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7"/>
  </p:notesMasterIdLst>
  <p:handoutMasterIdLst>
    <p:handoutMasterId r:id="rId58"/>
  </p:handoutMasterIdLst>
  <p:sldIdLst>
    <p:sldId id="363" r:id="rId5"/>
    <p:sldId id="408" r:id="rId6"/>
    <p:sldId id="445" r:id="rId7"/>
    <p:sldId id="446" r:id="rId8"/>
    <p:sldId id="511" r:id="rId9"/>
    <p:sldId id="449" r:id="rId10"/>
    <p:sldId id="450" r:id="rId11"/>
    <p:sldId id="484" r:id="rId12"/>
    <p:sldId id="485" r:id="rId13"/>
    <p:sldId id="451" r:id="rId14"/>
    <p:sldId id="452" r:id="rId15"/>
    <p:sldId id="371" r:id="rId16"/>
    <p:sldId id="453" r:id="rId17"/>
    <p:sldId id="486" r:id="rId18"/>
    <p:sldId id="490" r:id="rId19"/>
    <p:sldId id="487" r:id="rId20"/>
    <p:sldId id="467" r:id="rId21"/>
    <p:sldId id="488" r:id="rId22"/>
    <p:sldId id="489" r:id="rId23"/>
    <p:sldId id="370" r:id="rId24"/>
    <p:sldId id="380" r:id="rId25"/>
    <p:sldId id="381" r:id="rId26"/>
    <p:sldId id="382" r:id="rId27"/>
    <p:sldId id="419" r:id="rId28"/>
    <p:sldId id="337" r:id="rId29"/>
    <p:sldId id="383" r:id="rId30"/>
    <p:sldId id="438" r:id="rId31"/>
    <p:sldId id="439" r:id="rId32"/>
    <p:sldId id="384" r:id="rId33"/>
    <p:sldId id="404" r:id="rId34"/>
    <p:sldId id="338" r:id="rId35"/>
    <p:sldId id="388" r:id="rId36"/>
    <p:sldId id="386" r:id="rId37"/>
    <p:sldId id="436" r:id="rId38"/>
    <p:sldId id="434" r:id="rId39"/>
    <p:sldId id="444" r:id="rId40"/>
    <p:sldId id="497" r:id="rId41"/>
    <p:sldId id="391" r:id="rId42"/>
    <p:sldId id="399" r:id="rId43"/>
    <p:sldId id="400" r:id="rId44"/>
    <p:sldId id="402" r:id="rId45"/>
    <p:sldId id="401" r:id="rId46"/>
    <p:sldId id="435" r:id="rId47"/>
    <p:sldId id="356" r:id="rId48"/>
    <p:sldId id="496" r:id="rId49"/>
    <p:sldId id="495" r:id="rId50"/>
    <p:sldId id="413" r:id="rId51"/>
    <p:sldId id="440" r:id="rId52"/>
    <p:sldId id="502" r:id="rId53"/>
    <p:sldId id="503" r:id="rId54"/>
    <p:sldId id="432" r:id="rId55"/>
    <p:sldId id="510" r:id="rId56"/>
  </p:sldIdLst>
  <p:sldSz cx="9144000" cy="5143500" type="screen16x9"/>
  <p:notesSz cx="6858000" cy="9144000"/>
  <p:custDataLst>
    <p:tags r:id="rId59"/>
  </p:custDataLst>
  <p:defaultTextStyle>
    <a:defPPr>
      <a:defRPr lang="en-US"/>
    </a:defPPr>
    <a:lvl1pPr algn="l" defTabSz="457200" rtl="0" eaLnBrk="0" fontAlgn="base" hangingPunct="0">
      <a:spcBef>
        <a:spcPct val="0"/>
      </a:spcBef>
      <a:spcAft>
        <a:spcPct val="0"/>
      </a:spcAft>
      <a:defRPr kern="1200">
        <a:solidFill>
          <a:schemeClr val="tx1"/>
        </a:solidFill>
        <a:latin typeface="Neo Sans Intel" panose="020B0504020202020204" pitchFamily="34" charset="0"/>
        <a:ea typeface="Geneva" pitchFamily="126" charset="-128"/>
        <a:cs typeface="+mn-cs"/>
      </a:defRPr>
    </a:lvl1pPr>
    <a:lvl2pPr marL="457200" algn="l" defTabSz="457200" rtl="0" eaLnBrk="0" fontAlgn="base" hangingPunct="0">
      <a:spcBef>
        <a:spcPct val="0"/>
      </a:spcBef>
      <a:spcAft>
        <a:spcPct val="0"/>
      </a:spcAft>
      <a:defRPr kern="1200">
        <a:solidFill>
          <a:schemeClr val="tx1"/>
        </a:solidFill>
        <a:latin typeface="Neo Sans Intel" panose="020B0504020202020204" pitchFamily="34" charset="0"/>
        <a:ea typeface="Geneva" pitchFamily="126" charset="-128"/>
        <a:cs typeface="+mn-cs"/>
      </a:defRPr>
    </a:lvl2pPr>
    <a:lvl3pPr marL="914400" algn="l" defTabSz="457200" rtl="0" eaLnBrk="0" fontAlgn="base" hangingPunct="0">
      <a:spcBef>
        <a:spcPct val="0"/>
      </a:spcBef>
      <a:spcAft>
        <a:spcPct val="0"/>
      </a:spcAft>
      <a:defRPr kern="1200">
        <a:solidFill>
          <a:schemeClr val="tx1"/>
        </a:solidFill>
        <a:latin typeface="Neo Sans Intel" panose="020B0504020202020204" pitchFamily="34" charset="0"/>
        <a:ea typeface="Geneva" pitchFamily="126" charset="-128"/>
        <a:cs typeface="+mn-cs"/>
      </a:defRPr>
    </a:lvl3pPr>
    <a:lvl4pPr marL="1371600" algn="l" defTabSz="457200" rtl="0" eaLnBrk="0" fontAlgn="base" hangingPunct="0">
      <a:spcBef>
        <a:spcPct val="0"/>
      </a:spcBef>
      <a:spcAft>
        <a:spcPct val="0"/>
      </a:spcAft>
      <a:defRPr kern="1200">
        <a:solidFill>
          <a:schemeClr val="tx1"/>
        </a:solidFill>
        <a:latin typeface="Neo Sans Intel" panose="020B0504020202020204" pitchFamily="34" charset="0"/>
        <a:ea typeface="Geneva" pitchFamily="126" charset="-128"/>
        <a:cs typeface="+mn-cs"/>
      </a:defRPr>
    </a:lvl4pPr>
    <a:lvl5pPr marL="1828800" algn="l" defTabSz="457200" rtl="0" eaLnBrk="0" fontAlgn="base" hangingPunct="0">
      <a:spcBef>
        <a:spcPct val="0"/>
      </a:spcBef>
      <a:spcAft>
        <a:spcPct val="0"/>
      </a:spcAft>
      <a:defRPr kern="1200">
        <a:solidFill>
          <a:schemeClr val="tx1"/>
        </a:solidFill>
        <a:latin typeface="Neo Sans Intel" panose="020B0504020202020204" pitchFamily="34" charset="0"/>
        <a:ea typeface="Geneva" pitchFamily="126" charset="-128"/>
        <a:cs typeface="+mn-cs"/>
      </a:defRPr>
    </a:lvl5pPr>
    <a:lvl6pPr marL="2286000" algn="l" defTabSz="914400" rtl="0" eaLnBrk="1" latinLnBrk="0" hangingPunct="1">
      <a:defRPr kern="1200">
        <a:solidFill>
          <a:schemeClr val="tx1"/>
        </a:solidFill>
        <a:latin typeface="Neo Sans Intel" panose="020B0504020202020204" pitchFamily="34" charset="0"/>
        <a:ea typeface="Geneva" pitchFamily="126" charset="-128"/>
        <a:cs typeface="+mn-cs"/>
      </a:defRPr>
    </a:lvl6pPr>
    <a:lvl7pPr marL="2743200" algn="l" defTabSz="914400" rtl="0" eaLnBrk="1" latinLnBrk="0" hangingPunct="1">
      <a:defRPr kern="1200">
        <a:solidFill>
          <a:schemeClr val="tx1"/>
        </a:solidFill>
        <a:latin typeface="Neo Sans Intel" panose="020B0504020202020204" pitchFamily="34" charset="0"/>
        <a:ea typeface="Geneva" pitchFamily="126" charset="-128"/>
        <a:cs typeface="+mn-cs"/>
      </a:defRPr>
    </a:lvl7pPr>
    <a:lvl8pPr marL="3200400" algn="l" defTabSz="914400" rtl="0" eaLnBrk="1" latinLnBrk="0" hangingPunct="1">
      <a:defRPr kern="1200">
        <a:solidFill>
          <a:schemeClr val="tx1"/>
        </a:solidFill>
        <a:latin typeface="Neo Sans Intel" panose="020B0504020202020204" pitchFamily="34" charset="0"/>
        <a:ea typeface="Geneva" pitchFamily="126" charset="-128"/>
        <a:cs typeface="+mn-cs"/>
      </a:defRPr>
    </a:lvl8pPr>
    <a:lvl9pPr marL="3657600" algn="l" defTabSz="914400" rtl="0" eaLnBrk="1" latinLnBrk="0" hangingPunct="1">
      <a:defRPr kern="1200">
        <a:solidFill>
          <a:schemeClr val="tx1"/>
        </a:solidFill>
        <a:latin typeface="Neo Sans Intel" panose="020B0504020202020204" pitchFamily="34" charset="0"/>
        <a:ea typeface="Geneva" pitchFamily="126" charset="-128"/>
        <a:cs typeface="+mn-cs"/>
      </a:defRPr>
    </a:lvl9pPr>
  </p:defaultTextStyle>
  <p:extLst>
    <p:ext uri="{EFAFB233-063F-42B5-8137-9DF3F51BA10A}">
      <p15:sldGuideLst xmlns:p15="http://schemas.microsoft.com/office/powerpoint/2012/main">
        <p15:guide id="1" orient="horz" pos="671">
          <p15:clr>
            <a:srgbClr val="A4A3A4"/>
          </p15:clr>
        </p15:guide>
        <p15:guide id="2" orient="horz" pos="1618">
          <p15:clr>
            <a:srgbClr val="A4A3A4"/>
          </p15:clr>
        </p15:guide>
        <p15:guide id="3" orient="horz" pos="2720">
          <p15:clr>
            <a:srgbClr val="A4A3A4"/>
          </p15:clr>
        </p15:guide>
        <p15:guide id="4" orient="horz" pos="323">
          <p15:clr>
            <a:srgbClr val="A4A3A4"/>
          </p15:clr>
        </p15:guide>
        <p15:guide id="5" orient="horz" pos="2048">
          <p15:clr>
            <a:srgbClr val="A4A3A4"/>
          </p15:clr>
        </p15:guide>
        <p15:guide id="6" orient="horz" pos="756">
          <p15:clr>
            <a:srgbClr val="A4A3A4"/>
          </p15:clr>
        </p15:guide>
        <p15:guide id="7" orient="horz" pos="3188">
          <p15:clr>
            <a:srgbClr val="A4A3A4"/>
          </p15:clr>
        </p15:guide>
        <p15:guide id="8" pos="5470">
          <p15:clr>
            <a:srgbClr val="A4A3A4"/>
          </p15:clr>
        </p15:guide>
        <p15:guide id="9" pos="1183">
          <p15:clr>
            <a:srgbClr val="A4A3A4"/>
          </p15:clr>
        </p15:guide>
        <p15:guide id="10" pos="303">
          <p15:clr>
            <a:srgbClr val="A4A3A4"/>
          </p15:clr>
        </p15:guide>
        <p15:guide id="11" pos="46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1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ED1C24"/>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23" autoAdjust="0"/>
    <p:restoredTop sz="94124" autoAdjust="0"/>
  </p:normalViewPr>
  <p:slideViewPr>
    <p:cSldViewPr snapToGrid="0">
      <p:cViewPr varScale="1">
        <p:scale>
          <a:sx n="107" d="100"/>
          <a:sy n="107" d="100"/>
        </p:scale>
        <p:origin x="1032" y="90"/>
      </p:cViewPr>
      <p:guideLst>
        <p:guide orient="horz" pos="671"/>
        <p:guide orient="horz" pos="1618"/>
        <p:guide orient="horz" pos="2720"/>
        <p:guide orient="horz" pos="323"/>
        <p:guide orient="horz" pos="2048"/>
        <p:guide orient="horz" pos="756"/>
        <p:guide orient="horz" pos="3188"/>
        <p:guide pos="5470"/>
        <p:guide pos="1183"/>
        <p:guide pos="303"/>
        <p:guide pos="463"/>
      </p:guideLst>
    </p:cSldViewPr>
  </p:slid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ravinka\Documents\DPDK\Collateral\DPDK%20Golden%20deck%20char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629026703447778"/>
          <c:y val="4.6122760479077818E-2"/>
          <c:w val="0.82202071428978563"/>
          <c:h val="0.71501457196942952"/>
        </c:manualLayout>
      </c:layout>
      <c:barChart>
        <c:barDir val="col"/>
        <c:grouping val="clustered"/>
        <c:varyColors val="0"/>
        <c:ser>
          <c:idx val="0"/>
          <c:order val="0"/>
          <c:tx>
            <c:strRef>
              <c:f>'Intro Performance Slide'!$B$1</c:f>
              <c:strCache>
                <c:ptCount val="1"/>
                <c:pt idx="0">
                  <c:v>System Level L3 Performance (MPPS)</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Pt>
            <c:idx val="4"/>
            <c:invertIfNegative val="0"/>
            <c:bubble3D val="0"/>
            <c:spPr>
              <a:solidFill>
                <a:srgbClr val="FF99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Lbls>
            <c:dLbl>
              <c:idx val="4"/>
              <c:layout/>
              <c:tx>
                <c:rich>
                  <a:bodyPr/>
                  <a:lstStyle/>
                  <a:p>
                    <a:r>
                      <a:rPr lang="en-US" dirty="0" smtClean="0"/>
                      <a:t>300</a:t>
                    </a:r>
                  </a:p>
                </c:rich>
              </c:tx>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'Intro Performance Slide'!$A$2:$A$6</c:f>
              <c:strCache>
                <c:ptCount val="5"/>
                <c:pt idx="0">
                  <c:v>2010
(2S WMR)</c:v>
                </c:pt>
                <c:pt idx="1">
                  <c:v>2011
(2S SNB)</c:v>
                </c:pt>
                <c:pt idx="2">
                  <c:v>2012
(2S SNB)</c:v>
                </c:pt>
                <c:pt idx="3">
                  <c:v>2013
(2S IVB)</c:v>
                </c:pt>
                <c:pt idx="4">
                  <c:v>2014
(2S HSW)</c:v>
                </c:pt>
              </c:strCache>
            </c:strRef>
          </c:cat>
          <c:val>
            <c:numRef>
              <c:f>'Intro Performance Slide'!$B$2:$B$6</c:f>
              <c:numCache>
                <c:formatCode>General</c:formatCode>
                <c:ptCount val="5"/>
                <c:pt idx="0">
                  <c:v>55</c:v>
                </c:pt>
                <c:pt idx="1">
                  <c:v>93</c:v>
                </c:pt>
                <c:pt idx="2">
                  <c:v>164.9</c:v>
                </c:pt>
                <c:pt idx="3">
                  <c:v>255</c:v>
                </c:pt>
                <c:pt idx="4">
                  <c:v>300</c:v>
                </c:pt>
              </c:numCache>
            </c:numRef>
          </c:val>
        </c:ser>
        <c:dLbls>
          <c:dLblPos val="outEnd"/>
          <c:showLegendKey val="0"/>
          <c:showVal val="1"/>
          <c:showCatName val="0"/>
          <c:showSerName val="0"/>
          <c:showPercent val="0"/>
          <c:showBubbleSize val="0"/>
        </c:dLbls>
        <c:gapWidth val="100"/>
        <c:overlap val="-24"/>
        <c:axId val="608410968"/>
        <c:axId val="608407832"/>
      </c:barChart>
      <c:catAx>
        <c:axId val="608410968"/>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accent1">
                        <a:lumMod val="75000"/>
                      </a:schemeClr>
                    </a:solidFill>
                    <a:latin typeface="+mn-lt"/>
                    <a:ea typeface="+mn-ea"/>
                    <a:cs typeface="+mn-cs"/>
                  </a:defRPr>
                </a:pPr>
                <a:r>
                  <a:rPr lang="en-US" b="1">
                    <a:solidFill>
                      <a:schemeClr val="accent1">
                        <a:lumMod val="75000"/>
                      </a:schemeClr>
                    </a:solidFill>
                  </a:rPr>
                  <a:t>Year</a:t>
                </a:r>
              </a:p>
            </c:rich>
          </c:tx>
          <c:layout>
            <c:manualLayout>
              <c:xMode val="edge"/>
              <c:yMode val="edge"/>
              <c:x val="0.45742619368995413"/>
              <c:y val="0.92273986015923926"/>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accent1">
                      <a:lumMod val="7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08407832"/>
        <c:crosses val="autoZero"/>
        <c:auto val="1"/>
        <c:lblAlgn val="ctr"/>
        <c:lblOffset val="100"/>
        <c:noMultiLvlLbl val="0"/>
      </c:catAx>
      <c:valAx>
        <c:axId val="6084078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accent1">
                        <a:lumMod val="75000"/>
                      </a:schemeClr>
                    </a:solidFill>
                    <a:latin typeface="+mn-lt"/>
                    <a:ea typeface="+mn-ea"/>
                    <a:cs typeface="+mn-cs"/>
                  </a:defRPr>
                </a:pPr>
                <a:r>
                  <a:rPr lang="en-US" b="1">
                    <a:solidFill>
                      <a:schemeClr val="accent1">
                        <a:lumMod val="75000"/>
                      </a:schemeClr>
                    </a:solidFill>
                  </a:rPr>
                  <a:t>System Level L3 Performance (MPPS)</a:t>
                </a:r>
              </a:p>
            </c:rich>
          </c:tx>
          <c:layout>
            <c:manualLayout>
              <c:xMode val="edge"/>
              <c:yMode val="edge"/>
              <c:x val="8.8052706940737284E-4"/>
              <c:y val="4.6122906001064938E-2"/>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accen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084109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8D086E-43C7-414D-A61A-D07303A280D7}" type="doc">
      <dgm:prSet loTypeId="urn:microsoft.com/office/officeart/2005/8/layout/process1" loCatId="process" qsTypeId="urn:microsoft.com/office/officeart/2005/8/quickstyle/simple5" qsCatId="simple" csTypeId="urn:microsoft.com/office/officeart/2005/8/colors/accent1_2" csCatId="accent1" phldr="1"/>
      <dgm:spPr/>
      <dgm:t>
        <a:bodyPr/>
        <a:lstStyle/>
        <a:p>
          <a:endParaRPr lang="en-US"/>
        </a:p>
      </dgm:t>
    </dgm:pt>
    <dgm:pt modelId="{70A17E9A-F72F-4F76-A5F7-9097D733A59B}">
      <dgm:prSet custT="1"/>
      <dgm:spPr>
        <a:solidFill>
          <a:srgbClr val="0070C0"/>
        </a:solidFill>
      </dgm:spPr>
      <dgm:t>
        <a:bodyPr lIns="0" rIns="0"/>
        <a:lstStyle/>
        <a:p>
          <a:pPr>
            <a:spcAft>
              <a:spcPts val="600"/>
            </a:spcAft>
          </a:pPr>
          <a:r>
            <a:rPr lang="en-US" sz="1050" b="1" i="1" dirty="0" smtClean="0"/>
            <a:t>Q4’14 (v 1.8) - </a:t>
          </a:r>
          <a:r>
            <a:rPr lang="en-US" sz="1050" b="1" i="1" dirty="0" err="1" smtClean="0"/>
            <a:t>PoR</a:t>
          </a:r>
          <a:endParaRPr lang="en-US" sz="1050" dirty="0">
            <a:solidFill>
              <a:schemeClr val="bg1"/>
            </a:solidFill>
          </a:endParaRPr>
        </a:p>
      </dgm:t>
    </dgm:pt>
    <dgm:pt modelId="{DC04E87B-257A-4C82-A834-FC6B475148DF}" type="sibTrans" cxnId="{94803240-D896-4FE5-876B-021358EE7B04}">
      <dgm:prSet/>
      <dgm:spPr/>
      <dgm:t>
        <a:bodyPr/>
        <a:lstStyle/>
        <a:p>
          <a:endParaRPr lang="en-US" sz="2000"/>
        </a:p>
      </dgm:t>
    </dgm:pt>
    <dgm:pt modelId="{A2039034-16C8-4875-81FD-F0F9D07A9006}" type="parTrans" cxnId="{94803240-D896-4FE5-876B-021358EE7B04}">
      <dgm:prSet/>
      <dgm:spPr/>
      <dgm:t>
        <a:bodyPr/>
        <a:lstStyle/>
        <a:p>
          <a:endParaRPr lang="en-US" sz="2000"/>
        </a:p>
      </dgm:t>
    </dgm:pt>
    <dgm:pt modelId="{F822410E-ECE9-4A17-943E-F500C3885A68}">
      <dgm:prSet phldrT="[Text]" custT="1"/>
      <dgm:spPr/>
      <dgm:t>
        <a:bodyPr lIns="0" rIns="0"/>
        <a:lstStyle/>
        <a:p>
          <a:r>
            <a:rPr lang="en-US" sz="700" dirty="0" smtClean="0">
              <a:latin typeface="+mj-lt"/>
            </a:rPr>
            <a:t>Haswell Server</a:t>
          </a:r>
          <a:endParaRPr lang="en-US" sz="700" dirty="0">
            <a:latin typeface="+mj-lt"/>
          </a:endParaRPr>
        </a:p>
      </dgm:t>
    </dgm:pt>
    <dgm:pt modelId="{5BD69E5C-6D28-40D2-9FCD-55D3053F5450}" type="parTrans" cxnId="{E31C0E15-0CCB-48AB-8C48-9191B352D02D}">
      <dgm:prSet/>
      <dgm:spPr/>
      <dgm:t>
        <a:bodyPr/>
        <a:lstStyle/>
        <a:p>
          <a:endParaRPr lang="en-US"/>
        </a:p>
      </dgm:t>
    </dgm:pt>
    <dgm:pt modelId="{3517EEF3-047C-4B24-A969-5415D73C1FDB}" type="sibTrans" cxnId="{E31C0E15-0CCB-48AB-8C48-9191B352D02D}">
      <dgm:prSet/>
      <dgm:spPr/>
      <dgm:t>
        <a:bodyPr/>
        <a:lstStyle/>
        <a:p>
          <a:endParaRPr lang="en-US"/>
        </a:p>
      </dgm:t>
    </dgm:pt>
    <dgm:pt modelId="{E3F44724-1555-45E1-8E31-3DAC908B1645}">
      <dgm:prSet phldrT="[Text]" custT="1"/>
      <dgm:spPr/>
      <dgm:t>
        <a:bodyPr lIns="0" rIns="0"/>
        <a:lstStyle/>
        <a:p>
          <a:endParaRPr lang="en-US" sz="700" dirty="0"/>
        </a:p>
      </dgm:t>
    </dgm:pt>
    <dgm:pt modelId="{986654A2-82C6-42EB-BF01-E43C510481EF}" type="parTrans" cxnId="{995D044B-1AA6-4D26-8B27-FB73E3237AF5}">
      <dgm:prSet/>
      <dgm:spPr/>
      <dgm:t>
        <a:bodyPr/>
        <a:lstStyle/>
        <a:p>
          <a:endParaRPr lang="en-US"/>
        </a:p>
      </dgm:t>
    </dgm:pt>
    <dgm:pt modelId="{BE601144-CD3A-4113-9790-3221E0D43C11}" type="sibTrans" cxnId="{995D044B-1AA6-4D26-8B27-FB73E3237AF5}">
      <dgm:prSet/>
      <dgm:spPr/>
      <dgm:t>
        <a:bodyPr/>
        <a:lstStyle/>
        <a:p>
          <a:endParaRPr lang="en-US"/>
        </a:p>
      </dgm:t>
    </dgm:pt>
    <dgm:pt modelId="{F8C30D3A-6F07-4588-8233-A1D49863A4FA}">
      <dgm:prSet phldrT="[Text]" custT="1"/>
      <dgm:spPr/>
      <dgm:t>
        <a:bodyPr lIns="0" rIns="0"/>
        <a:lstStyle/>
        <a:p>
          <a:r>
            <a:rPr lang="en-US" sz="800" b="1" i="1" dirty="0" smtClean="0"/>
            <a:t>DPDK</a:t>
          </a:r>
          <a:endParaRPr lang="en-US" sz="800" i="1" dirty="0"/>
        </a:p>
      </dgm:t>
    </dgm:pt>
    <dgm:pt modelId="{A1FE717B-FB50-45BA-B427-2656F9D08A0F}" type="parTrans" cxnId="{287D9657-3D95-4B23-A965-6194510977EA}">
      <dgm:prSet/>
      <dgm:spPr/>
      <dgm:t>
        <a:bodyPr/>
        <a:lstStyle/>
        <a:p>
          <a:endParaRPr lang="en-US"/>
        </a:p>
      </dgm:t>
    </dgm:pt>
    <dgm:pt modelId="{D090D7BE-22C1-483D-9833-FED352368D99}" type="sibTrans" cxnId="{287D9657-3D95-4B23-A965-6194510977EA}">
      <dgm:prSet/>
      <dgm:spPr/>
      <dgm:t>
        <a:bodyPr/>
        <a:lstStyle/>
        <a:p>
          <a:endParaRPr lang="en-US"/>
        </a:p>
      </dgm:t>
    </dgm:pt>
    <dgm:pt modelId="{299B82E1-2522-498D-B380-004D0DE19BE1}">
      <dgm:prSet custT="1"/>
      <dgm:spPr/>
      <dgm:t>
        <a:bodyPr lIns="0" rIns="0"/>
        <a:lstStyle/>
        <a:p>
          <a:r>
            <a:rPr lang="en-US" sz="700" dirty="0" smtClean="0">
              <a:latin typeface="+mj-lt"/>
            </a:rPr>
            <a:t>DPDK Test Suite</a:t>
          </a:r>
          <a:endParaRPr lang="en-US" sz="700" dirty="0">
            <a:latin typeface="+mj-lt"/>
          </a:endParaRPr>
        </a:p>
      </dgm:t>
    </dgm:pt>
    <dgm:pt modelId="{C8E4D216-9CDD-4897-9681-7878F1A5F28A}" type="parTrans" cxnId="{5867800A-F9FF-4C1F-802F-5B2D96591AD4}">
      <dgm:prSet/>
      <dgm:spPr/>
      <dgm:t>
        <a:bodyPr/>
        <a:lstStyle/>
        <a:p>
          <a:endParaRPr lang="en-US"/>
        </a:p>
      </dgm:t>
    </dgm:pt>
    <dgm:pt modelId="{8AB28850-D4E9-436E-A933-2D047ABE6D1F}" type="sibTrans" cxnId="{5867800A-F9FF-4C1F-802F-5B2D96591AD4}">
      <dgm:prSet/>
      <dgm:spPr/>
      <dgm:t>
        <a:bodyPr/>
        <a:lstStyle/>
        <a:p>
          <a:endParaRPr lang="en-US"/>
        </a:p>
      </dgm:t>
    </dgm:pt>
    <dgm:pt modelId="{40FA7B33-72C0-4178-AA49-E0F4E9CE27FE}">
      <dgm:prSet custT="1"/>
      <dgm:spPr>
        <a:solidFill>
          <a:srgbClr val="7030A0"/>
        </a:solidFill>
      </dgm:spPr>
      <dgm:t>
        <a:bodyPr lIns="0" rIns="0"/>
        <a:lstStyle/>
        <a:p>
          <a:r>
            <a:rPr lang="en-US" sz="1050" b="1" i="1" dirty="0" smtClean="0"/>
            <a:t>Q3’15 (v 2.1) - Roadmap</a:t>
          </a:r>
          <a:endParaRPr lang="en-US" sz="1050" dirty="0">
            <a:solidFill>
              <a:schemeClr val="bg1"/>
            </a:solidFill>
          </a:endParaRPr>
        </a:p>
      </dgm:t>
    </dgm:pt>
    <dgm:pt modelId="{C4CCFA4D-F40C-4058-9D06-CBFD2519B91D}" type="parTrans" cxnId="{976DEA99-EE57-47E4-BBC5-8EC463073185}">
      <dgm:prSet/>
      <dgm:spPr/>
      <dgm:t>
        <a:bodyPr/>
        <a:lstStyle/>
        <a:p>
          <a:endParaRPr lang="en-US"/>
        </a:p>
      </dgm:t>
    </dgm:pt>
    <dgm:pt modelId="{2836BDD6-78CB-4159-BE4B-592B4E72730B}" type="sibTrans" cxnId="{976DEA99-EE57-47E4-BBC5-8EC463073185}">
      <dgm:prSet/>
      <dgm:spPr/>
      <dgm:t>
        <a:bodyPr/>
        <a:lstStyle/>
        <a:p>
          <a:endParaRPr lang="en-US"/>
        </a:p>
      </dgm:t>
    </dgm:pt>
    <dgm:pt modelId="{179F00E1-9682-4A0C-A83F-8C760267169E}">
      <dgm:prSet phldrT="[Text]" custT="1"/>
      <dgm:spPr/>
      <dgm:t>
        <a:bodyPr lIns="0" rIns="0"/>
        <a:lstStyle/>
        <a:p>
          <a:r>
            <a:rPr lang="en-US" sz="800" b="1" i="1" dirty="0" smtClean="0"/>
            <a:t>Silicon Support</a:t>
          </a:r>
          <a:endParaRPr lang="en-US" sz="800" b="1" i="1" dirty="0"/>
        </a:p>
      </dgm:t>
    </dgm:pt>
    <dgm:pt modelId="{E95E6658-83E1-4E83-8017-8CB685674737}" type="parTrans" cxnId="{0E3DDE9A-B6C1-4EC1-9EE0-DC69712ECD6D}">
      <dgm:prSet/>
      <dgm:spPr/>
      <dgm:t>
        <a:bodyPr/>
        <a:lstStyle/>
        <a:p>
          <a:endParaRPr lang="en-US"/>
        </a:p>
      </dgm:t>
    </dgm:pt>
    <dgm:pt modelId="{121A7190-62DE-428F-B171-9940AAF37D9E}" type="sibTrans" cxnId="{0E3DDE9A-B6C1-4EC1-9EE0-DC69712ECD6D}">
      <dgm:prSet/>
      <dgm:spPr/>
      <dgm:t>
        <a:bodyPr/>
        <a:lstStyle/>
        <a:p>
          <a:endParaRPr lang="en-US"/>
        </a:p>
      </dgm:t>
    </dgm:pt>
    <dgm:pt modelId="{F24D20F0-15C2-4B19-A68B-15247244CCCC}">
      <dgm:prSet phldrT="[Text]" custT="1"/>
      <dgm:spPr/>
      <dgm:t>
        <a:bodyPr lIns="0" rIns="0"/>
        <a:lstStyle/>
        <a:p>
          <a:endParaRPr lang="en-US" sz="700" dirty="0"/>
        </a:p>
      </dgm:t>
    </dgm:pt>
    <dgm:pt modelId="{45E72160-552A-484C-91F5-8A35A8991311}" type="parTrans" cxnId="{0FB85442-240E-4C5E-BB9C-E1A03BEB1FB6}">
      <dgm:prSet/>
      <dgm:spPr/>
      <dgm:t>
        <a:bodyPr/>
        <a:lstStyle/>
        <a:p>
          <a:endParaRPr lang="en-US"/>
        </a:p>
      </dgm:t>
    </dgm:pt>
    <dgm:pt modelId="{7307063F-8221-4E5D-B975-F9A46A3B9A93}" type="sibTrans" cxnId="{0FB85442-240E-4C5E-BB9C-E1A03BEB1FB6}">
      <dgm:prSet/>
      <dgm:spPr/>
      <dgm:t>
        <a:bodyPr/>
        <a:lstStyle/>
        <a:p>
          <a:endParaRPr lang="en-US"/>
        </a:p>
      </dgm:t>
    </dgm:pt>
    <dgm:pt modelId="{2EE8700E-2BCC-4DB6-8642-94DF250E1131}">
      <dgm:prSet phldrT="[Text]" custT="1"/>
      <dgm:spPr/>
      <dgm:t>
        <a:bodyPr lIns="0" rIns="0"/>
        <a:lstStyle/>
        <a:p>
          <a:r>
            <a:rPr lang="en-US" sz="800" b="1" i="1" dirty="0" smtClean="0"/>
            <a:t>DPDK</a:t>
          </a:r>
          <a:endParaRPr lang="en-US" sz="800" i="1" dirty="0"/>
        </a:p>
      </dgm:t>
    </dgm:pt>
    <dgm:pt modelId="{554FD75E-23CE-46A2-9071-E72418E7D76B}" type="parTrans" cxnId="{01F4E532-9105-469F-A876-F9D391A38405}">
      <dgm:prSet/>
      <dgm:spPr/>
      <dgm:t>
        <a:bodyPr/>
        <a:lstStyle/>
        <a:p>
          <a:endParaRPr lang="en-US"/>
        </a:p>
      </dgm:t>
    </dgm:pt>
    <dgm:pt modelId="{385E17D9-D6B8-4D82-A3E6-FDE5C3E98FFC}" type="sibTrans" cxnId="{01F4E532-9105-469F-A876-F9D391A38405}">
      <dgm:prSet/>
      <dgm:spPr/>
      <dgm:t>
        <a:bodyPr/>
        <a:lstStyle/>
        <a:p>
          <a:endParaRPr lang="en-US"/>
        </a:p>
      </dgm:t>
    </dgm:pt>
    <dgm:pt modelId="{5F99B09B-7024-4531-9CE9-F1D8785FC3C9}">
      <dgm:prSet custT="1"/>
      <dgm:spPr>
        <a:solidFill>
          <a:srgbClr val="7030A0"/>
        </a:solidFill>
      </dgm:spPr>
      <dgm:t>
        <a:bodyPr lIns="0" rIns="0"/>
        <a:lstStyle/>
        <a:p>
          <a:r>
            <a:rPr lang="en-US" sz="1050" b="1" i="1" dirty="0" smtClean="0"/>
            <a:t>Q4’15 (v 2.2) - Roadmap</a:t>
          </a:r>
          <a:endParaRPr lang="en-US" sz="1050" dirty="0">
            <a:solidFill>
              <a:schemeClr val="bg1"/>
            </a:solidFill>
          </a:endParaRPr>
        </a:p>
      </dgm:t>
    </dgm:pt>
    <dgm:pt modelId="{1040BA0F-0879-4C51-A03D-88CFBABE2785}" type="parTrans" cxnId="{DEE34C17-3958-4070-9454-64ACA2404919}">
      <dgm:prSet/>
      <dgm:spPr/>
      <dgm:t>
        <a:bodyPr/>
        <a:lstStyle/>
        <a:p>
          <a:endParaRPr lang="en-US"/>
        </a:p>
      </dgm:t>
    </dgm:pt>
    <dgm:pt modelId="{F80ED421-32D0-4B26-A24C-0C37245F1539}" type="sibTrans" cxnId="{DEE34C17-3958-4070-9454-64ACA2404919}">
      <dgm:prSet/>
      <dgm:spPr/>
      <dgm:t>
        <a:bodyPr/>
        <a:lstStyle/>
        <a:p>
          <a:endParaRPr lang="en-US"/>
        </a:p>
      </dgm:t>
    </dgm:pt>
    <dgm:pt modelId="{F3696767-B892-4D1C-9897-6704DB823CAE}">
      <dgm:prSet phldrT="[Text]" custT="1"/>
      <dgm:spPr/>
      <dgm:t>
        <a:bodyPr lIns="0" rIns="0"/>
        <a:lstStyle/>
        <a:p>
          <a:r>
            <a:rPr lang="en-US" sz="800" b="1" i="1" dirty="0" smtClean="0"/>
            <a:t>Silicon Support</a:t>
          </a:r>
          <a:endParaRPr lang="en-US" sz="800" b="1" i="1" dirty="0"/>
        </a:p>
      </dgm:t>
    </dgm:pt>
    <dgm:pt modelId="{6EC4D078-51E7-4624-8D47-02030E63CD02}" type="parTrans" cxnId="{94C37537-06AC-4B62-9328-C6D8D7F562BB}">
      <dgm:prSet/>
      <dgm:spPr/>
      <dgm:t>
        <a:bodyPr/>
        <a:lstStyle/>
        <a:p>
          <a:endParaRPr lang="en-US"/>
        </a:p>
      </dgm:t>
    </dgm:pt>
    <dgm:pt modelId="{94C6AE13-5E5B-4329-B204-CF24330A912D}" type="sibTrans" cxnId="{94C37537-06AC-4B62-9328-C6D8D7F562BB}">
      <dgm:prSet/>
      <dgm:spPr/>
      <dgm:t>
        <a:bodyPr/>
        <a:lstStyle/>
        <a:p>
          <a:endParaRPr lang="en-US"/>
        </a:p>
      </dgm:t>
    </dgm:pt>
    <dgm:pt modelId="{4F638DB9-F35A-42AF-B5BA-FA15DC32D8E2}">
      <dgm:prSet phldrT="[Text]" custT="1"/>
      <dgm:spPr/>
      <dgm:t>
        <a:bodyPr lIns="0" rIns="0"/>
        <a:lstStyle/>
        <a:p>
          <a:r>
            <a:rPr lang="en-US" sz="600" dirty="0" smtClean="0"/>
            <a:t>Broadwell server</a:t>
          </a:r>
          <a:endParaRPr lang="en-US" sz="600" dirty="0"/>
        </a:p>
      </dgm:t>
    </dgm:pt>
    <dgm:pt modelId="{F69A5654-84E5-44FD-BBEC-CD1D6333D56E}" type="parTrans" cxnId="{4E28F927-72B5-44B0-8CD8-965FFA42D234}">
      <dgm:prSet/>
      <dgm:spPr/>
      <dgm:t>
        <a:bodyPr/>
        <a:lstStyle/>
        <a:p>
          <a:endParaRPr lang="en-US"/>
        </a:p>
      </dgm:t>
    </dgm:pt>
    <dgm:pt modelId="{E6C8CD97-C4E9-4B9A-A368-D31DB34CFAD5}" type="sibTrans" cxnId="{4E28F927-72B5-44B0-8CD8-965FFA42D234}">
      <dgm:prSet/>
      <dgm:spPr/>
      <dgm:t>
        <a:bodyPr/>
        <a:lstStyle/>
        <a:p>
          <a:endParaRPr lang="en-US"/>
        </a:p>
      </dgm:t>
    </dgm:pt>
    <dgm:pt modelId="{C4C8203E-B2CC-4831-B112-95FCB00A4841}">
      <dgm:prSet phldrT="[Text]" custT="1"/>
      <dgm:spPr/>
      <dgm:t>
        <a:bodyPr lIns="0" rIns="0"/>
        <a:lstStyle/>
        <a:p>
          <a:endParaRPr lang="en-US" sz="700" dirty="0"/>
        </a:p>
      </dgm:t>
    </dgm:pt>
    <dgm:pt modelId="{08434EC9-5017-4236-917A-ACC298F50AB1}" type="parTrans" cxnId="{4C22B1AD-0CCB-4EA3-840C-1D7077ED676B}">
      <dgm:prSet/>
      <dgm:spPr/>
      <dgm:t>
        <a:bodyPr/>
        <a:lstStyle/>
        <a:p>
          <a:endParaRPr lang="en-US"/>
        </a:p>
      </dgm:t>
    </dgm:pt>
    <dgm:pt modelId="{6C506C2B-0716-4D24-8F6C-CCA7662035D8}" type="sibTrans" cxnId="{4C22B1AD-0CCB-4EA3-840C-1D7077ED676B}">
      <dgm:prSet/>
      <dgm:spPr/>
      <dgm:t>
        <a:bodyPr/>
        <a:lstStyle/>
        <a:p>
          <a:endParaRPr lang="en-US"/>
        </a:p>
      </dgm:t>
    </dgm:pt>
    <dgm:pt modelId="{B6BDB5C7-B0C5-4E5F-AC04-45A6CBE26038}">
      <dgm:prSet phldrT="[Text]" custT="1"/>
      <dgm:spPr/>
      <dgm:t>
        <a:bodyPr lIns="0" rIns="0"/>
        <a:lstStyle/>
        <a:p>
          <a:r>
            <a:rPr lang="en-US" sz="800" b="1" i="1" dirty="0" smtClean="0"/>
            <a:t>DPDK</a:t>
          </a:r>
          <a:endParaRPr lang="en-US" sz="800" i="1" dirty="0"/>
        </a:p>
      </dgm:t>
    </dgm:pt>
    <dgm:pt modelId="{81904773-C808-402D-9EC4-2D5F3D9661F7}" type="parTrans" cxnId="{9F49E60E-0CA1-443B-8DF1-5A8ACAFD8410}">
      <dgm:prSet/>
      <dgm:spPr/>
      <dgm:t>
        <a:bodyPr/>
        <a:lstStyle/>
        <a:p>
          <a:endParaRPr lang="en-US"/>
        </a:p>
      </dgm:t>
    </dgm:pt>
    <dgm:pt modelId="{A7A057B9-F475-45EB-991A-258A72E035F9}" type="sibTrans" cxnId="{9F49E60E-0CA1-443B-8DF1-5A8ACAFD8410}">
      <dgm:prSet/>
      <dgm:spPr/>
      <dgm:t>
        <a:bodyPr/>
        <a:lstStyle/>
        <a:p>
          <a:endParaRPr lang="en-US"/>
        </a:p>
      </dgm:t>
    </dgm:pt>
    <dgm:pt modelId="{0BF2F70D-678E-4C69-9F32-9D02586D785B}">
      <dgm:prSet custT="1"/>
      <dgm:spPr/>
      <dgm:t>
        <a:bodyPr lIns="0" rIns="0"/>
        <a:lstStyle/>
        <a:p>
          <a:r>
            <a:rPr lang="en-US" sz="700" dirty="0" smtClean="0">
              <a:latin typeface="+mj-lt"/>
            </a:rPr>
            <a:t>Fortville enhancements</a:t>
          </a:r>
          <a:endParaRPr lang="en-US" sz="800" dirty="0">
            <a:latin typeface="+mj-lt"/>
          </a:endParaRPr>
        </a:p>
      </dgm:t>
    </dgm:pt>
    <dgm:pt modelId="{1C52866D-CA43-428D-8F5A-E57CD7F3DB07}" type="parTrans" cxnId="{3F9367D9-8D6D-46FD-8095-B94A712B89F7}">
      <dgm:prSet/>
      <dgm:spPr/>
      <dgm:t>
        <a:bodyPr/>
        <a:lstStyle/>
        <a:p>
          <a:endParaRPr lang="en-US"/>
        </a:p>
      </dgm:t>
    </dgm:pt>
    <dgm:pt modelId="{F2ED74B9-5CDD-4068-96E8-5B46F6B41F84}" type="sibTrans" cxnId="{3F9367D9-8D6D-46FD-8095-B94A712B89F7}">
      <dgm:prSet/>
      <dgm:spPr/>
      <dgm:t>
        <a:bodyPr/>
        <a:lstStyle/>
        <a:p>
          <a:endParaRPr lang="en-US"/>
        </a:p>
      </dgm:t>
    </dgm:pt>
    <dgm:pt modelId="{F71E9C8F-4493-4511-AE8F-85B419E12361}">
      <dgm:prSet custT="1"/>
      <dgm:spPr/>
      <dgm:t>
        <a:bodyPr lIns="0" rIns="0"/>
        <a:lstStyle/>
        <a:p>
          <a:r>
            <a:rPr lang="en-US" sz="700" dirty="0" smtClean="0">
              <a:latin typeface="+mj-lt"/>
            </a:rPr>
            <a:t>mbuf updated</a:t>
          </a:r>
          <a:endParaRPr lang="en-US" sz="700" dirty="0">
            <a:latin typeface="+mj-lt"/>
          </a:endParaRPr>
        </a:p>
      </dgm:t>
    </dgm:pt>
    <dgm:pt modelId="{5E80179B-69ED-41D7-974C-42E30CD8C0E4}" type="parTrans" cxnId="{E911E221-EC2E-42F8-A2DE-BB7AE66201CA}">
      <dgm:prSet/>
      <dgm:spPr/>
      <dgm:t>
        <a:bodyPr/>
        <a:lstStyle/>
        <a:p>
          <a:endParaRPr lang="en-US"/>
        </a:p>
      </dgm:t>
    </dgm:pt>
    <dgm:pt modelId="{8B229583-052D-4476-876F-D7FAD5B31DF6}" type="sibTrans" cxnId="{E911E221-EC2E-42F8-A2DE-BB7AE66201CA}">
      <dgm:prSet/>
      <dgm:spPr/>
      <dgm:t>
        <a:bodyPr/>
        <a:lstStyle/>
        <a:p>
          <a:endParaRPr lang="en-US"/>
        </a:p>
      </dgm:t>
    </dgm:pt>
    <dgm:pt modelId="{E70BF2AD-3776-4629-BD63-213395EA950F}">
      <dgm:prSet custT="1"/>
      <dgm:spPr/>
      <dgm:t>
        <a:bodyPr lIns="0" rIns="0"/>
        <a:lstStyle/>
        <a:p>
          <a:r>
            <a:rPr lang="en-US" sz="700" dirty="0" smtClean="0">
              <a:latin typeface="+mj-lt"/>
            </a:rPr>
            <a:t>VM Power Manager</a:t>
          </a:r>
          <a:endParaRPr lang="en-US" sz="700" dirty="0">
            <a:latin typeface="+mj-lt"/>
          </a:endParaRPr>
        </a:p>
      </dgm:t>
    </dgm:pt>
    <dgm:pt modelId="{16350D22-5097-4C62-986F-ED21BBD84AB2}" type="parTrans" cxnId="{BF699989-0EDD-4845-81A1-3515BC74EC8E}">
      <dgm:prSet/>
      <dgm:spPr/>
      <dgm:t>
        <a:bodyPr/>
        <a:lstStyle/>
        <a:p>
          <a:endParaRPr lang="en-US"/>
        </a:p>
      </dgm:t>
    </dgm:pt>
    <dgm:pt modelId="{D87C4B78-F4B8-4E89-9986-94A694897D63}" type="sibTrans" cxnId="{BF699989-0EDD-4845-81A1-3515BC74EC8E}">
      <dgm:prSet/>
      <dgm:spPr/>
      <dgm:t>
        <a:bodyPr/>
        <a:lstStyle/>
        <a:p>
          <a:endParaRPr lang="en-US"/>
        </a:p>
      </dgm:t>
    </dgm:pt>
    <dgm:pt modelId="{2C56A169-42B7-4DA5-912B-52AC9CFE4F9E}">
      <dgm:prSet custT="1"/>
      <dgm:spPr/>
      <dgm:t>
        <a:bodyPr lIns="0" rIns="0"/>
        <a:lstStyle/>
        <a:p>
          <a:r>
            <a:rPr lang="en-US" sz="700" u="none" strike="noStrike" baseline="0" dirty="0" smtClean="0">
              <a:effectLst/>
              <a:latin typeface="+mj-lt"/>
              <a:cs typeface="Arial" panose="020B0604020202020204" pitchFamily="34" charset="0"/>
            </a:rPr>
            <a:t>queue start/stop</a:t>
          </a:r>
          <a:endParaRPr lang="en-US" sz="700" dirty="0">
            <a:solidFill>
              <a:schemeClr val="bg1"/>
            </a:solidFill>
            <a:latin typeface="+mj-lt"/>
          </a:endParaRPr>
        </a:p>
      </dgm:t>
    </dgm:pt>
    <dgm:pt modelId="{A92D3469-2CE8-4FBD-8988-0A6DCD19A338}" type="parTrans" cxnId="{AE73E7A0-B35E-49E1-95DF-BD9525AAE049}">
      <dgm:prSet/>
      <dgm:spPr/>
      <dgm:t>
        <a:bodyPr/>
        <a:lstStyle/>
        <a:p>
          <a:endParaRPr lang="en-US"/>
        </a:p>
      </dgm:t>
    </dgm:pt>
    <dgm:pt modelId="{866A17AF-0224-4CBD-AF92-14D261DAD1BE}" type="sibTrans" cxnId="{AE73E7A0-B35E-49E1-95DF-BD9525AAE049}">
      <dgm:prSet/>
      <dgm:spPr/>
      <dgm:t>
        <a:bodyPr/>
        <a:lstStyle/>
        <a:p>
          <a:endParaRPr lang="en-US"/>
        </a:p>
      </dgm:t>
    </dgm:pt>
    <dgm:pt modelId="{4F9DC746-F44D-411B-A431-068EC4DCCDF5}">
      <dgm:prSet custT="1"/>
      <dgm:spPr/>
      <dgm:t>
        <a:bodyPr lIns="0" rIns="0"/>
        <a:lstStyle/>
        <a:p>
          <a:r>
            <a:rPr lang="en-US" sz="700" u="none" strike="noStrike" dirty="0" smtClean="0">
              <a:effectLst/>
              <a:latin typeface="+mj-lt"/>
              <a:cs typeface="Arial" panose="020B0604020202020204" pitchFamily="34" charset="0"/>
            </a:rPr>
            <a:t>Link Setting Support – </a:t>
          </a:r>
          <a:r>
            <a:rPr lang="en-US" sz="700" u="none" strike="noStrike" dirty="0" err="1" smtClean="0">
              <a:effectLst/>
              <a:latin typeface="+mj-lt"/>
              <a:cs typeface="Arial" panose="020B0604020202020204" pitchFamily="34" charset="0"/>
            </a:rPr>
            <a:t>Auto</a:t>
          </a:r>
          <a:r>
            <a:rPr lang="en-US" sz="700" u="none" strike="noStrike" baseline="0" dirty="0" err="1" smtClean="0">
              <a:effectLst/>
              <a:latin typeface="+mj-lt"/>
              <a:cs typeface="Arial" panose="020B0604020202020204" pitchFamily="34" charset="0"/>
            </a:rPr>
            <a:t>neg</a:t>
          </a:r>
          <a:endParaRPr lang="en-US" sz="700" dirty="0">
            <a:solidFill>
              <a:schemeClr val="bg1"/>
            </a:solidFill>
            <a:latin typeface="+mj-lt"/>
          </a:endParaRPr>
        </a:p>
      </dgm:t>
    </dgm:pt>
    <dgm:pt modelId="{4F414E67-DCF4-4265-B626-A9F1C31E1157}" type="parTrans" cxnId="{28918C3B-1AFF-4DFA-9247-F2208204A960}">
      <dgm:prSet/>
      <dgm:spPr/>
      <dgm:t>
        <a:bodyPr/>
        <a:lstStyle/>
        <a:p>
          <a:endParaRPr lang="en-US"/>
        </a:p>
      </dgm:t>
    </dgm:pt>
    <dgm:pt modelId="{65E2777F-EB5C-4BAF-A0BC-14A05148B88D}" type="sibTrans" cxnId="{28918C3B-1AFF-4DFA-9247-F2208204A960}">
      <dgm:prSet/>
      <dgm:spPr/>
      <dgm:t>
        <a:bodyPr/>
        <a:lstStyle/>
        <a:p>
          <a:endParaRPr lang="en-US"/>
        </a:p>
      </dgm:t>
    </dgm:pt>
    <dgm:pt modelId="{288BB298-0421-4084-9858-E0E6DB2258D4}">
      <dgm:prSet custT="1"/>
      <dgm:spPr/>
      <dgm:t>
        <a:bodyPr lIns="0" rIns="0"/>
        <a:lstStyle/>
        <a:p>
          <a:r>
            <a:rPr lang="en-US" sz="700" dirty="0" smtClean="0">
              <a:solidFill>
                <a:schemeClr val="bg1"/>
              </a:solidFill>
              <a:latin typeface="+mj-lt"/>
            </a:rPr>
            <a:t>RSS</a:t>
          </a:r>
          <a:endParaRPr lang="en-US" sz="700" dirty="0">
            <a:solidFill>
              <a:schemeClr val="bg1"/>
            </a:solidFill>
            <a:latin typeface="+mj-lt"/>
          </a:endParaRPr>
        </a:p>
      </dgm:t>
    </dgm:pt>
    <dgm:pt modelId="{7B32F676-FADA-48B6-B290-C7309AC03F31}" type="parTrans" cxnId="{603E6249-1A3F-4914-BE17-82A0408F10C6}">
      <dgm:prSet/>
      <dgm:spPr/>
      <dgm:t>
        <a:bodyPr/>
        <a:lstStyle/>
        <a:p>
          <a:endParaRPr lang="en-US"/>
        </a:p>
      </dgm:t>
    </dgm:pt>
    <dgm:pt modelId="{7E3BF764-48E4-4F3B-8E0E-04CD41030228}" type="sibTrans" cxnId="{603E6249-1A3F-4914-BE17-82A0408F10C6}">
      <dgm:prSet/>
      <dgm:spPr/>
      <dgm:t>
        <a:bodyPr/>
        <a:lstStyle/>
        <a:p>
          <a:endParaRPr lang="en-US"/>
        </a:p>
      </dgm:t>
    </dgm:pt>
    <dgm:pt modelId="{CB8DC3E3-3566-43ED-9D98-513AE4437C83}">
      <dgm:prSet custT="1"/>
      <dgm:spPr/>
      <dgm:t>
        <a:bodyPr lIns="0" rIns="0"/>
        <a:lstStyle/>
        <a:p>
          <a:r>
            <a:rPr lang="en-GB" sz="700" u="none" strike="noStrike" dirty="0" smtClean="0">
              <a:effectLst/>
              <a:latin typeface="+mj-lt"/>
              <a:cs typeface="Arial" panose="020B0604020202020204" pitchFamily="34" charset="0"/>
            </a:rPr>
            <a:t>Flow Director</a:t>
          </a:r>
          <a:r>
            <a:rPr lang="en-GB" sz="700" u="none" strike="noStrike" baseline="0" dirty="0" smtClean="0">
              <a:effectLst/>
              <a:latin typeface="+mj-lt"/>
              <a:cs typeface="Arial" panose="020B0604020202020204" pitchFamily="34" charset="0"/>
            </a:rPr>
            <a:t> </a:t>
          </a:r>
          <a:endParaRPr lang="en-US" sz="700" dirty="0">
            <a:solidFill>
              <a:schemeClr val="bg1"/>
            </a:solidFill>
            <a:latin typeface="+mj-lt"/>
          </a:endParaRPr>
        </a:p>
      </dgm:t>
    </dgm:pt>
    <dgm:pt modelId="{661A3C47-48BA-405E-ACE0-F3A0BD1A6B2C}" type="parTrans" cxnId="{607B4628-A9F1-424F-83DC-8FD43F765B15}">
      <dgm:prSet/>
      <dgm:spPr/>
      <dgm:t>
        <a:bodyPr/>
        <a:lstStyle/>
        <a:p>
          <a:endParaRPr lang="en-US"/>
        </a:p>
      </dgm:t>
    </dgm:pt>
    <dgm:pt modelId="{1B48BBA1-7673-4E1C-8AA0-19D042D5EB0C}" type="sibTrans" cxnId="{607B4628-A9F1-424F-83DC-8FD43F765B15}">
      <dgm:prSet/>
      <dgm:spPr/>
      <dgm:t>
        <a:bodyPr/>
        <a:lstStyle/>
        <a:p>
          <a:endParaRPr lang="en-US"/>
        </a:p>
      </dgm:t>
    </dgm:pt>
    <dgm:pt modelId="{D7287835-186C-410C-8304-34B838807CF5}">
      <dgm:prSet custT="1"/>
      <dgm:spPr/>
      <dgm:t>
        <a:bodyPr lIns="0" rIns="0"/>
        <a:lstStyle/>
        <a:p>
          <a:r>
            <a:rPr lang="en-US" sz="700" u="none" strike="noStrike" dirty="0" err="1" smtClean="0">
              <a:effectLst/>
              <a:latin typeface="+mj-lt"/>
              <a:cs typeface="Arial" panose="020B0604020202020204" pitchFamily="34" charset="0"/>
            </a:rPr>
            <a:t>VxLAN</a:t>
          </a:r>
          <a:r>
            <a:rPr lang="en-US" sz="700" u="none" strike="noStrike" dirty="0" smtClean="0">
              <a:effectLst/>
              <a:latin typeface="+mj-lt"/>
              <a:cs typeface="Arial" panose="020B0604020202020204" pitchFamily="34" charset="0"/>
            </a:rPr>
            <a:t> API</a:t>
          </a:r>
          <a:endParaRPr lang="en-US" sz="700" dirty="0">
            <a:solidFill>
              <a:schemeClr val="bg1"/>
            </a:solidFill>
            <a:latin typeface="+mj-lt"/>
          </a:endParaRPr>
        </a:p>
      </dgm:t>
    </dgm:pt>
    <dgm:pt modelId="{90AFF30B-5C46-46E6-8023-97D1A00D20D0}" type="parTrans" cxnId="{3258FF1E-46B7-488A-BB9B-90814F11AA5D}">
      <dgm:prSet/>
      <dgm:spPr/>
      <dgm:t>
        <a:bodyPr/>
        <a:lstStyle/>
        <a:p>
          <a:endParaRPr lang="en-US"/>
        </a:p>
      </dgm:t>
    </dgm:pt>
    <dgm:pt modelId="{33DA5BAB-B268-4F74-AF4A-2EA7E0E5769D}" type="sibTrans" cxnId="{3258FF1E-46B7-488A-BB9B-90814F11AA5D}">
      <dgm:prSet/>
      <dgm:spPr/>
      <dgm:t>
        <a:bodyPr/>
        <a:lstStyle/>
        <a:p>
          <a:endParaRPr lang="en-US"/>
        </a:p>
      </dgm:t>
    </dgm:pt>
    <dgm:pt modelId="{8F23A272-AB6E-4AAE-B475-20F34E2C1275}">
      <dgm:prSet custT="1"/>
      <dgm:spPr/>
      <dgm:t>
        <a:bodyPr lIns="0" rIns="0"/>
        <a:lstStyle/>
        <a:p>
          <a:r>
            <a:rPr lang="en-US" sz="700" dirty="0" smtClean="0">
              <a:solidFill>
                <a:schemeClr val="bg1"/>
              </a:solidFill>
              <a:latin typeface="+mj-lt"/>
            </a:rPr>
            <a:t>VMDq</a:t>
          </a:r>
          <a:endParaRPr lang="en-US" sz="700" dirty="0">
            <a:solidFill>
              <a:schemeClr val="bg1"/>
            </a:solidFill>
            <a:latin typeface="+mj-lt"/>
          </a:endParaRPr>
        </a:p>
      </dgm:t>
    </dgm:pt>
    <dgm:pt modelId="{BEBCE1E4-739C-4629-99E0-D1F9F78AC52A}" type="parTrans" cxnId="{A68E4D31-FB07-4713-B3B8-8A805E4BCB6A}">
      <dgm:prSet/>
      <dgm:spPr/>
      <dgm:t>
        <a:bodyPr/>
        <a:lstStyle/>
        <a:p>
          <a:endParaRPr lang="en-US"/>
        </a:p>
      </dgm:t>
    </dgm:pt>
    <dgm:pt modelId="{9F07E975-F846-4AEB-99B3-10E377F27EA7}" type="sibTrans" cxnId="{A68E4D31-FB07-4713-B3B8-8A805E4BCB6A}">
      <dgm:prSet/>
      <dgm:spPr/>
      <dgm:t>
        <a:bodyPr/>
        <a:lstStyle/>
        <a:p>
          <a:endParaRPr lang="en-US"/>
        </a:p>
      </dgm:t>
    </dgm:pt>
    <dgm:pt modelId="{26BF2528-6BD5-4190-8D84-87DB92574E86}">
      <dgm:prSet custT="1"/>
      <dgm:spPr/>
      <dgm:t>
        <a:bodyPr lIns="0" rIns="0"/>
        <a:lstStyle/>
        <a:p>
          <a:r>
            <a:rPr lang="en-GB" sz="700" dirty="0" smtClean="0">
              <a:latin typeface="+mj-lt"/>
            </a:rPr>
            <a:t>Jumbo frames &amp; Scatter Gather in virtio-</a:t>
          </a:r>
          <a:r>
            <a:rPr lang="en-GB" sz="700" dirty="0" err="1" smtClean="0">
              <a:latin typeface="+mj-lt"/>
            </a:rPr>
            <a:t>pmd</a:t>
          </a:r>
          <a:endParaRPr lang="en-US" sz="700" dirty="0">
            <a:latin typeface="+mj-lt"/>
          </a:endParaRPr>
        </a:p>
      </dgm:t>
    </dgm:pt>
    <dgm:pt modelId="{70A44EF6-24F2-4B94-A743-0D0A547162B2}" type="parTrans" cxnId="{6F36EAF1-B187-4D48-B0EA-81649B368A53}">
      <dgm:prSet/>
      <dgm:spPr/>
      <dgm:t>
        <a:bodyPr/>
        <a:lstStyle/>
        <a:p>
          <a:endParaRPr lang="en-US"/>
        </a:p>
      </dgm:t>
    </dgm:pt>
    <dgm:pt modelId="{83647551-6B81-45E8-9826-EC8E0DFEAE55}" type="sibTrans" cxnId="{6F36EAF1-B187-4D48-B0EA-81649B368A53}">
      <dgm:prSet/>
      <dgm:spPr/>
      <dgm:t>
        <a:bodyPr/>
        <a:lstStyle/>
        <a:p>
          <a:endParaRPr lang="en-US"/>
        </a:p>
      </dgm:t>
    </dgm:pt>
    <dgm:pt modelId="{990408BD-1853-4038-98A4-7AA56FEB1440}">
      <dgm:prSet custT="1"/>
      <dgm:spPr/>
      <dgm:t>
        <a:bodyPr lIns="0" rIns="0"/>
        <a:lstStyle/>
        <a:p>
          <a:r>
            <a:rPr lang="en-GB" sz="700" dirty="0" smtClean="0">
              <a:latin typeface="+mj-lt"/>
            </a:rPr>
            <a:t>Multicast packets in virtio-</a:t>
          </a:r>
          <a:r>
            <a:rPr lang="en-GB" sz="700" dirty="0" err="1" smtClean="0">
              <a:latin typeface="+mj-lt"/>
            </a:rPr>
            <a:t>pmd</a:t>
          </a:r>
          <a:r>
            <a:rPr lang="en-GB" sz="700" dirty="0" smtClean="0">
              <a:latin typeface="+mj-lt"/>
            </a:rPr>
            <a:t> &amp; all VF PMDs</a:t>
          </a:r>
          <a:endParaRPr lang="en-US" sz="700" dirty="0">
            <a:latin typeface="+mj-lt"/>
          </a:endParaRPr>
        </a:p>
      </dgm:t>
    </dgm:pt>
    <dgm:pt modelId="{3EE705D1-36FA-48C4-A52E-1A060EA135AF}" type="parTrans" cxnId="{5971A0D6-95A3-4C50-811C-2D8FAE503114}">
      <dgm:prSet/>
      <dgm:spPr/>
      <dgm:t>
        <a:bodyPr/>
        <a:lstStyle/>
        <a:p>
          <a:endParaRPr lang="en-US"/>
        </a:p>
      </dgm:t>
    </dgm:pt>
    <dgm:pt modelId="{A560E276-C9F6-4640-9C68-6F5735D74DBD}" type="sibTrans" cxnId="{5971A0D6-95A3-4C50-811C-2D8FAE503114}">
      <dgm:prSet/>
      <dgm:spPr/>
      <dgm:t>
        <a:bodyPr/>
        <a:lstStyle/>
        <a:p>
          <a:endParaRPr lang="en-US"/>
        </a:p>
      </dgm:t>
    </dgm:pt>
    <dgm:pt modelId="{6AA86735-863A-4BE0-9A2A-997AA8D121C6}">
      <dgm:prSet custT="1"/>
      <dgm:spPr/>
      <dgm:t>
        <a:bodyPr lIns="0" rIns="0"/>
        <a:lstStyle/>
        <a:p>
          <a:r>
            <a:rPr lang="en-GB" sz="700" dirty="0" smtClean="0">
              <a:latin typeface="+mj-lt"/>
            </a:rPr>
            <a:t>vhost-net for 2M pages</a:t>
          </a:r>
          <a:endParaRPr lang="en-US" sz="700" dirty="0">
            <a:latin typeface="+mj-lt"/>
          </a:endParaRPr>
        </a:p>
      </dgm:t>
    </dgm:pt>
    <dgm:pt modelId="{579B1C2E-F69F-47A1-8BC1-773C4B713B64}" type="parTrans" cxnId="{D95BF919-AC5D-4F57-820A-21BB5A712E32}">
      <dgm:prSet/>
      <dgm:spPr/>
      <dgm:t>
        <a:bodyPr/>
        <a:lstStyle/>
        <a:p>
          <a:endParaRPr lang="en-US"/>
        </a:p>
      </dgm:t>
    </dgm:pt>
    <dgm:pt modelId="{BFA64370-8CAE-48E7-AC24-F0EF778C39F6}" type="sibTrans" cxnId="{D95BF919-AC5D-4F57-820A-21BB5A712E32}">
      <dgm:prSet/>
      <dgm:spPr/>
      <dgm:t>
        <a:bodyPr/>
        <a:lstStyle/>
        <a:p>
          <a:endParaRPr lang="en-US"/>
        </a:p>
      </dgm:t>
    </dgm:pt>
    <dgm:pt modelId="{1F27C98D-E952-4870-A001-1849D58309C7}">
      <dgm:prSet custT="1"/>
      <dgm:spPr/>
      <dgm:t>
        <a:bodyPr lIns="0" rIns="0"/>
        <a:lstStyle/>
        <a:p>
          <a:r>
            <a:rPr lang="en-GB" sz="700" dirty="0" smtClean="0">
              <a:latin typeface="+mj-lt"/>
            </a:rPr>
            <a:t>Make US-</a:t>
          </a:r>
          <a:r>
            <a:rPr lang="en-GB" sz="700" dirty="0" err="1" smtClean="0">
              <a:latin typeface="+mj-lt"/>
            </a:rPr>
            <a:t>vHost</a:t>
          </a:r>
          <a:r>
            <a:rPr lang="en-GB" sz="700" dirty="0" smtClean="0">
              <a:latin typeface="+mj-lt"/>
            </a:rPr>
            <a:t> backend a library</a:t>
          </a:r>
          <a:endParaRPr lang="en-US" sz="700" dirty="0">
            <a:latin typeface="+mj-lt"/>
          </a:endParaRPr>
        </a:p>
      </dgm:t>
    </dgm:pt>
    <dgm:pt modelId="{D6FD8DFE-8C82-4139-B43F-81CA5FA6EB73}" type="parTrans" cxnId="{74017F26-F4EF-46EF-B742-C2DB7BDFCC62}">
      <dgm:prSet/>
      <dgm:spPr/>
      <dgm:t>
        <a:bodyPr/>
        <a:lstStyle/>
        <a:p>
          <a:endParaRPr lang="en-US"/>
        </a:p>
      </dgm:t>
    </dgm:pt>
    <dgm:pt modelId="{8C625B65-E823-4195-9D26-620A47C1D96D}" type="sibTrans" cxnId="{74017F26-F4EF-46EF-B742-C2DB7BDFCC62}">
      <dgm:prSet/>
      <dgm:spPr/>
      <dgm:t>
        <a:bodyPr/>
        <a:lstStyle/>
        <a:p>
          <a:endParaRPr lang="en-US"/>
        </a:p>
      </dgm:t>
    </dgm:pt>
    <dgm:pt modelId="{BD359B71-3777-4B23-B496-0370172F0508}">
      <dgm:prSet custT="1"/>
      <dgm:spPr/>
      <dgm:t>
        <a:bodyPr lIns="0" rIns="0"/>
        <a:lstStyle/>
        <a:p>
          <a:r>
            <a:rPr lang="en-US" sz="700" dirty="0" smtClean="0">
              <a:latin typeface="+mj-lt"/>
            </a:rPr>
            <a:t>Link Bonding (mode 4 &amp; 5)</a:t>
          </a:r>
          <a:endParaRPr lang="en-US" sz="700" dirty="0">
            <a:latin typeface="+mj-lt"/>
          </a:endParaRPr>
        </a:p>
      </dgm:t>
    </dgm:pt>
    <dgm:pt modelId="{C4A2CF23-6B92-4DFA-8DA7-C48868391E7E}" type="parTrans" cxnId="{D716584D-1DD8-4CB3-B0CF-AE858F53D23A}">
      <dgm:prSet/>
      <dgm:spPr/>
      <dgm:t>
        <a:bodyPr/>
        <a:lstStyle/>
        <a:p>
          <a:endParaRPr lang="en-US"/>
        </a:p>
      </dgm:t>
    </dgm:pt>
    <dgm:pt modelId="{F806A00A-FDFB-40A8-844E-CBCDEB85C4A2}" type="sibTrans" cxnId="{D716584D-1DD8-4CB3-B0CF-AE858F53D23A}">
      <dgm:prSet/>
      <dgm:spPr/>
      <dgm:t>
        <a:bodyPr/>
        <a:lstStyle/>
        <a:p>
          <a:endParaRPr lang="en-US"/>
        </a:p>
      </dgm:t>
    </dgm:pt>
    <dgm:pt modelId="{3B8CD0D3-7A29-49A4-836A-1B7DC33F39D2}">
      <dgm:prSet phldrT="[Text]" custT="1"/>
      <dgm:spPr/>
      <dgm:t>
        <a:bodyPr lIns="0" rIns="0"/>
        <a:lstStyle/>
        <a:p>
          <a:endParaRPr lang="en-US" sz="700" dirty="0"/>
        </a:p>
      </dgm:t>
    </dgm:pt>
    <dgm:pt modelId="{10A488C9-4BD6-4C4E-8258-ED76E553500F}" type="parTrans" cxnId="{98FB7074-1F19-406B-8824-07B2334F01C6}">
      <dgm:prSet/>
      <dgm:spPr/>
      <dgm:t>
        <a:bodyPr/>
        <a:lstStyle/>
        <a:p>
          <a:endParaRPr lang="en-US"/>
        </a:p>
      </dgm:t>
    </dgm:pt>
    <dgm:pt modelId="{4009EF13-CC3E-4F98-9004-F3A243BC8937}" type="sibTrans" cxnId="{98FB7074-1F19-406B-8824-07B2334F01C6}">
      <dgm:prSet/>
      <dgm:spPr/>
      <dgm:t>
        <a:bodyPr/>
        <a:lstStyle/>
        <a:p>
          <a:endParaRPr lang="en-US"/>
        </a:p>
      </dgm:t>
    </dgm:pt>
    <dgm:pt modelId="{7F9C70CA-B19A-4648-B2EA-4AB30A4E2110}">
      <dgm:prSet phldrT="[Text]" custT="1"/>
      <dgm:spPr/>
      <dgm:t>
        <a:bodyPr lIns="0" rIns="0"/>
        <a:lstStyle/>
        <a:p>
          <a:endParaRPr lang="en-US" sz="700" dirty="0"/>
        </a:p>
      </dgm:t>
    </dgm:pt>
    <dgm:pt modelId="{7E0604A1-C998-4AFE-9516-10E2AE9DB820}" type="parTrans" cxnId="{33CB3ACE-E255-49A4-A105-27593E8C009C}">
      <dgm:prSet/>
      <dgm:spPr/>
      <dgm:t>
        <a:bodyPr/>
        <a:lstStyle/>
        <a:p>
          <a:endParaRPr lang="en-US"/>
        </a:p>
      </dgm:t>
    </dgm:pt>
    <dgm:pt modelId="{240389B7-C8C1-4CAE-977D-8803E85D14EB}" type="sibTrans" cxnId="{33CB3ACE-E255-49A4-A105-27593E8C009C}">
      <dgm:prSet/>
      <dgm:spPr/>
      <dgm:t>
        <a:bodyPr/>
        <a:lstStyle/>
        <a:p>
          <a:endParaRPr lang="en-US"/>
        </a:p>
      </dgm:t>
    </dgm:pt>
    <dgm:pt modelId="{8020F6B0-353D-40E2-8CFA-2D2F1A2FC44D}">
      <dgm:prSet custT="1"/>
      <dgm:spPr/>
      <dgm:t>
        <a:bodyPr lIns="0" rIns="0"/>
        <a:lstStyle/>
        <a:p>
          <a:r>
            <a:rPr lang="en-US" sz="700" dirty="0" smtClean="0">
              <a:latin typeface="+mj-lt"/>
            </a:rPr>
            <a:t>Open Source Documentation conversion</a:t>
          </a:r>
          <a:endParaRPr lang="en-US" sz="700" dirty="0">
            <a:latin typeface="+mj-lt"/>
          </a:endParaRPr>
        </a:p>
      </dgm:t>
    </dgm:pt>
    <dgm:pt modelId="{39DAA6A1-0077-435F-A059-C26ED9EF5F70}" type="parTrans" cxnId="{53A95C24-5FB4-498A-A9D8-8E26A57E4768}">
      <dgm:prSet/>
      <dgm:spPr/>
      <dgm:t>
        <a:bodyPr/>
        <a:lstStyle/>
        <a:p>
          <a:endParaRPr lang="en-US"/>
        </a:p>
      </dgm:t>
    </dgm:pt>
    <dgm:pt modelId="{DE5D68E6-6704-40F2-BB8D-B2E581251BD5}" type="sibTrans" cxnId="{53A95C24-5FB4-498A-A9D8-8E26A57E4768}">
      <dgm:prSet/>
      <dgm:spPr/>
      <dgm:t>
        <a:bodyPr/>
        <a:lstStyle/>
        <a:p>
          <a:endParaRPr lang="en-US"/>
        </a:p>
      </dgm:t>
    </dgm:pt>
    <dgm:pt modelId="{0A7B1E02-A363-462A-8BF0-5A9EBD5FD947}">
      <dgm:prSet phldrT="[Text]" custT="1"/>
      <dgm:spPr/>
      <dgm:t>
        <a:bodyPr lIns="0" rIns="0"/>
        <a:lstStyle/>
        <a:p>
          <a:r>
            <a:rPr lang="en-US" sz="800" b="1" i="1" dirty="0" smtClean="0"/>
            <a:t>Silicon Support</a:t>
          </a:r>
          <a:endParaRPr lang="en-US" sz="800" b="1" i="1" dirty="0"/>
        </a:p>
      </dgm:t>
    </dgm:pt>
    <dgm:pt modelId="{FF685D63-3AE5-40C2-9F8B-4E3F2DB47A45}" type="sibTrans" cxnId="{AA2ABE00-0B04-48DB-A3C4-9D890F09B43E}">
      <dgm:prSet/>
      <dgm:spPr/>
      <dgm:t>
        <a:bodyPr/>
        <a:lstStyle/>
        <a:p>
          <a:endParaRPr lang="en-US"/>
        </a:p>
      </dgm:t>
    </dgm:pt>
    <dgm:pt modelId="{2C7794C8-ED46-484F-B4C8-7AF96F639FF1}" type="parTrans" cxnId="{AA2ABE00-0B04-48DB-A3C4-9D890F09B43E}">
      <dgm:prSet/>
      <dgm:spPr/>
      <dgm:t>
        <a:bodyPr/>
        <a:lstStyle/>
        <a:p>
          <a:endParaRPr lang="en-US"/>
        </a:p>
      </dgm:t>
    </dgm:pt>
    <dgm:pt modelId="{33E55250-267D-482C-9EEE-E145B0C4541F}">
      <dgm:prSet phldrT="[Text]" custT="1"/>
      <dgm:spPr/>
      <dgm:t>
        <a:bodyPr lIns="0" rIns="0"/>
        <a:lstStyle/>
        <a:p>
          <a:endParaRPr lang="en-US" sz="700" dirty="0"/>
        </a:p>
      </dgm:t>
    </dgm:pt>
    <dgm:pt modelId="{9C86445A-DB0A-4807-A543-D139232E5489}" type="parTrans" cxnId="{57EE523A-6112-4245-A9A9-4C89018F33DA}">
      <dgm:prSet/>
      <dgm:spPr/>
      <dgm:t>
        <a:bodyPr/>
        <a:lstStyle/>
        <a:p>
          <a:endParaRPr lang="en-US"/>
        </a:p>
      </dgm:t>
    </dgm:pt>
    <dgm:pt modelId="{D3433F85-5F44-43C3-95F3-1624F84E5309}" type="sibTrans" cxnId="{57EE523A-6112-4245-A9A9-4C89018F33DA}">
      <dgm:prSet/>
      <dgm:spPr/>
      <dgm:t>
        <a:bodyPr/>
        <a:lstStyle/>
        <a:p>
          <a:endParaRPr lang="en-US"/>
        </a:p>
      </dgm:t>
    </dgm:pt>
    <dgm:pt modelId="{0186ACCC-861D-459E-9A85-47012D47503D}">
      <dgm:prSet phldrT="[Text]" custT="1"/>
      <dgm:spPr/>
      <dgm:t>
        <a:bodyPr lIns="0" rIns="0"/>
        <a:lstStyle/>
        <a:p>
          <a:endParaRPr lang="en-US" sz="700" dirty="0"/>
        </a:p>
      </dgm:t>
    </dgm:pt>
    <dgm:pt modelId="{43EF2392-6B61-4348-A83B-C23BE660799E}" type="parTrans" cxnId="{7905D4FC-A222-432B-A2B4-47370FEFAFED}">
      <dgm:prSet/>
      <dgm:spPr/>
      <dgm:t>
        <a:bodyPr/>
        <a:lstStyle/>
        <a:p>
          <a:endParaRPr lang="en-US"/>
        </a:p>
      </dgm:t>
    </dgm:pt>
    <dgm:pt modelId="{C5D26B13-8FC9-4148-9381-9532CBAD00CE}" type="sibTrans" cxnId="{7905D4FC-A222-432B-A2B4-47370FEFAFED}">
      <dgm:prSet/>
      <dgm:spPr/>
      <dgm:t>
        <a:bodyPr/>
        <a:lstStyle/>
        <a:p>
          <a:endParaRPr lang="en-US"/>
        </a:p>
      </dgm:t>
    </dgm:pt>
    <dgm:pt modelId="{62B0CBE4-35AF-4A34-955F-5847A3B12717}">
      <dgm:prSet phldrT="[Text]" custT="1"/>
      <dgm:spPr/>
      <dgm:t>
        <a:bodyPr lIns="0" rIns="0"/>
        <a:lstStyle/>
        <a:p>
          <a:endParaRPr lang="en-US" sz="700" dirty="0"/>
        </a:p>
      </dgm:t>
    </dgm:pt>
    <dgm:pt modelId="{CFD94D7A-133D-407B-AF5A-BA2691DD823A}" type="parTrans" cxnId="{449AC5B9-F82C-43AE-8C19-5A17A2A77D49}">
      <dgm:prSet/>
      <dgm:spPr/>
      <dgm:t>
        <a:bodyPr/>
        <a:lstStyle/>
        <a:p>
          <a:endParaRPr lang="en-US"/>
        </a:p>
      </dgm:t>
    </dgm:pt>
    <dgm:pt modelId="{16B3BB8B-A98D-48BE-B884-0C235F37D3FA}" type="sibTrans" cxnId="{449AC5B9-F82C-43AE-8C19-5A17A2A77D49}">
      <dgm:prSet/>
      <dgm:spPr/>
      <dgm:t>
        <a:bodyPr/>
        <a:lstStyle/>
        <a:p>
          <a:endParaRPr lang="en-US"/>
        </a:p>
      </dgm:t>
    </dgm:pt>
    <dgm:pt modelId="{3269FED0-3F5B-46CB-84E3-4E852D66FB84}">
      <dgm:prSet phldrT="[Text]" custT="1"/>
      <dgm:spPr/>
      <dgm:t>
        <a:bodyPr lIns="0" rIns="0"/>
        <a:lstStyle/>
        <a:p>
          <a:endParaRPr lang="en-US" sz="700" dirty="0"/>
        </a:p>
      </dgm:t>
    </dgm:pt>
    <dgm:pt modelId="{374C524F-6236-4FF0-8AB5-DC02B49E2373}" type="parTrans" cxnId="{C9AB40DE-3EF5-4B19-8AF6-D1B316BAAED7}">
      <dgm:prSet/>
      <dgm:spPr/>
      <dgm:t>
        <a:bodyPr/>
        <a:lstStyle/>
        <a:p>
          <a:endParaRPr lang="en-US"/>
        </a:p>
      </dgm:t>
    </dgm:pt>
    <dgm:pt modelId="{5D843257-651D-4282-8795-630BC31896F5}" type="sibTrans" cxnId="{C9AB40DE-3EF5-4B19-8AF6-D1B316BAAED7}">
      <dgm:prSet/>
      <dgm:spPr/>
      <dgm:t>
        <a:bodyPr/>
        <a:lstStyle/>
        <a:p>
          <a:endParaRPr lang="en-US"/>
        </a:p>
      </dgm:t>
    </dgm:pt>
    <dgm:pt modelId="{F8F36726-6907-4D12-AD3B-52303752C376}">
      <dgm:prSet custT="1"/>
      <dgm:spPr/>
      <dgm:t>
        <a:bodyPr/>
        <a:lstStyle/>
        <a:p>
          <a:r>
            <a:rPr lang="en-US" sz="700" dirty="0" smtClean="0">
              <a:latin typeface="+mj-lt"/>
            </a:rPr>
            <a:t>Cuckoo Hash with Thread Safety</a:t>
          </a:r>
          <a:endParaRPr lang="en-US" sz="700" dirty="0">
            <a:solidFill>
              <a:schemeClr val="bg1"/>
            </a:solidFill>
            <a:latin typeface="+mj-lt"/>
          </a:endParaRPr>
        </a:p>
      </dgm:t>
    </dgm:pt>
    <dgm:pt modelId="{F71A5400-37D9-4569-858A-AE93AC513D0B}" type="parTrans" cxnId="{67D8373B-F960-4A99-9126-5F2A0C196F27}">
      <dgm:prSet/>
      <dgm:spPr/>
      <dgm:t>
        <a:bodyPr/>
        <a:lstStyle/>
        <a:p>
          <a:endParaRPr lang="en-US"/>
        </a:p>
      </dgm:t>
    </dgm:pt>
    <dgm:pt modelId="{AAAE2213-FBAB-43D3-A9FA-0C9E5130C252}" type="sibTrans" cxnId="{67D8373B-F960-4A99-9126-5F2A0C196F27}">
      <dgm:prSet/>
      <dgm:spPr/>
      <dgm:t>
        <a:bodyPr/>
        <a:lstStyle/>
        <a:p>
          <a:endParaRPr lang="en-US"/>
        </a:p>
      </dgm:t>
    </dgm:pt>
    <dgm:pt modelId="{9C30B15A-D392-49EF-8EFB-827C1FA1F24C}">
      <dgm:prSet custT="1"/>
      <dgm:spPr/>
      <dgm:t>
        <a:bodyPr/>
        <a:lstStyle/>
        <a:p>
          <a:endParaRPr lang="en-US" sz="700" dirty="0">
            <a:solidFill>
              <a:schemeClr val="bg1"/>
            </a:solidFill>
          </a:endParaRPr>
        </a:p>
      </dgm:t>
    </dgm:pt>
    <dgm:pt modelId="{4C7EAE74-62B9-407F-A338-EC8A66283F9C}" type="parTrans" cxnId="{492FA6FE-D98F-4A81-A12B-E615635B81F3}">
      <dgm:prSet/>
      <dgm:spPr/>
      <dgm:t>
        <a:bodyPr/>
        <a:lstStyle/>
        <a:p>
          <a:endParaRPr lang="en-US"/>
        </a:p>
      </dgm:t>
    </dgm:pt>
    <dgm:pt modelId="{6E0D760E-A0D3-4538-B7DD-01D197DC8BCB}" type="sibTrans" cxnId="{492FA6FE-D98F-4A81-A12B-E615635B81F3}">
      <dgm:prSet/>
      <dgm:spPr/>
      <dgm:t>
        <a:bodyPr/>
        <a:lstStyle/>
        <a:p>
          <a:endParaRPr lang="en-US"/>
        </a:p>
      </dgm:t>
    </dgm:pt>
    <dgm:pt modelId="{3D4A2511-F0E8-47DD-9F3D-15F6E4926F35}">
      <dgm:prSet custT="1"/>
      <dgm:spPr/>
      <dgm:t>
        <a:bodyPr/>
        <a:lstStyle/>
        <a:p>
          <a:endParaRPr lang="en-US" sz="700" dirty="0">
            <a:solidFill>
              <a:schemeClr val="bg1"/>
            </a:solidFill>
          </a:endParaRPr>
        </a:p>
      </dgm:t>
    </dgm:pt>
    <dgm:pt modelId="{6105ED7E-6685-4F44-8928-4BC1F1E56AF0}" type="parTrans" cxnId="{4A53C169-8326-47B9-B71F-8ED989021245}">
      <dgm:prSet/>
      <dgm:spPr/>
      <dgm:t>
        <a:bodyPr/>
        <a:lstStyle/>
        <a:p>
          <a:endParaRPr lang="en-US"/>
        </a:p>
      </dgm:t>
    </dgm:pt>
    <dgm:pt modelId="{A44719BE-ECDA-44DA-B983-FD416A66018F}" type="sibTrans" cxnId="{4A53C169-8326-47B9-B71F-8ED989021245}">
      <dgm:prSet/>
      <dgm:spPr/>
      <dgm:t>
        <a:bodyPr/>
        <a:lstStyle/>
        <a:p>
          <a:endParaRPr lang="en-US"/>
        </a:p>
      </dgm:t>
    </dgm:pt>
    <dgm:pt modelId="{5224B2E2-E0F8-46C2-96DB-C7304B5D962B}">
      <dgm:prSet phldrT="[Text]" custT="1"/>
      <dgm:spPr/>
      <dgm:t>
        <a:bodyPr lIns="0" rIns="0"/>
        <a:lstStyle/>
        <a:p>
          <a:endParaRPr lang="en-US" sz="700" dirty="0"/>
        </a:p>
      </dgm:t>
    </dgm:pt>
    <dgm:pt modelId="{8589CFC7-B91D-484A-AE3A-F23116140BDB}" type="parTrans" cxnId="{3F76DAEE-4935-4C09-B60E-B681545D40D0}">
      <dgm:prSet/>
      <dgm:spPr/>
      <dgm:t>
        <a:bodyPr/>
        <a:lstStyle/>
        <a:p>
          <a:endParaRPr lang="en-US"/>
        </a:p>
      </dgm:t>
    </dgm:pt>
    <dgm:pt modelId="{99E45C16-76E2-4336-B4E7-AA911667C35C}" type="sibTrans" cxnId="{3F76DAEE-4935-4C09-B60E-B681545D40D0}">
      <dgm:prSet/>
      <dgm:spPr/>
      <dgm:t>
        <a:bodyPr/>
        <a:lstStyle/>
        <a:p>
          <a:endParaRPr lang="en-US"/>
        </a:p>
      </dgm:t>
    </dgm:pt>
    <dgm:pt modelId="{A81569A6-DB0E-4488-8CE1-1192019F2FAD}">
      <dgm:prSet custT="1"/>
      <dgm:spPr/>
      <dgm:t>
        <a:bodyPr/>
        <a:lstStyle/>
        <a:p>
          <a:r>
            <a:rPr lang="en-US" sz="700" dirty="0" smtClean="0">
              <a:solidFill>
                <a:schemeClr val="bg1"/>
              </a:solidFill>
              <a:latin typeface="+mj-lt"/>
            </a:rPr>
            <a:t>Live migration bonded VM ports</a:t>
          </a:r>
          <a:endParaRPr lang="en-US" sz="700" dirty="0">
            <a:solidFill>
              <a:schemeClr val="bg1"/>
            </a:solidFill>
            <a:latin typeface="+mj-lt"/>
          </a:endParaRPr>
        </a:p>
      </dgm:t>
    </dgm:pt>
    <dgm:pt modelId="{B5E08C3A-1EE6-4773-8A35-D6BE6C4171D7}" type="parTrans" cxnId="{1BF668A2-5A7C-42DA-9D59-512F3F49E07D}">
      <dgm:prSet/>
      <dgm:spPr/>
      <dgm:t>
        <a:bodyPr/>
        <a:lstStyle/>
        <a:p>
          <a:endParaRPr lang="en-US"/>
        </a:p>
      </dgm:t>
    </dgm:pt>
    <dgm:pt modelId="{A9075CF6-2182-4701-9190-7A2351E30524}" type="sibTrans" cxnId="{1BF668A2-5A7C-42DA-9D59-512F3F49E07D}">
      <dgm:prSet/>
      <dgm:spPr/>
      <dgm:t>
        <a:bodyPr/>
        <a:lstStyle/>
        <a:p>
          <a:endParaRPr lang="en-US"/>
        </a:p>
      </dgm:t>
    </dgm:pt>
    <dgm:pt modelId="{DE343A07-C8E9-4A86-B63C-F5034F78493D}">
      <dgm:prSet custT="1"/>
      <dgm:spPr/>
      <dgm:t>
        <a:bodyPr/>
        <a:lstStyle/>
        <a:p>
          <a:r>
            <a:rPr lang="en-US" sz="700" dirty="0" smtClean="0">
              <a:solidFill>
                <a:schemeClr val="bg1"/>
              </a:solidFill>
              <a:latin typeface="+mj-lt"/>
            </a:rPr>
            <a:t>Linux Containers (investigation)</a:t>
          </a:r>
          <a:endParaRPr lang="en-US" sz="700" dirty="0">
            <a:solidFill>
              <a:schemeClr val="bg1"/>
            </a:solidFill>
            <a:latin typeface="+mj-lt"/>
          </a:endParaRPr>
        </a:p>
      </dgm:t>
    </dgm:pt>
    <dgm:pt modelId="{FCE10A0B-8F59-4725-AF52-C477EEACB208}" type="parTrans" cxnId="{57587CE1-D228-407F-B205-5C1B2F023691}">
      <dgm:prSet/>
      <dgm:spPr/>
      <dgm:t>
        <a:bodyPr/>
        <a:lstStyle/>
        <a:p>
          <a:endParaRPr lang="en-US"/>
        </a:p>
      </dgm:t>
    </dgm:pt>
    <dgm:pt modelId="{8F556709-E383-4FBC-A885-0CCA76429266}" type="sibTrans" cxnId="{57587CE1-D228-407F-B205-5C1B2F023691}">
      <dgm:prSet/>
      <dgm:spPr/>
      <dgm:t>
        <a:bodyPr/>
        <a:lstStyle/>
        <a:p>
          <a:endParaRPr lang="en-US"/>
        </a:p>
      </dgm:t>
    </dgm:pt>
    <dgm:pt modelId="{AA53D649-735F-4F59-B5EA-90A8E3BEAE2E}">
      <dgm:prSet custT="1"/>
      <dgm:spPr>
        <a:solidFill>
          <a:srgbClr val="0070C0"/>
        </a:solidFill>
      </dgm:spPr>
      <dgm:t>
        <a:bodyPr lIns="0" rIns="0"/>
        <a:lstStyle/>
        <a:p>
          <a:r>
            <a:rPr lang="en-US" sz="800" dirty="0" smtClean="0">
              <a:latin typeface="+mj-lt"/>
            </a:rPr>
            <a:t>Interrupt mode for PMD</a:t>
          </a:r>
          <a:endParaRPr lang="en-US" sz="800" dirty="0">
            <a:latin typeface="+mj-lt"/>
          </a:endParaRPr>
        </a:p>
      </dgm:t>
    </dgm:pt>
    <dgm:pt modelId="{A9734FA9-3A2A-436E-94DC-5374AABCC5D7}">
      <dgm:prSet custT="1"/>
      <dgm:spPr>
        <a:solidFill>
          <a:srgbClr val="0070C0"/>
        </a:solidFill>
      </dgm:spPr>
      <dgm:t>
        <a:bodyPr lIns="0" rIns="0"/>
        <a:lstStyle/>
        <a:p>
          <a:r>
            <a:rPr lang="en-US" sz="800" dirty="0" smtClean="0">
              <a:latin typeface="+mj-lt"/>
            </a:rPr>
            <a:t>CPU % utilization</a:t>
          </a:r>
          <a:endParaRPr lang="en-US" sz="800" dirty="0">
            <a:latin typeface="+mj-lt"/>
          </a:endParaRPr>
        </a:p>
      </dgm:t>
    </dgm:pt>
    <dgm:pt modelId="{8F01A47A-FCEB-4BD4-9577-A1B325377CA1}">
      <dgm:prSet custT="1"/>
      <dgm:spPr>
        <a:solidFill>
          <a:srgbClr val="0070C0"/>
        </a:solidFill>
      </dgm:spPr>
      <dgm:t>
        <a:bodyPr lIns="0" rIns="0"/>
        <a:lstStyle/>
        <a:p>
          <a:r>
            <a:rPr lang="en-US" sz="800" dirty="0" smtClean="0">
              <a:latin typeface="+mj-lt"/>
            </a:rPr>
            <a:t>AVX2 (memcpy, ACL)</a:t>
          </a:r>
          <a:endParaRPr lang="en-US" sz="800" dirty="0">
            <a:latin typeface="+mj-lt"/>
          </a:endParaRPr>
        </a:p>
      </dgm:t>
    </dgm:pt>
    <dgm:pt modelId="{B947CEC0-4A88-4620-8FA6-748CD3F05547}">
      <dgm:prSet custT="1"/>
      <dgm:spPr>
        <a:solidFill>
          <a:srgbClr val="0070C0"/>
        </a:solidFill>
      </dgm:spPr>
      <dgm:t>
        <a:bodyPr lIns="0" rIns="0"/>
        <a:lstStyle/>
        <a:p>
          <a:r>
            <a:rPr lang="en-US" sz="800" dirty="0" smtClean="0">
              <a:latin typeface="+mj-lt"/>
            </a:rPr>
            <a:t>X32 ABI </a:t>
          </a:r>
          <a:endParaRPr lang="en-US" sz="800" dirty="0">
            <a:latin typeface="+mj-lt"/>
          </a:endParaRPr>
        </a:p>
      </dgm:t>
    </dgm:pt>
    <dgm:pt modelId="{7C73F37E-EA5C-4F50-A2DF-032FC8272B9D}">
      <dgm:prSet custT="1"/>
      <dgm:spPr>
        <a:solidFill>
          <a:srgbClr val="0070C0"/>
        </a:solidFill>
      </dgm:spPr>
      <dgm:t>
        <a:bodyPr lIns="0" rIns="0"/>
        <a:lstStyle/>
        <a:p>
          <a:r>
            <a:rPr lang="en-US" sz="800" dirty="0" smtClean="0">
              <a:latin typeface="+mj-lt"/>
            </a:rPr>
            <a:t>Single Virtio Driver</a:t>
          </a:r>
          <a:endParaRPr lang="en-US" sz="800" dirty="0">
            <a:latin typeface="+mj-lt"/>
          </a:endParaRPr>
        </a:p>
      </dgm:t>
    </dgm:pt>
    <dgm:pt modelId="{A9057442-19FF-4F6F-B19E-FBF83350DD41}">
      <dgm:prSet custT="1"/>
      <dgm:spPr>
        <a:solidFill>
          <a:srgbClr val="0070C0"/>
        </a:solidFill>
      </dgm:spPr>
      <dgm:t>
        <a:bodyPr lIns="0" rIns="0"/>
        <a:lstStyle/>
        <a:p>
          <a:r>
            <a:rPr lang="en-US" sz="800" dirty="0" smtClean="0">
              <a:latin typeface="+mj-lt"/>
            </a:rPr>
            <a:t>Fortville Features (Continued)</a:t>
          </a:r>
          <a:endParaRPr lang="en-US" sz="800" dirty="0">
            <a:latin typeface="+mj-lt"/>
          </a:endParaRPr>
        </a:p>
      </dgm:t>
    </dgm:pt>
    <dgm:pt modelId="{C2E63F76-D427-45FE-AB7D-6FF81F8EE7A6}">
      <dgm:prSet custT="1"/>
      <dgm:spPr>
        <a:solidFill>
          <a:srgbClr val="0070C0"/>
        </a:solidFill>
      </dgm:spPr>
      <dgm:t>
        <a:bodyPr lIns="0" rIns="0"/>
        <a:lstStyle/>
        <a:p>
          <a:r>
            <a:rPr lang="en-US" sz="800" dirty="0" smtClean="0">
              <a:latin typeface="+mj-lt"/>
            </a:rPr>
            <a:t>PCI Hot Plug Support</a:t>
          </a:r>
          <a:endParaRPr lang="en-US" sz="800" dirty="0">
            <a:latin typeface="+mj-lt"/>
          </a:endParaRPr>
        </a:p>
      </dgm:t>
    </dgm:pt>
    <dgm:pt modelId="{21C97D9D-FA42-4071-8231-96F2F74AC9A9}">
      <dgm:prSet custT="1"/>
      <dgm:spPr>
        <a:solidFill>
          <a:srgbClr val="0070C0"/>
        </a:solidFill>
      </dgm:spPr>
      <dgm:t>
        <a:bodyPr lIns="0" rIns="0"/>
        <a:lstStyle/>
        <a:p>
          <a:r>
            <a:rPr lang="en-US" sz="800" dirty="0" smtClean="0">
              <a:latin typeface="+mj-lt"/>
            </a:rPr>
            <a:t>Integrated qemu user space vhost</a:t>
          </a:r>
          <a:endParaRPr lang="en-US" sz="800" dirty="0">
            <a:latin typeface="+mj-lt"/>
          </a:endParaRPr>
        </a:p>
      </dgm:t>
    </dgm:pt>
    <dgm:pt modelId="{5756FEE2-C184-4E1B-84F7-C6786E990A5F}">
      <dgm:prSet custT="1"/>
      <dgm:spPr>
        <a:solidFill>
          <a:srgbClr val="0070C0"/>
        </a:solidFill>
      </dgm:spPr>
      <dgm:t>
        <a:bodyPr lIns="0" rIns="0"/>
        <a:lstStyle/>
        <a:p>
          <a:r>
            <a:rPr lang="en-US" sz="800" dirty="0" smtClean="0">
              <a:latin typeface="+mj-lt"/>
            </a:rPr>
            <a:t>Host interface for Red Rock Canyon</a:t>
          </a:r>
          <a:endParaRPr lang="en-US" sz="800" dirty="0">
            <a:latin typeface="+mj-lt"/>
          </a:endParaRPr>
        </a:p>
      </dgm:t>
    </dgm:pt>
    <dgm:pt modelId="{4D956984-DA20-44EC-B0D7-F36F0540B901}">
      <dgm:prSet custT="1"/>
      <dgm:spPr>
        <a:solidFill>
          <a:srgbClr val="0070C0"/>
        </a:solidFill>
      </dgm:spPr>
      <dgm:t>
        <a:bodyPr lIns="0" rIns="0"/>
        <a:lstStyle/>
        <a:p>
          <a:r>
            <a:rPr lang="en-US" sz="800" dirty="0" smtClean="0">
              <a:latin typeface="+mj-lt"/>
            </a:rPr>
            <a:t>Fedora 21</a:t>
          </a:r>
          <a:endParaRPr lang="en-US" sz="800" dirty="0">
            <a:latin typeface="+mj-lt"/>
          </a:endParaRPr>
        </a:p>
      </dgm:t>
    </dgm:pt>
    <dgm:pt modelId="{BDE77635-CF58-4952-B20F-C05BF0042E0A}">
      <dgm:prSet custT="1"/>
      <dgm:spPr>
        <a:solidFill>
          <a:srgbClr val="0070C0"/>
        </a:solidFill>
      </dgm:spPr>
      <dgm:t>
        <a:bodyPr lIns="0" rIns="0"/>
        <a:lstStyle/>
        <a:p>
          <a:r>
            <a:rPr lang="en-US" sz="800" dirty="0" smtClean="0">
              <a:latin typeface="+mj-lt"/>
            </a:rPr>
            <a:t>Multiple pThreads per Core (</a:t>
          </a:r>
          <a:r>
            <a:rPr lang="en-US" sz="800" dirty="0" err="1" smtClean="0">
              <a:latin typeface="+mj-lt"/>
            </a:rPr>
            <a:t>cgroups</a:t>
          </a:r>
          <a:r>
            <a:rPr lang="en-US" sz="800" dirty="0" smtClean="0">
              <a:latin typeface="+mj-lt"/>
            </a:rPr>
            <a:t>)</a:t>
          </a:r>
          <a:endParaRPr lang="en-US" sz="800" dirty="0">
            <a:latin typeface="+mj-lt"/>
          </a:endParaRPr>
        </a:p>
      </dgm:t>
    </dgm:pt>
    <dgm:pt modelId="{19BB60F6-E40C-475F-AE84-8E139A7E7DEB}">
      <dgm:prSet custT="1"/>
      <dgm:spPr>
        <a:solidFill>
          <a:srgbClr val="0070C0"/>
        </a:solidFill>
      </dgm:spPr>
      <dgm:t>
        <a:bodyPr lIns="0" rIns="0"/>
        <a:lstStyle/>
        <a:p>
          <a:r>
            <a:rPr lang="en-US" sz="800" dirty="0" smtClean="0">
              <a:solidFill>
                <a:schemeClr val="bg1"/>
              </a:solidFill>
              <a:latin typeface="+mj-lt"/>
            </a:rPr>
            <a:t>Packet Distributor Phase 2</a:t>
          </a:r>
          <a:endParaRPr lang="en-US" sz="800" dirty="0">
            <a:solidFill>
              <a:schemeClr val="bg1"/>
            </a:solidFill>
            <a:latin typeface="+mj-lt"/>
          </a:endParaRPr>
        </a:p>
      </dgm:t>
    </dgm:pt>
    <dgm:pt modelId="{11A4A2DF-A058-430E-998E-42CFACBAEBFA}">
      <dgm:prSet custT="1"/>
      <dgm:spPr>
        <a:solidFill>
          <a:srgbClr val="0070C0"/>
        </a:solidFill>
      </dgm:spPr>
      <dgm:t>
        <a:bodyPr lIns="0" rIns="0"/>
        <a:lstStyle/>
        <a:p>
          <a:r>
            <a:rPr lang="en-US" sz="800" dirty="0" smtClean="0">
              <a:solidFill>
                <a:schemeClr val="bg1"/>
              </a:solidFill>
              <a:latin typeface="+mj-lt"/>
            </a:rPr>
            <a:t>Packet Reordering</a:t>
          </a:r>
          <a:endParaRPr lang="en-US" sz="800" dirty="0">
            <a:solidFill>
              <a:schemeClr val="bg1"/>
            </a:solidFill>
            <a:latin typeface="+mj-lt"/>
          </a:endParaRPr>
        </a:p>
      </dgm:t>
    </dgm:pt>
    <dgm:pt modelId="{5F34AECF-2CD8-453F-B08B-BA6B5675AEF9}">
      <dgm:prSet custT="1"/>
      <dgm:spPr>
        <a:solidFill>
          <a:srgbClr val="0070C0"/>
        </a:solidFill>
      </dgm:spPr>
      <dgm:t>
        <a:bodyPr lIns="0" rIns="0"/>
        <a:lstStyle/>
        <a:p>
          <a:r>
            <a:rPr lang="en-US" sz="800" dirty="0" err="1" smtClean="0">
              <a:latin typeface="+mj-lt"/>
            </a:rPr>
            <a:t>uio_pci_generic</a:t>
          </a:r>
          <a:r>
            <a:rPr lang="en-US" sz="800" dirty="0" smtClean="0">
              <a:latin typeface="+mj-lt"/>
            </a:rPr>
            <a:t> </a:t>
          </a:r>
          <a:endParaRPr lang="en-US" sz="800" dirty="0">
            <a:solidFill>
              <a:schemeClr val="bg1"/>
            </a:solidFill>
            <a:latin typeface="+mj-lt"/>
          </a:endParaRPr>
        </a:p>
      </dgm:t>
    </dgm:pt>
    <dgm:pt modelId="{AF0238F2-6461-4941-9C42-CA98CBF9D2C8}">
      <dgm:prSet custT="1"/>
      <dgm:spPr>
        <a:solidFill>
          <a:srgbClr val="0070C0"/>
        </a:solidFill>
      </dgm:spPr>
      <dgm:t>
        <a:bodyPr lIns="0" rIns="0"/>
        <a:lstStyle/>
        <a:p>
          <a:r>
            <a:rPr lang="en-US" sz="800" dirty="0" smtClean="0">
              <a:latin typeface="+mj-lt"/>
            </a:rPr>
            <a:t>RHEL 7.2 Integration</a:t>
          </a:r>
          <a:endParaRPr lang="en-US" sz="800" dirty="0">
            <a:solidFill>
              <a:schemeClr val="bg1"/>
            </a:solidFill>
            <a:latin typeface="+mj-lt"/>
          </a:endParaRPr>
        </a:p>
      </dgm:t>
    </dgm:pt>
    <dgm:pt modelId="{655A82B7-74DA-48D1-BD9C-C2BBDAF51132}">
      <dgm:prSet phldrT="[Text]" custT="1"/>
      <dgm:spPr>
        <a:solidFill>
          <a:srgbClr val="0070C0"/>
        </a:solidFill>
      </dgm:spPr>
      <dgm:t>
        <a:bodyPr lIns="0" rIns="0"/>
        <a:lstStyle/>
        <a:p>
          <a:r>
            <a:rPr lang="en-US" sz="800" b="1" i="1" dirty="0" smtClean="0"/>
            <a:t>DPDK</a:t>
          </a:r>
          <a:endParaRPr lang="en-US" sz="800" i="1" dirty="0"/>
        </a:p>
      </dgm:t>
    </dgm:pt>
    <dgm:pt modelId="{645A3A75-39CE-4DF7-8714-C9408EB3D1B5}" type="sibTrans" cxnId="{FD03483F-ED53-4469-9D65-556B9F16150D}">
      <dgm:prSet/>
      <dgm:spPr/>
      <dgm:t>
        <a:bodyPr/>
        <a:lstStyle/>
        <a:p>
          <a:endParaRPr lang="en-US"/>
        </a:p>
      </dgm:t>
    </dgm:pt>
    <dgm:pt modelId="{85AB46EF-1DE7-4F31-A06B-94CFA267A828}" type="parTrans" cxnId="{FD03483F-ED53-4469-9D65-556B9F16150D}">
      <dgm:prSet/>
      <dgm:spPr/>
      <dgm:t>
        <a:bodyPr/>
        <a:lstStyle/>
        <a:p>
          <a:endParaRPr lang="en-US"/>
        </a:p>
      </dgm:t>
    </dgm:pt>
    <dgm:pt modelId="{2D5F0B83-4BEA-4E84-8D2D-50DCF0ABBA0B}" type="sibTrans" cxnId="{30BE883D-3266-4504-920B-8E7C96BCD2AF}">
      <dgm:prSet/>
      <dgm:spPr/>
      <dgm:t>
        <a:bodyPr/>
        <a:lstStyle/>
        <a:p>
          <a:endParaRPr lang="en-US"/>
        </a:p>
      </dgm:t>
    </dgm:pt>
    <dgm:pt modelId="{23586FAF-2216-4CF1-9289-79413F3AF146}" type="parTrans" cxnId="{30BE883D-3266-4504-920B-8E7C96BCD2AF}">
      <dgm:prSet/>
      <dgm:spPr/>
      <dgm:t>
        <a:bodyPr/>
        <a:lstStyle/>
        <a:p>
          <a:endParaRPr lang="en-US"/>
        </a:p>
      </dgm:t>
    </dgm:pt>
    <dgm:pt modelId="{B4EF8A5E-4A19-482D-945D-672A8DC87A21}" type="sibTrans" cxnId="{4CBEC750-0433-4D6A-AC61-B5232720838E}">
      <dgm:prSet/>
      <dgm:spPr/>
      <dgm:t>
        <a:bodyPr/>
        <a:lstStyle/>
        <a:p>
          <a:endParaRPr lang="en-US"/>
        </a:p>
      </dgm:t>
    </dgm:pt>
    <dgm:pt modelId="{72A13AEC-D639-4AF1-8431-F8D0184E6EB7}" type="parTrans" cxnId="{4CBEC750-0433-4D6A-AC61-B5232720838E}">
      <dgm:prSet/>
      <dgm:spPr/>
      <dgm:t>
        <a:bodyPr/>
        <a:lstStyle/>
        <a:p>
          <a:endParaRPr lang="en-US"/>
        </a:p>
      </dgm:t>
    </dgm:pt>
    <dgm:pt modelId="{1306F7D3-3D3E-4811-B51F-063E8ABDE95C}" type="sibTrans" cxnId="{06E27A08-5E1F-45C4-A5B6-2344D21C4A05}">
      <dgm:prSet/>
      <dgm:spPr/>
      <dgm:t>
        <a:bodyPr/>
        <a:lstStyle/>
        <a:p>
          <a:endParaRPr lang="en-US"/>
        </a:p>
      </dgm:t>
    </dgm:pt>
    <dgm:pt modelId="{88EF0DF5-6298-4C98-99A6-8890ED6B289C}" type="parTrans" cxnId="{06E27A08-5E1F-45C4-A5B6-2344D21C4A05}">
      <dgm:prSet/>
      <dgm:spPr/>
      <dgm:t>
        <a:bodyPr/>
        <a:lstStyle/>
        <a:p>
          <a:endParaRPr lang="en-US"/>
        </a:p>
      </dgm:t>
    </dgm:pt>
    <dgm:pt modelId="{B38E10AD-F6F7-43B2-8526-5847B9756253}" type="sibTrans" cxnId="{4F9EAEF6-9630-4DF8-9A84-95FE24E72D1A}">
      <dgm:prSet/>
      <dgm:spPr/>
      <dgm:t>
        <a:bodyPr/>
        <a:lstStyle/>
        <a:p>
          <a:endParaRPr lang="en-US"/>
        </a:p>
      </dgm:t>
    </dgm:pt>
    <dgm:pt modelId="{9BDD8BFC-0F14-46F8-BAF0-F989B4F097A2}" type="parTrans" cxnId="{4F9EAEF6-9630-4DF8-9A84-95FE24E72D1A}">
      <dgm:prSet/>
      <dgm:spPr/>
      <dgm:t>
        <a:bodyPr/>
        <a:lstStyle/>
        <a:p>
          <a:endParaRPr lang="en-US"/>
        </a:p>
      </dgm:t>
    </dgm:pt>
    <dgm:pt modelId="{6AEE0209-7D9A-4FBF-BC1F-95AE48545B62}" type="sibTrans" cxnId="{37919021-DF20-46B9-9DC3-2439F02678FC}">
      <dgm:prSet/>
      <dgm:spPr/>
      <dgm:t>
        <a:bodyPr/>
        <a:lstStyle/>
        <a:p>
          <a:endParaRPr lang="en-US"/>
        </a:p>
      </dgm:t>
    </dgm:pt>
    <dgm:pt modelId="{936FEA61-1F11-453E-91A4-3163B408F229}" type="parTrans" cxnId="{37919021-DF20-46B9-9DC3-2439F02678FC}">
      <dgm:prSet/>
      <dgm:spPr/>
      <dgm:t>
        <a:bodyPr/>
        <a:lstStyle/>
        <a:p>
          <a:endParaRPr lang="en-US"/>
        </a:p>
      </dgm:t>
    </dgm:pt>
    <dgm:pt modelId="{3E8AB4A5-01F5-4969-8474-66AA2178DF98}" type="sibTrans" cxnId="{D2522F44-92BF-441A-BA23-EF5D6E3D2FD8}">
      <dgm:prSet/>
      <dgm:spPr/>
      <dgm:t>
        <a:bodyPr/>
        <a:lstStyle/>
        <a:p>
          <a:endParaRPr lang="en-US"/>
        </a:p>
      </dgm:t>
    </dgm:pt>
    <dgm:pt modelId="{33EDC147-B131-4842-B283-2476B8411C5D}" type="parTrans" cxnId="{D2522F44-92BF-441A-BA23-EF5D6E3D2FD8}">
      <dgm:prSet/>
      <dgm:spPr/>
      <dgm:t>
        <a:bodyPr/>
        <a:lstStyle/>
        <a:p>
          <a:endParaRPr lang="en-US"/>
        </a:p>
      </dgm:t>
    </dgm:pt>
    <dgm:pt modelId="{0DB7A771-E295-49CD-B851-B33E0EA300FF}" type="sibTrans" cxnId="{29927E72-11CF-467C-B729-03434717D75B}">
      <dgm:prSet/>
      <dgm:spPr/>
      <dgm:t>
        <a:bodyPr/>
        <a:lstStyle/>
        <a:p>
          <a:endParaRPr lang="en-US"/>
        </a:p>
      </dgm:t>
    </dgm:pt>
    <dgm:pt modelId="{EBE8646F-9FA3-41FC-AEFF-F6C9CFEE2E86}" type="parTrans" cxnId="{29927E72-11CF-467C-B729-03434717D75B}">
      <dgm:prSet/>
      <dgm:spPr/>
      <dgm:t>
        <a:bodyPr/>
        <a:lstStyle/>
        <a:p>
          <a:endParaRPr lang="en-US"/>
        </a:p>
      </dgm:t>
    </dgm:pt>
    <dgm:pt modelId="{1B643619-B955-41B8-B921-014D1DDBB331}" type="sibTrans" cxnId="{DBC7129C-3486-45D6-86B1-0488D5994A29}">
      <dgm:prSet/>
      <dgm:spPr/>
      <dgm:t>
        <a:bodyPr/>
        <a:lstStyle/>
        <a:p>
          <a:endParaRPr lang="en-US"/>
        </a:p>
      </dgm:t>
    </dgm:pt>
    <dgm:pt modelId="{D11E8B92-F567-4DD0-A858-26395162E6D2}" type="parTrans" cxnId="{DBC7129C-3486-45D6-86B1-0488D5994A29}">
      <dgm:prSet/>
      <dgm:spPr/>
      <dgm:t>
        <a:bodyPr/>
        <a:lstStyle/>
        <a:p>
          <a:endParaRPr lang="en-US"/>
        </a:p>
      </dgm:t>
    </dgm:pt>
    <dgm:pt modelId="{D4774872-EDE8-4F4A-AC6D-16A11954DF11}" type="sibTrans" cxnId="{BA8AA4C3-1D67-4E3B-80B1-B9FA3BFD3A82}">
      <dgm:prSet/>
      <dgm:spPr/>
      <dgm:t>
        <a:bodyPr/>
        <a:lstStyle/>
        <a:p>
          <a:endParaRPr lang="en-US"/>
        </a:p>
      </dgm:t>
    </dgm:pt>
    <dgm:pt modelId="{52F65361-08EB-4C6E-AC40-2580E56A2490}" type="parTrans" cxnId="{BA8AA4C3-1D67-4E3B-80B1-B9FA3BFD3A82}">
      <dgm:prSet/>
      <dgm:spPr/>
      <dgm:t>
        <a:bodyPr/>
        <a:lstStyle/>
        <a:p>
          <a:endParaRPr lang="en-US"/>
        </a:p>
      </dgm:t>
    </dgm:pt>
    <dgm:pt modelId="{28B1191D-312D-433E-BC86-8718CD7BF119}" type="sibTrans" cxnId="{E33E1F3E-8C8C-4CA7-98EE-41D40D11B75E}">
      <dgm:prSet/>
      <dgm:spPr/>
      <dgm:t>
        <a:bodyPr/>
        <a:lstStyle/>
        <a:p>
          <a:endParaRPr lang="en-US"/>
        </a:p>
      </dgm:t>
    </dgm:pt>
    <dgm:pt modelId="{983EDCEA-EB63-4C30-8D48-1B6457B535DB}" type="parTrans" cxnId="{E33E1F3E-8C8C-4CA7-98EE-41D40D11B75E}">
      <dgm:prSet/>
      <dgm:spPr/>
      <dgm:t>
        <a:bodyPr/>
        <a:lstStyle/>
        <a:p>
          <a:endParaRPr lang="en-US"/>
        </a:p>
      </dgm:t>
    </dgm:pt>
    <dgm:pt modelId="{48CC240B-60FB-474D-AC8D-7EF9BFBDF7F0}" type="sibTrans" cxnId="{5FF70601-4860-47EA-8FA1-4630053A2A9E}">
      <dgm:prSet/>
      <dgm:spPr/>
      <dgm:t>
        <a:bodyPr/>
        <a:lstStyle/>
        <a:p>
          <a:endParaRPr lang="en-US"/>
        </a:p>
      </dgm:t>
    </dgm:pt>
    <dgm:pt modelId="{CDB4B98C-5549-42F9-A466-965A6E2A5FFD}" type="parTrans" cxnId="{5FF70601-4860-47EA-8FA1-4630053A2A9E}">
      <dgm:prSet/>
      <dgm:spPr/>
      <dgm:t>
        <a:bodyPr/>
        <a:lstStyle/>
        <a:p>
          <a:endParaRPr lang="en-US"/>
        </a:p>
      </dgm:t>
    </dgm:pt>
    <dgm:pt modelId="{F3F795C9-B806-4F3F-8FB6-C3F459110ABC}" type="sibTrans" cxnId="{B56A3CF6-F6C8-4BEE-9D86-546D3BAF5321}">
      <dgm:prSet/>
      <dgm:spPr/>
      <dgm:t>
        <a:bodyPr/>
        <a:lstStyle/>
        <a:p>
          <a:endParaRPr lang="en-US"/>
        </a:p>
      </dgm:t>
    </dgm:pt>
    <dgm:pt modelId="{274E7780-80DA-48FE-A431-40A1ECD0C8B5}" type="parTrans" cxnId="{B56A3CF6-F6C8-4BEE-9D86-546D3BAF5321}">
      <dgm:prSet/>
      <dgm:spPr/>
      <dgm:t>
        <a:bodyPr/>
        <a:lstStyle/>
        <a:p>
          <a:endParaRPr lang="en-US"/>
        </a:p>
      </dgm:t>
    </dgm:pt>
    <dgm:pt modelId="{DBD2911F-1569-47E7-ACA8-AFFC04FE1270}" type="sibTrans" cxnId="{ED8FC060-090E-4648-88AD-E853F8281FC0}">
      <dgm:prSet/>
      <dgm:spPr/>
      <dgm:t>
        <a:bodyPr/>
        <a:lstStyle/>
        <a:p>
          <a:endParaRPr lang="en-US"/>
        </a:p>
      </dgm:t>
    </dgm:pt>
    <dgm:pt modelId="{50CA5B9F-F695-4995-92A0-8374223612DF}" type="parTrans" cxnId="{ED8FC060-090E-4648-88AD-E853F8281FC0}">
      <dgm:prSet/>
      <dgm:spPr/>
      <dgm:t>
        <a:bodyPr/>
        <a:lstStyle/>
        <a:p>
          <a:endParaRPr lang="en-US"/>
        </a:p>
      </dgm:t>
    </dgm:pt>
    <dgm:pt modelId="{3A6FFF14-45F3-4D39-8C4B-A9029121E660}" type="sibTrans" cxnId="{11235637-77BC-47DD-9059-73942F6AE3D9}">
      <dgm:prSet/>
      <dgm:spPr/>
      <dgm:t>
        <a:bodyPr/>
        <a:lstStyle/>
        <a:p>
          <a:endParaRPr lang="en-US"/>
        </a:p>
      </dgm:t>
    </dgm:pt>
    <dgm:pt modelId="{9D85181C-D27B-42A4-AB82-EF7FB44FD4FD}" type="parTrans" cxnId="{11235637-77BC-47DD-9059-73942F6AE3D9}">
      <dgm:prSet/>
      <dgm:spPr/>
      <dgm:t>
        <a:bodyPr/>
        <a:lstStyle/>
        <a:p>
          <a:endParaRPr lang="en-US"/>
        </a:p>
      </dgm:t>
    </dgm:pt>
    <dgm:pt modelId="{DB487AD8-8940-4D1D-9C59-A6BFA514F98F}">
      <dgm:prSet custT="1"/>
      <dgm:spPr>
        <a:solidFill>
          <a:srgbClr val="0070C0"/>
        </a:solidFill>
      </dgm:spPr>
      <dgm:t>
        <a:bodyPr lIns="0" rIns="0"/>
        <a:lstStyle/>
        <a:p>
          <a:endParaRPr lang="en-IE" sz="700" dirty="0" smtClean="0"/>
        </a:p>
      </dgm:t>
    </dgm:pt>
    <dgm:pt modelId="{6F0083FD-D5FF-4009-8C1B-DEFF91AB39A0}">
      <dgm:prSet custT="1"/>
      <dgm:spPr>
        <a:solidFill>
          <a:srgbClr val="0070C0"/>
        </a:solidFill>
      </dgm:spPr>
      <dgm:t>
        <a:bodyPr lIns="0" rIns="0"/>
        <a:lstStyle/>
        <a:p>
          <a:r>
            <a:rPr lang="en-US" sz="700" b="0" dirty="0" smtClean="0">
              <a:solidFill>
                <a:srgbClr val="FFFFFF"/>
              </a:solidFill>
              <a:latin typeface="+mj-lt"/>
              <a:cs typeface="Arial"/>
            </a:rPr>
            <a:t>Sageville (Intel® Ethernet Controller X550)</a:t>
          </a:r>
          <a:endParaRPr lang="en-IE" sz="700" b="0" dirty="0" smtClean="0">
            <a:solidFill>
              <a:srgbClr val="FFFFFF"/>
            </a:solidFill>
            <a:latin typeface="+mj-lt"/>
            <a:cs typeface="Arial"/>
          </a:endParaRPr>
        </a:p>
      </dgm:t>
    </dgm:pt>
    <dgm:pt modelId="{2EF419CF-1EA4-4BD1-A1BD-53CC88031F04}">
      <dgm:prSet custT="1"/>
      <dgm:spPr>
        <a:solidFill>
          <a:srgbClr val="0070C0"/>
        </a:solidFill>
      </dgm:spPr>
      <dgm:t>
        <a:bodyPr lIns="0" rIns="0"/>
        <a:lstStyle/>
        <a:p>
          <a:r>
            <a:rPr lang="en-US" sz="700" dirty="0" smtClean="0">
              <a:latin typeface="+mj-lt"/>
            </a:rPr>
            <a:t>Red Rock Canyon (host interface only)</a:t>
          </a:r>
          <a:endParaRPr lang="en-IE" sz="700" dirty="0" smtClean="0">
            <a:latin typeface="+mj-lt"/>
          </a:endParaRPr>
        </a:p>
      </dgm:t>
    </dgm:pt>
    <dgm:pt modelId="{045622E1-2E6F-4E6E-9B5B-CE42D3FFC0B4}">
      <dgm:prSet phldrT="[Text]" custT="1"/>
      <dgm:spPr>
        <a:solidFill>
          <a:srgbClr val="0070C0"/>
        </a:solidFill>
      </dgm:spPr>
      <dgm:t>
        <a:bodyPr lIns="0" rIns="0"/>
        <a:lstStyle/>
        <a:p>
          <a:r>
            <a:rPr lang="en-US" sz="700" dirty="0" smtClean="0">
              <a:latin typeface="+mj-lt"/>
            </a:rPr>
            <a:t>Broadwell DE</a:t>
          </a:r>
          <a:endParaRPr lang="en-US" sz="700" dirty="0">
            <a:latin typeface="+mj-lt"/>
          </a:endParaRPr>
        </a:p>
      </dgm:t>
    </dgm:pt>
    <dgm:pt modelId="{015C6CEF-5BC3-4F56-A83C-7F55B4238421}">
      <dgm:prSet phldrT="[Text]" custT="1"/>
      <dgm:spPr>
        <a:solidFill>
          <a:srgbClr val="0070C0"/>
        </a:solidFill>
      </dgm:spPr>
      <dgm:t>
        <a:bodyPr lIns="0" rIns="0"/>
        <a:lstStyle/>
        <a:p>
          <a:r>
            <a:rPr lang="en-US" sz="800" b="1" i="1" dirty="0" smtClean="0"/>
            <a:t>Silicon Support</a:t>
          </a:r>
          <a:endParaRPr lang="en-US" sz="800" b="1" i="1" dirty="0"/>
        </a:p>
      </dgm:t>
    </dgm:pt>
    <dgm:pt modelId="{41967465-FA90-4D64-9AE8-278E1C7FFD5F}" type="sibTrans" cxnId="{088A14CC-BC9C-4596-B7CC-DC574B84D365}">
      <dgm:prSet/>
      <dgm:spPr/>
      <dgm:t>
        <a:bodyPr/>
        <a:lstStyle/>
        <a:p>
          <a:endParaRPr lang="en-US"/>
        </a:p>
      </dgm:t>
    </dgm:pt>
    <dgm:pt modelId="{25F5FFEA-F96C-4FC5-8B28-A816B03BE991}" type="parTrans" cxnId="{088A14CC-BC9C-4596-B7CC-DC574B84D365}">
      <dgm:prSet/>
      <dgm:spPr/>
      <dgm:t>
        <a:bodyPr/>
        <a:lstStyle/>
        <a:p>
          <a:endParaRPr lang="en-US"/>
        </a:p>
      </dgm:t>
    </dgm:pt>
    <dgm:pt modelId="{AE753210-57C3-4781-9976-D0301579C914}" type="sibTrans" cxnId="{7EDEFDBF-1D79-4C5F-A9C7-6295A406C2A4}">
      <dgm:prSet/>
      <dgm:spPr/>
      <dgm:t>
        <a:bodyPr/>
        <a:lstStyle/>
        <a:p>
          <a:endParaRPr lang="en-US"/>
        </a:p>
      </dgm:t>
    </dgm:pt>
    <dgm:pt modelId="{70E13D6B-CDDF-4A91-9A6C-E067758C1314}" type="parTrans" cxnId="{7EDEFDBF-1D79-4C5F-A9C7-6295A406C2A4}">
      <dgm:prSet/>
      <dgm:spPr/>
      <dgm:t>
        <a:bodyPr/>
        <a:lstStyle/>
        <a:p>
          <a:endParaRPr lang="en-US"/>
        </a:p>
      </dgm:t>
    </dgm:pt>
    <dgm:pt modelId="{9EF394C0-D915-4B08-BC84-5950CEC7A70F}" type="sibTrans" cxnId="{8226FA37-89C6-4800-91AC-38BE623376BE}">
      <dgm:prSet/>
      <dgm:spPr/>
      <dgm:t>
        <a:bodyPr/>
        <a:lstStyle/>
        <a:p>
          <a:endParaRPr lang="en-US"/>
        </a:p>
      </dgm:t>
    </dgm:pt>
    <dgm:pt modelId="{4CD282E1-D6DB-4714-B6C3-2D65D4AF7CC7}" type="parTrans" cxnId="{8226FA37-89C6-4800-91AC-38BE623376BE}">
      <dgm:prSet/>
      <dgm:spPr/>
      <dgm:t>
        <a:bodyPr/>
        <a:lstStyle/>
        <a:p>
          <a:endParaRPr lang="en-US"/>
        </a:p>
      </dgm:t>
    </dgm:pt>
    <dgm:pt modelId="{0EB2D7AB-27AC-4B66-A2C6-A2F20AE8511B}" type="sibTrans" cxnId="{D85EA1BD-C8A2-4864-9A79-922E0FE858BA}">
      <dgm:prSet/>
      <dgm:spPr/>
      <dgm:t>
        <a:bodyPr/>
        <a:lstStyle/>
        <a:p>
          <a:endParaRPr lang="en-US"/>
        </a:p>
      </dgm:t>
    </dgm:pt>
    <dgm:pt modelId="{A706F0CC-C068-47DE-AC31-924AE260157D}" type="parTrans" cxnId="{D85EA1BD-C8A2-4864-9A79-922E0FE858BA}">
      <dgm:prSet/>
      <dgm:spPr/>
      <dgm:t>
        <a:bodyPr/>
        <a:lstStyle/>
        <a:p>
          <a:endParaRPr lang="en-US"/>
        </a:p>
      </dgm:t>
    </dgm:pt>
    <dgm:pt modelId="{4B47BCB0-1EEE-4EE0-87B7-83E5442254F5}">
      <dgm:prSet custT="1"/>
      <dgm:spPr>
        <a:solidFill>
          <a:srgbClr val="0070C0"/>
        </a:solidFill>
      </dgm:spPr>
      <dgm:t>
        <a:bodyPr lIns="0" rIns="0"/>
        <a:lstStyle/>
        <a:p>
          <a:r>
            <a:rPr lang="en-US" sz="1050" b="1" i="1" dirty="0" smtClean="0"/>
            <a:t>Q1’15 (v 2.0) - Roadmap</a:t>
          </a:r>
          <a:endParaRPr lang="en-US" sz="1050" dirty="0">
            <a:solidFill>
              <a:schemeClr val="bg1"/>
            </a:solidFill>
          </a:endParaRPr>
        </a:p>
      </dgm:t>
    </dgm:pt>
    <dgm:pt modelId="{76D2E030-892B-43C1-8EEB-0B6174882727}" type="sibTrans" cxnId="{E4A34A84-FB1C-4C54-B2BA-44AB7831FFDE}">
      <dgm:prSet/>
      <dgm:spPr/>
      <dgm:t>
        <a:bodyPr/>
        <a:lstStyle/>
        <a:p>
          <a:endParaRPr lang="en-US"/>
        </a:p>
      </dgm:t>
    </dgm:pt>
    <dgm:pt modelId="{FB7927E5-B04A-4626-A46E-DD94411EB078}" type="parTrans" cxnId="{E4A34A84-FB1C-4C54-B2BA-44AB7831FFDE}">
      <dgm:prSet/>
      <dgm:spPr/>
      <dgm:t>
        <a:bodyPr/>
        <a:lstStyle/>
        <a:p>
          <a:endParaRPr lang="en-US"/>
        </a:p>
      </dgm:t>
    </dgm:pt>
    <dgm:pt modelId="{238D3E94-C96B-4AC2-B20B-18702C213328}" type="sibTrans" cxnId="{7E0CFAB3-812D-4206-8BFD-B46A52752BAE}">
      <dgm:prSet/>
      <dgm:spPr/>
      <dgm:t>
        <a:bodyPr/>
        <a:lstStyle/>
        <a:p>
          <a:endParaRPr lang="en-US"/>
        </a:p>
      </dgm:t>
    </dgm:pt>
    <dgm:pt modelId="{500C4F5A-A58B-4072-9804-7579A87FF1DF}" type="parTrans" cxnId="{7E0CFAB3-812D-4206-8BFD-B46A52752BAE}">
      <dgm:prSet/>
      <dgm:spPr/>
      <dgm:t>
        <a:bodyPr/>
        <a:lstStyle/>
        <a:p>
          <a:endParaRPr lang="en-US"/>
        </a:p>
      </dgm:t>
    </dgm:pt>
    <dgm:pt modelId="{C2337169-7AE0-4648-89A5-6C4BA5EDA470}" type="sibTrans" cxnId="{A4886E3F-D380-4363-979A-078312C46CF0}">
      <dgm:prSet/>
      <dgm:spPr/>
      <dgm:t>
        <a:bodyPr/>
        <a:lstStyle/>
        <a:p>
          <a:endParaRPr lang="en-US"/>
        </a:p>
      </dgm:t>
    </dgm:pt>
    <dgm:pt modelId="{9B97DC40-4881-484B-93ED-50A3ADCF591D}" type="parTrans" cxnId="{A4886E3F-D380-4363-979A-078312C46CF0}">
      <dgm:prSet/>
      <dgm:spPr/>
      <dgm:t>
        <a:bodyPr/>
        <a:lstStyle/>
        <a:p>
          <a:endParaRPr lang="en-US"/>
        </a:p>
      </dgm:t>
    </dgm:pt>
    <dgm:pt modelId="{A85F4BCA-ACCD-4E7B-A2FA-B2F8D38E0AB8}">
      <dgm:prSet custT="1"/>
      <dgm:spPr>
        <a:solidFill>
          <a:srgbClr val="0070C0"/>
        </a:solidFill>
      </dgm:spPr>
      <dgm:t>
        <a:bodyPr/>
        <a:lstStyle/>
        <a:p>
          <a:pPr rtl="0"/>
          <a:endParaRPr lang="en-US" sz="700" dirty="0"/>
        </a:p>
      </dgm:t>
    </dgm:pt>
    <dgm:pt modelId="{AD174703-FF9A-404D-B40C-45171BDDB9C3}" type="parTrans" cxnId="{CF78608F-E497-4224-B73C-245C12142CDF}">
      <dgm:prSet/>
      <dgm:spPr/>
      <dgm:t>
        <a:bodyPr/>
        <a:lstStyle/>
        <a:p>
          <a:endParaRPr lang="en-US"/>
        </a:p>
      </dgm:t>
    </dgm:pt>
    <dgm:pt modelId="{65933194-5B7F-46DF-BBD8-99AA659A066C}" type="sibTrans" cxnId="{CF78608F-E497-4224-B73C-245C12142CDF}">
      <dgm:prSet/>
      <dgm:spPr/>
      <dgm:t>
        <a:bodyPr/>
        <a:lstStyle/>
        <a:p>
          <a:endParaRPr lang="en-US"/>
        </a:p>
      </dgm:t>
    </dgm:pt>
    <dgm:pt modelId="{FD714D13-4780-42F0-978E-EFBC82D4B64A}">
      <dgm:prSet custT="1"/>
      <dgm:spPr/>
      <dgm:t>
        <a:bodyPr/>
        <a:lstStyle/>
        <a:p>
          <a:r>
            <a:rPr lang="en-US" sz="700" dirty="0" smtClean="0">
              <a:latin typeface="+mj-lt"/>
            </a:rPr>
            <a:t>Packet Framework  (customer requests)</a:t>
          </a:r>
          <a:endParaRPr lang="en-US" sz="700" dirty="0">
            <a:solidFill>
              <a:schemeClr val="bg1"/>
            </a:solidFill>
            <a:latin typeface="+mj-lt"/>
          </a:endParaRPr>
        </a:p>
      </dgm:t>
    </dgm:pt>
    <dgm:pt modelId="{C141CA5C-3210-4C4B-B2D8-46F1AA7C7C4B}" type="parTrans" cxnId="{6854D361-CB08-410C-A032-B2CF3DDE86F9}">
      <dgm:prSet/>
      <dgm:spPr/>
      <dgm:t>
        <a:bodyPr/>
        <a:lstStyle/>
        <a:p>
          <a:endParaRPr lang="en-US"/>
        </a:p>
      </dgm:t>
    </dgm:pt>
    <dgm:pt modelId="{A2A46AA4-B33E-4F68-8C1E-41BCCB94BF9C}" type="sibTrans" cxnId="{6854D361-CB08-410C-A032-B2CF3DDE86F9}">
      <dgm:prSet/>
      <dgm:spPr/>
      <dgm:t>
        <a:bodyPr/>
        <a:lstStyle/>
        <a:p>
          <a:endParaRPr lang="en-US"/>
        </a:p>
      </dgm:t>
    </dgm:pt>
    <dgm:pt modelId="{91411365-FD1A-49D0-8D7D-924D8AB5A255}">
      <dgm:prSet custT="1"/>
      <dgm:spPr/>
      <dgm:t>
        <a:bodyPr lIns="0" rIns="0"/>
        <a:lstStyle/>
        <a:p>
          <a:r>
            <a:rPr lang="en-US" sz="700" dirty="0" smtClean="0">
              <a:solidFill>
                <a:schemeClr val="bg1"/>
              </a:solidFill>
              <a:latin typeface="+mj-lt"/>
            </a:rPr>
            <a:t>Performance Testing &amp; Validation</a:t>
          </a:r>
          <a:endParaRPr lang="en-US" sz="700" dirty="0">
            <a:solidFill>
              <a:schemeClr val="bg1"/>
            </a:solidFill>
            <a:latin typeface="+mj-lt"/>
          </a:endParaRPr>
        </a:p>
      </dgm:t>
    </dgm:pt>
    <dgm:pt modelId="{37F1B79C-7E87-4496-B16B-76D7CD9FA577}" type="parTrans" cxnId="{DE51C8E5-9D32-4A03-9563-4661D55ADA8B}">
      <dgm:prSet/>
      <dgm:spPr/>
      <dgm:t>
        <a:bodyPr/>
        <a:lstStyle/>
        <a:p>
          <a:endParaRPr lang="en-US"/>
        </a:p>
      </dgm:t>
    </dgm:pt>
    <dgm:pt modelId="{E297218F-9320-4B79-84F0-0F007F728374}" type="sibTrans" cxnId="{DE51C8E5-9D32-4A03-9563-4661D55ADA8B}">
      <dgm:prSet/>
      <dgm:spPr/>
      <dgm:t>
        <a:bodyPr/>
        <a:lstStyle/>
        <a:p>
          <a:endParaRPr lang="en-US"/>
        </a:p>
      </dgm:t>
    </dgm:pt>
    <dgm:pt modelId="{C6BDF0AA-4282-4EDE-B957-2253C4C3EAD5}">
      <dgm:prSet custT="1"/>
      <dgm:spPr/>
      <dgm:t>
        <a:bodyPr/>
        <a:lstStyle/>
        <a:p>
          <a:r>
            <a:rPr lang="en-US" sz="700" dirty="0" smtClean="0">
              <a:solidFill>
                <a:schemeClr val="bg1"/>
              </a:solidFill>
              <a:latin typeface="+mj-lt"/>
            </a:rPr>
            <a:t>Memory Management enhancements </a:t>
          </a:r>
          <a:r>
            <a:rPr lang="en-US" sz="700" dirty="0" smtClean="0">
              <a:latin typeface="+mj-lt"/>
            </a:rPr>
            <a:t>(customer requests)</a:t>
          </a:r>
          <a:endParaRPr lang="en-US" sz="700" dirty="0">
            <a:solidFill>
              <a:schemeClr val="bg1"/>
            </a:solidFill>
            <a:latin typeface="+mj-lt"/>
          </a:endParaRPr>
        </a:p>
      </dgm:t>
    </dgm:pt>
    <dgm:pt modelId="{D6C5794A-BF15-4466-951E-97802453C092}" type="parTrans" cxnId="{9555FC77-0900-4326-AD7D-A971AD7AB184}">
      <dgm:prSet/>
      <dgm:spPr/>
      <dgm:t>
        <a:bodyPr/>
        <a:lstStyle/>
        <a:p>
          <a:endParaRPr lang="en-US"/>
        </a:p>
      </dgm:t>
    </dgm:pt>
    <dgm:pt modelId="{9CCC61A0-9BAE-4EF5-B7A7-66CFFF6A6BD8}" type="sibTrans" cxnId="{9555FC77-0900-4326-AD7D-A971AD7AB184}">
      <dgm:prSet/>
      <dgm:spPr/>
      <dgm:t>
        <a:bodyPr/>
        <a:lstStyle/>
        <a:p>
          <a:endParaRPr lang="en-US"/>
        </a:p>
      </dgm:t>
    </dgm:pt>
    <dgm:pt modelId="{549C862C-6BED-45A6-A611-62A5D6BA78CE}">
      <dgm:prSet custT="1"/>
      <dgm:spPr/>
      <dgm:t>
        <a:bodyPr/>
        <a:lstStyle/>
        <a:p>
          <a:r>
            <a:rPr lang="en-US" sz="700" dirty="0" smtClean="0">
              <a:solidFill>
                <a:schemeClr val="bg1"/>
              </a:solidFill>
              <a:latin typeface="+mj-lt"/>
            </a:rPr>
            <a:t>Dynamic Link Libraries</a:t>
          </a:r>
          <a:endParaRPr lang="en-US" sz="700" dirty="0">
            <a:solidFill>
              <a:schemeClr val="bg1"/>
            </a:solidFill>
            <a:latin typeface="+mj-lt"/>
          </a:endParaRPr>
        </a:p>
      </dgm:t>
    </dgm:pt>
    <dgm:pt modelId="{A7F4C56A-9D63-473D-8F26-35D8C8DDD385}" type="parTrans" cxnId="{07BCFA0A-07DB-455B-B583-9E9C0F06AC93}">
      <dgm:prSet/>
      <dgm:spPr/>
      <dgm:t>
        <a:bodyPr/>
        <a:lstStyle/>
        <a:p>
          <a:endParaRPr lang="en-US"/>
        </a:p>
      </dgm:t>
    </dgm:pt>
    <dgm:pt modelId="{EC28E8DC-7685-493D-B253-6021E6FE5982}" type="sibTrans" cxnId="{07BCFA0A-07DB-455B-B583-9E9C0F06AC93}">
      <dgm:prSet/>
      <dgm:spPr/>
      <dgm:t>
        <a:bodyPr/>
        <a:lstStyle/>
        <a:p>
          <a:endParaRPr lang="en-US"/>
        </a:p>
      </dgm:t>
    </dgm:pt>
    <dgm:pt modelId="{73222FA8-5348-45D0-9820-A71BCDF883C8}">
      <dgm:prSet custT="1"/>
      <dgm:spPr/>
      <dgm:t>
        <a:bodyPr/>
        <a:lstStyle/>
        <a:p>
          <a:r>
            <a:rPr lang="en-US" sz="700" dirty="0" smtClean="0">
              <a:solidFill>
                <a:schemeClr val="bg1"/>
              </a:solidFill>
              <a:latin typeface="+mj-lt"/>
            </a:rPr>
            <a:t>Fortville Traffic management for Bandwidth distribution and limit</a:t>
          </a:r>
          <a:endParaRPr lang="en-US" sz="700" dirty="0">
            <a:solidFill>
              <a:schemeClr val="bg1"/>
            </a:solidFill>
            <a:latin typeface="+mj-lt"/>
          </a:endParaRPr>
        </a:p>
      </dgm:t>
    </dgm:pt>
    <dgm:pt modelId="{7F4E59DA-DFDE-48BD-AD1D-005A8FBA9829}" type="parTrans" cxnId="{BB4B4A4B-98F6-45E2-929E-CBA34D995B2F}">
      <dgm:prSet/>
      <dgm:spPr/>
      <dgm:t>
        <a:bodyPr/>
        <a:lstStyle/>
        <a:p>
          <a:endParaRPr lang="en-US"/>
        </a:p>
      </dgm:t>
    </dgm:pt>
    <dgm:pt modelId="{8728FA22-F8FD-4AFB-9A7D-DF2EB2C81CBB}" type="sibTrans" cxnId="{BB4B4A4B-98F6-45E2-929E-CBA34D995B2F}">
      <dgm:prSet/>
      <dgm:spPr/>
      <dgm:t>
        <a:bodyPr/>
        <a:lstStyle/>
        <a:p>
          <a:endParaRPr lang="en-US"/>
        </a:p>
      </dgm:t>
    </dgm:pt>
    <dgm:pt modelId="{F6737DDE-A553-4497-8702-04B459A7DA0A}">
      <dgm:prSet custT="1"/>
      <dgm:spPr/>
      <dgm:t>
        <a:bodyPr/>
        <a:lstStyle/>
        <a:p>
          <a:endParaRPr lang="en-US" sz="600" dirty="0">
            <a:solidFill>
              <a:schemeClr val="bg1"/>
            </a:solidFill>
          </a:endParaRPr>
        </a:p>
      </dgm:t>
    </dgm:pt>
    <dgm:pt modelId="{1E894ED4-4FD3-48A1-ADEF-417E63986658}" type="parTrans" cxnId="{638F1C30-B7B0-4B33-BAA5-3E784E14E22E}">
      <dgm:prSet/>
      <dgm:spPr/>
      <dgm:t>
        <a:bodyPr/>
        <a:lstStyle/>
        <a:p>
          <a:endParaRPr lang="en-US"/>
        </a:p>
      </dgm:t>
    </dgm:pt>
    <dgm:pt modelId="{0F76EDB5-3F44-4324-9DAC-920B2D18F52E}" type="sibTrans" cxnId="{638F1C30-B7B0-4B33-BAA5-3E784E14E22E}">
      <dgm:prSet/>
      <dgm:spPr/>
      <dgm:t>
        <a:bodyPr/>
        <a:lstStyle/>
        <a:p>
          <a:endParaRPr lang="en-US"/>
        </a:p>
      </dgm:t>
    </dgm:pt>
    <dgm:pt modelId="{68DF5907-54F6-4B82-BFC7-F65005F66BB7}">
      <dgm:prSet custT="1"/>
      <dgm:spPr/>
      <dgm:t>
        <a:bodyPr/>
        <a:lstStyle/>
        <a:p>
          <a:r>
            <a:rPr lang="en-US" sz="700" dirty="0" smtClean="0">
              <a:latin typeface="+mj-lt"/>
            </a:rPr>
            <a:t>Socket  Interface &amp; Optimizations</a:t>
          </a:r>
          <a:endParaRPr lang="en-US" sz="700" dirty="0">
            <a:solidFill>
              <a:schemeClr val="bg1"/>
            </a:solidFill>
            <a:latin typeface="+mj-lt"/>
          </a:endParaRPr>
        </a:p>
      </dgm:t>
    </dgm:pt>
    <dgm:pt modelId="{F6F57632-5B54-4E0C-9574-E6D6AAE1FF05}" type="parTrans" cxnId="{B6B42E7B-FB7E-4313-A1FE-267A804E4DD1}">
      <dgm:prSet/>
      <dgm:spPr/>
      <dgm:t>
        <a:bodyPr/>
        <a:lstStyle/>
        <a:p>
          <a:endParaRPr lang="en-US"/>
        </a:p>
      </dgm:t>
    </dgm:pt>
    <dgm:pt modelId="{BC5BB668-5CA9-4571-81F3-469CFF8E7D41}" type="sibTrans" cxnId="{B6B42E7B-FB7E-4313-A1FE-267A804E4DD1}">
      <dgm:prSet/>
      <dgm:spPr/>
      <dgm:t>
        <a:bodyPr/>
        <a:lstStyle/>
        <a:p>
          <a:endParaRPr lang="en-US"/>
        </a:p>
      </dgm:t>
    </dgm:pt>
    <dgm:pt modelId="{4C4B13D5-0A4B-4B8B-969F-6C2DE927E4B0}">
      <dgm:prSet custT="1"/>
      <dgm:spPr/>
      <dgm:t>
        <a:bodyPr/>
        <a:lstStyle/>
        <a:p>
          <a:r>
            <a:rPr lang="en-US" sz="700" dirty="0" smtClean="0">
              <a:latin typeface="+mj-lt"/>
            </a:rPr>
            <a:t>Flow NIC </a:t>
          </a:r>
          <a:endParaRPr lang="en-US" sz="700" dirty="0">
            <a:solidFill>
              <a:schemeClr val="bg1"/>
            </a:solidFill>
            <a:latin typeface="+mj-lt"/>
          </a:endParaRPr>
        </a:p>
      </dgm:t>
    </dgm:pt>
    <dgm:pt modelId="{3DFA1B6D-4D82-4A53-ABBD-9FEA8561F1F6}" type="parTrans" cxnId="{4CA64F9C-CD3E-4A7E-A803-37385A460A39}">
      <dgm:prSet/>
      <dgm:spPr/>
      <dgm:t>
        <a:bodyPr/>
        <a:lstStyle/>
        <a:p>
          <a:endParaRPr lang="en-US"/>
        </a:p>
      </dgm:t>
    </dgm:pt>
    <dgm:pt modelId="{8C881DE7-0030-40D7-8074-108ABE61C2A8}" type="sibTrans" cxnId="{4CA64F9C-CD3E-4A7E-A803-37385A460A39}">
      <dgm:prSet/>
      <dgm:spPr/>
      <dgm:t>
        <a:bodyPr/>
        <a:lstStyle/>
        <a:p>
          <a:endParaRPr lang="en-US"/>
        </a:p>
      </dgm:t>
    </dgm:pt>
    <dgm:pt modelId="{476F5851-88D3-4D6B-AD08-87C2B5080C91}">
      <dgm:prSet custT="1"/>
      <dgm:spPr/>
      <dgm:t>
        <a:bodyPr/>
        <a:lstStyle/>
        <a:p>
          <a:r>
            <a:rPr lang="en-US" sz="700" dirty="0" smtClean="0">
              <a:latin typeface="+mj-lt"/>
            </a:rPr>
            <a:t>Platform QoS Integration</a:t>
          </a:r>
          <a:endParaRPr lang="en-US" sz="700" dirty="0">
            <a:solidFill>
              <a:schemeClr val="bg1"/>
            </a:solidFill>
            <a:latin typeface="+mj-lt"/>
          </a:endParaRPr>
        </a:p>
      </dgm:t>
    </dgm:pt>
    <dgm:pt modelId="{C077048A-6041-475B-A8D8-2A1137B910B6}" type="parTrans" cxnId="{B747EA05-F16A-49CC-B037-7C009D36EA8B}">
      <dgm:prSet/>
      <dgm:spPr/>
      <dgm:t>
        <a:bodyPr/>
        <a:lstStyle/>
        <a:p>
          <a:endParaRPr lang="en-US"/>
        </a:p>
      </dgm:t>
    </dgm:pt>
    <dgm:pt modelId="{FAB60026-9164-4067-AE1F-C43DD6C575BA}" type="sibTrans" cxnId="{B747EA05-F16A-49CC-B037-7C009D36EA8B}">
      <dgm:prSet/>
      <dgm:spPr/>
      <dgm:t>
        <a:bodyPr/>
        <a:lstStyle/>
        <a:p>
          <a:endParaRPr lang="en-US"/>
        </a:p>
      </dgm:t>
    </dgm:pt>
    <dgm:pt modelId="{B112FE0E-B878-4360-82DF-EC2BC4EB4972}">
      <dgm:prSet phldrT="[Text]" custT="1"/>
      <dgm:spPr/>
      <dgm:t>
        <a:bodyPr/>
        <a:lstStyle/>
        <a:p>
          <a:r>
            <a:rPr lang="en-US" sz="700" dirty="0" smtClean="0">
              <a:latin typeface="+mj-lt"/>
            </a:rPr>
            <a:t>OPNFV Requirements</a:t>
          </a:r>
          <a:endParaRPr lang="en-US" sz="700" i="1" dirty="0">
            <a:latin typeface="+mj-lt"/>
          </a:endParaRPr>
        </a:p>
      </dgm:t>
    </dgm:pt>
    <dgm:pt modelId="{C6E34C0D-041A-4DD7-85AF-B8B212ECFD0C}" type="parTrans" cxnId="{06B71599-EEFA-48ED-A4B3-D2EDE6458AB4}">
      <dgm:prSet/>
      <dgm:spPr/>
      <dgm:t>
        <a:bodyPr/>
        <a:lstStyle/>
        <a:p>
          <a:endParaRPr lang="en-US"/>
        </a:p>
      </dgm:t>
    </dgm:pt>
    <dgm:pt modelId="{A9A088F0-EB55-4623-9EDC-DD3B11B7BE71}" type="sibTrans" cxnId="{06B71599-EEFA-48ED-A4B3-D2EDE6458AB4}">
      <dgm:prSet/>
      <dgm:spPr/>
      <dgm:t>
        <a:bodyPr/>
        <a:lstStyle/>
        <a:p>
          <a:endParaRPr lang="en-US"/>
        </a:p>
      </dgm:t>
    </dgm:pt>
    <dgm:pt modelId="{3AF00559-4EE6-4CCD-B352-6331942D822A}">
      <dgm:prSet custT="1"/>
      <dgm:spPr/>
      <dgm:t>
        <a:bodyPr/>
        <a:lstStyle/>
        <a:p>
          <a:r>
            <a:rPr lang="en-US" sz="700" dirty="0" smtClean="0">
              <a:latin typeface="+mj-lt"/>
            </a:rPr>
            <a:t>Cache QoS</a:t>
          </a:r>
          <a:endParaRPr lang="en-US" sz="700" dirty="0">
            <a:solidFill>
              <a:schemeClr val="bg1"/>
            </a:solidFill>
            <a:latin typeface="+mj-lt"/>
          </a:endParaRPr>
        </a:p>
      </dgm:t>
    </dgm:pt>
    <dgm:pt modelId="{ABF22F74-770F-4F87-ADCD-B9F490CFDA69}" type="parTrans" cxnId="{68C49462-58DC-4432-974C-4AEBD6C4191D}">
      <dgm:prSet/>
      <dgm:spPr/>
      <dgm:t>
        <a:bodyPr/>
        <a:lstStyle/>
        <a:p>
          <a:endParaRPr lang="en-US"/>
        </a:p>
      </dgm:t>
    </dgm:pt>
    <dgm:pt modelId="{B7946A92-DFA3-4D4D-809E-F84B3EBF4F36}" type="sibTrans" cxnId="{68C49462-58DC-4432-974C-4AEBD6C4191D}">
      <dgm:prSet/>
      <dgm:spPr/>
      <dgm:t>
        <a:bodyPr/>
        <a:lstStyle/>
        <a:p>
          <a:endParaRPr lang="en-US"/>
        </a:p>
      </dgm:t>
    </dgm:pt>
    <dgm:pt modelId="{91127D9B-8BFF-4C14-AFAC-F6046D1D60D4}">
      <dgm:prSet phldrT="[Text]" custT="1"/>
      <dgm:spPr/>
      <dgm:t>
        <a:bodyPr/>
        <a:lstStyle/>
        <a:p>
          <a:r>
            <a:rPr lang="en-US" sz="700" dirty="0" smtClean="0">
              <a:latin typeface="+mj-lt"/>
            </a:rPr>
            <a:t>Hybrid Switch (DPDK + RRC)</a:t>
          </a:r>
          <a:endParaRPr lang="en-US" sz="700" i="1" dirty="0">
            <a:latin typeface="+mj-lt"/>
          </a:endParaRPr>
        </a:p>
      </dgm:t>
    </dgm:pt>
    <dgm:pt modelId="{58E20DE3-E081-4886-A893-C22B8E1A4739}" type="parTrans" cxnId="{9D2EE7AA-36FC-4C23-AC71-4921EC6C7457}">
      <dgm:prSet/>
      <dgm:spPr/>
      <dgm:t>
        <a:bodyPr/>
        <a:lstStyle/>
        <a:p>
          <a:endParaRPr lang="en-US"/>
        </a:p>
      </dgm:t>
    </dgm:pt>
    <dgm:pt modelId="{10544B42-B5B6-4FB9-B3FD-941129D53027}" type="sibTrans" cxnId="{9D2EE7AA-36FC-4C23-AC71-4921EC6C7457}">
      <dgm:prSet/>
      <dgm:spPr/>
      <dgm:t>
        <a:bodyPr/>
        <a:lstStyle/>
        <a:p>
          <a:endParaRPr lang="en-US"/>
        </a:p>
      </dgm:t>
    </dgm:pt>
    <dgm:pt modelId="{E11570F7-F569-4BBF-9BC0-91C8F7CD8236}">
      <dgm:prSet custT="1"/>
      <dgm:spPr/>
      <dgm:t>
        <a:bodyPr/>
        <a:lstStyle/>
        <a:p>
          <a:r>
            <a:rPr lang="en-US" sz="700" dirty="0" err="1" smtClean="0">
              <a:latin typeface="+mj-lt"/>
            </a:rPr>
            <a:t>Lthread</a:t>
          </a:r>
          <a:r>
            <a:rPr lang="en-US" sz="700" dirty="0" smtClean="0">
              <a:latin typeface="+mj-lt"/>
            </a:rPr>
            <a:t> Library</a:t>
          </a:r>
          <a:endParaRPr lang="en-US" sz="700" dirty="0">
            <a:solidFill>
              <a:schemeClr val="bg1"/>
            </a:solidFill>
            <a:latin typeface="+mj-lt"/>
          </a:endParaRPr>
        </a:p>
      </dgm:t>
    </dgm:pt>
    <dgm:pt modelId="{31C27387-DBFD-49EA-8DE4-3F7EF16161C2}" type="parTrans" cxnId="{F896EF31-53E7-4440-A068-17018EEA686E}">
      <dgm:prSet/>
      <dgm:spPr/>
      <dgm:t>
        <a:bodyPr/>
        <a:lstStyle/>
        <a:p>
          <a:endParaRPr lang="en-US"/>
        </a:p>
      </dgm:t>
    </dgm:pt>
    <dgm:pt modelId="{9EE4FA17-05C6-4795-B1A8-B0C1DE0BE852}" type="sibTrans" cxnId="{F896EF31-53E7-4440-A068-17018EEA686E}">
      <dgm:prSet/>
      <dgm:spPr/>
      <dgm:t>
        <a:bodyPr/>
        <a:lstStyle/>
        <a:p>
          <a:endParaRPr lang="en-US"/>
        </a:p>
      </dgm:t>
    </dgm:pt>
    <dgm:pt modelId="{CF22E0C3-B554-4689-8523-BBE973AD19FF}">
      <dgm:prSet custT="1"/>
      <dgm:spPr/>
      <dgm:t>
        <a:bodyPr/>
        <a:lstStyle/>
        <a:p>
          <a:r>
            <a:rPr lang="en-US" sz="700" dirty="0" smtClean="0">
              <a:latin typeface="+mj-lt"/>
            </a:rPr>
            <a:t>OPNFV Investigation &amp; Requirements</a:t>
          </a:r>
          <a:endParaRPr lang="en-US" sz="700" dirty="0">
            <a:solidFill>
              <a:schemeClr val="bg1"/>
            </a:solidFill>
            <a:latin typeface="+mj-lt"/>
          </a:endParaRPr>
        </a:p>
      </dgm:t>
    </dgm:pt>
    <dgm:pt modelId="{13189961-16F7-449E-A1D2-B05C5D831C6D}" type="parTrans" cxnId="{F4CF75FA-72D9-44F7-954A-F5FF5BE1854D}">
      <dgm:prSet/>
      <dgm:spPr/>
      <dgm:t>
        <a:bodyPr/>
        <a:lstStyle/>
        <a:p>
          <a:endParaRPr lang="en-US"/>
        </a:p>
      </dgm:t>
    </dgm:pt>
    <dgm:pt modelId="{669CC1D4-A6C7-44A1-B85A-F52419090B08}" type="sibTrans" cxnId="{F4CF75FA-72D9-44F7-954A-F5FF5BE1854D}">
      <dgm:prSet/>
      <dgm:spPr/>
      <dgm:t>
        <a:bodyPr/>
        <a:lstStyle/>
        <a:p>
          <a:endParaRPr lang="en-US"/>
        </a:p>
      </dgm:t>
    </dgm:pt>
    <dgm:pt modelId="{C0D5B4CA-E9A2-4DB6-B4D6-9B9491B259AA}">
      <dgm:prSet custT="1"/>
      <dgm:spPr>
        <a:solidFill>
          <a:srgbClr val="0070C0"/>
        </a:solidFill>
      </dgm:spPr>
      <dgm:t>
        <a:bodyPr lIns="0" rIns="0"/>
        <a:lstStyle/>
        <a:p>
          <a:r>
            <a:rPr lang="en-US" sz="800" dirty="0" smtClean="0">
              <a:latin typeface="+mj-lt"/>
            </a:rPr>
            <a:t>Bifurcated Driver</a:t>
          </a:r>
          <a:endParaRPr lang="en-US" sz="800" dirty="0">
            <a:solidFill>
              <a:schemeClr val="bg1"/>
            </a:solidFill>
            <a:latin typeface="+mj-lt"/>
          </a:endParaRPr>
        </a:p>
      </dgm:t>
    </dgm:pt>
    <dgm:pt modelId="{226BB649-8993-424B-BF5B-61A21D838C86}" type="parTrans" cxnId="{102817C4-FB6F-4C3B-A790-916F20F1CC5F}">
      <dgm:prSet/>
      <dgm:spPr/>
    </dgm:pt>
    <dgm:pt modelId="{D0A5FE56-A03F-4A90-9169-F5C95B5A6DAD}" type="sibTrans" cxnId="{102817C4-FB6F-4C3B-A790-916F20F1CC5F}">
      <dgm:prSet/>
      <dgm:spPr/>
    </dgm:pt>
    <dgm:pt modelId="{4D30BDF3-94AD-41CB-855F-E7A636DCABA8}" type="pres">
      <dgm:prSet presAssocID="{7D8D086E-43C7-414D-A61A-D07303A280D7}" presName="Name0" presStyleCnt="0">
        <dgm:presLayoutVars>
          <dgm:dir/>
          <dgm:resizeHandles val="exact"/>
        </dgm:presLayoutVars>
      </dgm:prSet>
      <dgm:spPr/>
      <dgm:t>
        <a:bodyPr/>
        <a:lstStyle/>
        <a:p>
          <a:endParaRPr lang="en-US"/>
        </a:p>
      </dgm:t>
    </dgm:pt>
    <dgm:pt modelId="{A7DB9EB9-80E5-4E71-9F6C-30A8B4738A13}" type="pres">
      <dgm:prSet presAssocID="{70A17E9A-F72F-4F76-A5F7-9097D733A59B}" presName="node" presStyleLbl="node1" presStyleIdx="0" presStyleCnt="4" custScaleX="377525">
        <dgm:presLayoutVars>
          <dgm:bulletEnabled val="1"/>
        </dgm:presLayoutVars>
      </dgm:prSet>
      <dgm:spPr/>
      <dgm:t>
        <a:bodyPr/>
        <a:lstStyle/>
        <a:p>
          <a:endParaRPr lang="en-US"/>
        </a:p>
      </dgm:t>
    </dgm:pt>
    <dgm:pt modelId="{2781B794-5473-4990-B73F-D0A2C106E31E}" type="pres">
      <dgm:prSet presAssocID="{DC04E87B-257A-4C82-A834-FC6B475148DF}" presName="sibTrans" presStyleLbl="sibTrans2D1" presStyleIdx="0" presStyleCnt="3"/>
      <dgm:spPr/>
      <dgm:t>
        <a:bodyPr/>
        <a:lstStyle/>
        <a:p>
          <a:endParaRPr lang="en-US"/>
        </a:p>
      </dgm:t>
    </dgm:pt>
    <dgm:pt modelId="{0F516BF5-3EC1-48EE-BD32-F628B2235FC4}" type="pres">
      <dgm:prSet presAssocID="{DC04E87B-257A-4C82-A834-FC6B475148DF}" presName="connectorText" presStyleLbl="sibTrans2D1" presStyleIdx="0" presStyleCnt="3"/>
      <dgm:spPr/>
      <dgm:t>
        <a:bodyPr/>
        <a:lstStyle/>
        <a:p>
          <a:endParaRPr lang="en-US"/>
        </a:p>
      </dgm:t>
    </dgm:pt>
    <dgm:pt modelId="{EA4EA065-C960-4A95-9427-491A62409350}" type="pres">
      <dgm:prSet presAssocID="{4B47BCB0-1EEE-4EE0-87B7-83E5442254F5}" presName="node" presStyleLbl="node1" presStyleIdx="1" presStyleCnt="4" custScaleX="377525">
        <dgm:presLayoutVars>
          <dgm:bulletEnabled val="1"/>
        </dgm:presLayoutVars>
      </dgm:prSet>
      <dgm:spPr/>
      <dgm:t>
        <a:bodyPr/>
        <a:lstStyle/>
        <a:p>
          <a:endParaRPr lang="en-US"/>
        </a:p>
      </dgm:t>
    </dgm:pt>
    <dgm:pt modelId="{5642241A-15CD-45DF-B412-E1C19A85B7C2}" type="pres">
      <dgm:prSet presAssocID="{76D2E030-892B-43C1-8EEB-0B6174882727}" presName="sibTrans" presStyleLbl="sibTrans2D1" presStyleIdx="1" presStyleCnt="3"/>
      <dgm:spPr/>
      <dgm:t>
        <a:bodyPr/>
        <a:lstStyle/>
        <a:p>
          <a:endParaRPr lang="en-US"/>
        </a:p>
      </dgm:t>
    </dgm:pt>
    <dgm:pt modelId="{4027FCB7-CAD0-414A-9F07-03A02F60ACBB}" type="pres">
      <dgm:prSet presAssocID="{76D2E030-892B-43C1-8EEB-0B6174882727}" presName="connectorText" presStyleLbl="sibTrans2D1" presStyleIdx="1" presStyleCnt="3"/>
      <dgm:spPr/>
      <dgm:t>
        <a:bodyPr/>
        <a:lstStyle/>
        <a:p>
          <a:endParaRPr lang="en-US"/>
        </a:p>
      </dgm:t>
    </dgm:pt>
    <dgm:pt modelId="{E305B322-A2D5-46E2-8DB8-3F54F053ABB2}" type="pres">
      <dgm:prSet presAssocID="{40FA7B33-72C0-4178-AA49-E0F4E9CE27FE}" presName="node" presStyleLbl="node1" presStyleIdx="2" presStyleCnt="4" custScaleX="377525">
        <dgm:presLayoutVars>
          <dgm:bulletEnabled val="1"/>
        </dgm:presLayoutVars>
      </dgm:prSet>
      <dgm:spPr/>
      <dgm:t>
        <a:bodyPr/>
        <a:lstStyle/>
        <a:p>
          <a:endParaRPr lang="en-US"/>
        </a:p>
      </dgm:t>
    </dgm:pt>
    <dgm:pt modelId="{B02E0DE6-B9B3-4C07-9F0F-DA476B97F842}" type="pres">
      <dgm:prSet presAssocID="{2836BDD6-78CB-4159-BE4B-592B4E72730B}" presName="sibTrans" presStyleLbl="sibTrans2D1" presStyleIdx="2" presStyleCnt="3"/>
      <dgm:spPr/>
      <dgm:t>
        <a:bodyPr/>
        <a:lstStyle/>
        <a:p>
          <a:endParaRPr lang="en-US"/>
        </a:p>
      </dgm:t>
    </dgm:pt>
    <dgm:pt modelId="{07CB274A-A34C-4D28-AF5A-ECD7451A36E2}" type="pres">
      <dgm:prSet presAssocID="{2836BDD6-78CB-4159-BE4B-592B4E72730B}" presName="connectorText" presStyleLbl="sibTrans2D1" presStyleIdx="2" presStyleCnt="3"/>
      <dgm:spPr/>
      <dgm:t>
        <a:bodyPr/>
        <a:lstStyle/>
        <a:p>
          <a:endParaRPr lang="en-US"/>
        </a:p>
      </dgm:t>
    </dgm:pt>
    <dgm:pt modelId="{B9096959-32FB-4A82-B6DE-594B3891F64C}" type="pres">
      <dgm:prSet presAssocID="{5F99B09B-7024-4531-9CE9-F1D8785FC3C9}" presName="node" presStyleLbl="node1" presStyleIdx="3" presStyleCnt="4" custScaleX="377525">
        <dgm:presLayoutVars>
          <dgm:bulletEnabled val="1"/>
        </dgm:presLayoutVars>
      </dgm:prSet>
      <dgm:spPr/>
      <dgm:t>
        <a:bodyPr/>
        <a:lstStyle/>
        <a:p>
          <a:endParaRPr lang="en-US"/>
        </a:p>
      </dgm:t>
    </dgm:pt>
  </dgm:ptLst>
  <dgm:cxnLst>
    <dgm:cxn modelId="{15D3E2D5-BB5A-49BA-8587-DFF35C437F8C}" type="presOf" srcId="{AF0238F2-6461-4941-9C42-CA98CBF9D2C8}" destId="{EA4EA065-C960-4A95-9427-491A62409350}" srcOrd="0" destOrd="7" presId="urn:microsoft.com/office/officeart/2005/8/layout/process1"/>
    <dgm:cxn modelId="{088A14CC-BC9C-4596-B7CC-DC574B84D365}" srcId="{015C6CEF-5BC3-4F56-A83C-7F55B4238421}" destId="{DB487AD8-8940-4D1D-9C59-A6BFA514F98F}" srcOrd="3" destOrd="0" parTransId="{25F5FFEA-F96C-4FC5-8B28-A816B03BE991}" sibTransId="{41967465-FA90-4D64-9AE8-278E1C7FFD5F}"/>
    <dgm:cxn modelId="{98FB7074-1F19-406B-8824-07B2334F01C6}" srcId="{0A7B1E02-A363-462A-8BF0-5A9EBD5FD947}" destId="{3B8CD0D3-7A29-49A4-836A-1B7DC33F39D2}" srcOrd="1" destOrd="0" parTransId="{10A488C9-4BD6-4C4E-8258-ED76E553500F}" sibTransId="{4009EF13-CC3E-4F98-9004-F3A243BC8937}"/>
    <dgm:cxn modelId="{E24AC349-A922-4309-B939-CC906D7F84C7}" type="presOf" srcId="{4F9DC746-F44D-411B-A431-068EC4DCCDF5}" destId="{A7DB9EB9-80E5-4E71-9F6C-30A8B4738A13}" srcOrd="0" destOrd="18" presId="urn:microsoft.com/office/officeart/2005/8/layout/process1"/>
    <dgm:cxn modelId="{9007D0F4-C667-4E39-810C-1DF173DE5422}" type="presOf" srcId="{1F27C98D-E952-4870-A001-1849D58309C7}" destId="{A7DB9EB9-80E5-4E71-9F6C-30A8B4738A13}" srcOrd="0" destOrd="14" presId="urn:microsoft.com/office/officeart/2005/8/layout/process1"/>
    <dgm:cxn modelId="{AE73E7A0-B35E-49E1-95DF-BD9525AAE049}" srcId="{0BF2F70D-678E-4C69-9F32-9D02586D785B}" destId="{2C56A169-42B7-4DA5-912B-52AC9CFE4F9E}" srcOrd="0" destOrd="0" parTransId="{A92D3469-2CE8-4FBD-8988-0A6DCD19A338}" sibTransId="{866A17AF-0224-4CBD-AF92-14D261DAD1BE}"/>
    <dgm:cxn modelId="{0F188163-F063-4710-B320-5685D9B21D95}" type="presOf" srcId="{40FA7B33-72C0-4178-AA49-E0F4E9CE27FE}" destId="{E305B322-A2D5-46E2-8DB8-3F54F053ABB2}" srcOrd="0" destOrd="0" presId="urn:microsoft.com/office/officeart/2005/8/layout/process1"/>
    <dgm:cxn modelId="{DE51C8E5-9D32-4A03-9563-4661D55ADA8B}" srcId="{0BF2F70D-678E-4C69-9F32-9D02586D785B}" destId="{91411365-FD1A-49D0-8D7D-924D8AB5A255}" srcOrd="6" destOrd="0" parTransId="{37F1B79C-7E87-4496-B16B-76D7CD9FA577}" sibTransId="{E297218F-9320-4B79-84F0-0F007F728374}"/>
    <dgm:cxn modelId="{5971A0D6-95A3-4C50-811C-2D8FAE503114}" srcId="{F8C30D3A-6F07-4588-8233-A1D49863A4FA}" destId="{990408BD-1853-4038-98A4-7AA56FEB1440}" srcOrd="5" destOrd="0" parTransId="{3EE705D1-36FA-48C4-A52E-1A060EA135AF}" sibTransId="{A560E276-C9F6-4640-9C68-6F5735D74DBD}"/>
    <dgm:cxn modelId="{400DAB6F-A54E-4320-8175-271CECF4A1E8}" type="presOf" srcId="{F71E9C8F-4493-4511-AE8F-85B419E12361}" destId="{A7DB9EB9-80E5-4E71-9F6C-30A8B4738A13}" srcOrd="0" destOrd="9" presId="urn:microsoft.com/office/officeart/2005/8/layout/process1"/>
    <dgm:cxn modelId="{BB4B4A4B-98F6-45E2-929E-CBA34D995B2F}" srcId="{2EE8700E-2BCC-4DB6-8642-94DF250E1131}" destId="{73222FA8-5348-45D0-9820-A71BCDF883C8}" srcOrd="9" destOrd="0" parTransId="{7F4E59DA-DFDE-48BD-AD1D-005A8FBA9829}" sibTransId="{8728FA22-F8FD-4AFB-9A7D-DF2EB2C81CBB}"/>
    <dgm:cxn modelId="{102817C4-FB6F-4C3B-A790-916F20F1CC5F}" srcId="{655A82B7-74DA-48D1-BD9C-C2BBDAF51132}" destId="{C0D5B4CA-E9A2-4DB6-B4D6-9B9491B259AA}" srcOrd="1" destOrd="0" parTransId="{226BB649-8993-424B-BF5B-61A21D838C86}" sibTransId="{D0A5FE56-A03F-4A90-9169-F5C95B5A6DAD}"/>
    <dgm:cxn modelId="{8694D7F2-6594-4CAE-A612-8A3C0CA3C547}" type="presOf" srcId="{5756FEE2-C184-4E1B-84F7-C6786E990A5F}" destId="{EA4EA065-C960-4A95-9427-491A62409350}" srcOrd="0" destOrd="14" presId="urn:microsoft.com/office/officeart/2005/8/layout/process1"/>
    <dgm:cxn modelId="{9A3B2F78-3DEC-4A6F-B1C6-77A660523967}" type="presOf" srcId="{8F23A272-AB6E-4AAE-B475-20F34E2C1275}" destId="{A7DB9EB9-80E5-4E71-9F6C-30A8B4738A13}" srcOrd="0" destOrd="22" presId="urn:microsoft.com/office/officeart/2005/8/layout/process1"/>
    <dgm:cxn modelId="{C3933751-501D-42F9-931E-F92116E25495}" type="presOf" srcId="{F24D20F0-15C2-4B19-A68B-15247244CCCC}" destId="{E305B322-A2D5-46E2-8DB8-3F54F053ABB2}" srcOrd="0" destOrd="5" presId="urn:microsoft.com/office/officeart/2005/8/layout/process1"/>
    <dgm:cxn modelId="{287D9657-3D95-4B23-A965-6194510977EA}" srcId="{70A17E9A-F72F-4F76-A5F7-9097D733A59B}" destId="{F8C30D3A-6F07-4588-8233-A1D49863A4FA}" srcOrd="1" destOrd="0" parTransId="{A1FE717B-FB50-45BA-B427-2656F9D08A0F}" sibTransId="{D090D7BE-22C1-483D-9833-FED352368D99}"/>
    <dgm:cxn modelId="{B6B42E7B-FB7E-4313-A1FE-267A804E4DD1}" srcId="{2EE8700E-2BCC-4DB6-8642-94DF250E1131}" destId="{68DF5907-54F6-4B82-BFC7-F65005F66BB7}" srcOrd="10" destOrd="0" parTransId="{F6F57632-5B54-4E0C-9574-E6D6AAE1FF05}" sibTransId="{BC5BB668-5CA9-4571-81F3-469CFF8E7D41}"/>
    <dgm:cxn modelId="{BF699989-0EDD-4845-81A1-3515BC74EC8E}" srcId="{F8C30D3A-6F07-4588-8233-A1D49863A4FA}" destId="{E70BF2AD-3776-4629-BD63-213395EA950F}" srcOrd="3" destOrd="0" parTransId="{16350D22-5097-4C62-986F-ED21BBD84AB2}" sibTransId="{D87C4B78-F4B8-4E89-9986-94A694897D63}"/>
    <dgm:cxn modelId="{E911E221-EC2E-42F8-A2DE-BB7AE66201CA}" srcId="{F8C30D3A-6F07-4588-8233-A1D49863A4FA}" destId="{F71E9C8F-4493-4511-AE8F-85B419E12361}" srcOrd="2" destOrd="0" parTransId="{5E80179B-69ED-41D7-974C-42E30CD8C0E4}" sibTransId="{8B229583-052D-4476-876F-D7FAD5B31DF6}"/>
    <dgm:cxn modelId="{AA2ABE00-0B04-48DB-A3C4-9D890F09B43E}" srcId="{70A17E9A-F72F-4F76-A5F7-9097D733A59B}" destId="{0A7B1E02-A363-462A-8BF0-5A9EBD5FD947}" srcOrd="0" destOrd="0" parTransId="{2C7794C8-ED46-484F-B4C8-7AF96F639FF1}" sibTransId="{FF685D63-3AE5-40C2-9F8B-4E3F2DB47A45}"/>
    <dgm:cxn modelId="{A89767C7-C1BF-4ECD-A51A-247B57ED1F8A}" type="presOf" srcId="{DB487AD8-8940-4D1D-9C59-A6BFA514F98F}" destId="{EA4EA065-C960-4A95-9427-491A62409350}" srcOrd="0" destOrd="5" presId="urn:microsoft.com/office/officeart/2005/8/layout/process1"/>
    <dgm:cxn modelId="{7CA1BECA-34F0-439B-963B-98736B9398F5}" type="presOf" srcId="{8020F6B0-353D-40E2-8CFA-2D2F1A2FC44D}" destId="{A7DB9EB9-80E5-4E71-9F6C-30A8B4738A13}" srcOrd="0" destOrd="8" presId="urn:microsoft.com/office/officeart/2005/8/layout/process1"/>
    <dgm:cxn modelId="{FD03483F-ED53-4469-9D65-556B9F16150D}" srcId="{655A82B7-74DA-48D1-BD9C-C2BBDAF51132}" destId="{AA53D649-735F-4F59-B5EA-90A8E3BEAE2E}" srcOrd="15" destOrd="0" parTransId="{85AB46EF-1DE7-4F31-A06B-94CFA267A828}" sibTransId="{645A3A75-39CE-4DF7-8714-C9408EB3D1B5}"/>
    <dgm:cxn modelId="{03659FD5-2AFB-4185-8CD3-161EB17FEC1B}" type="presOf" srcId="{299B82E1-2522-498D-B380-004D0DE19BE1}" destId="{A7DB9EB9-80E5-4E71-9F6C-30A8B4738A13}" srcOrd="0" destOrd="7" presId="urn:microsoft.com/office/officeart/2005/8/layout/process1"/>
    <dgm:cxn modelId="{F3D18D8A-E23D-4EF9-8DB5-B9E7A9151E6A}" type="presOf" srcId="{7C73F37E-EA5C-4F50-A2DF-032FC8272B9D}" destId="{EA4EA065-C960-4A95-9427-491A62409350}" srcOrd="0" destOrd="18" presId="urn:microsoft.com/office/officeart/2005/8/layout/process1"/>
    <dgm:cxn modelId="{28918C3B-1AFF-4DFA-9247-F2208204A960}" srcId="{0BF2F70D-678E-4C69-9F32-9D02586D785B}" destId="{4F9DC746-F44D-411B-A431-068EC4DCCDF5}" srcOrd="1" destOrd="0" parTransId="{4F414E67-DCF4-4265-B626-A9F1C31E1157}" sibTransId="{65E2777F-EB5C-4BAF-A0BC-14A05148B88D}"/>
    <dgm:cxn modelId="{C9AB40DE-3EF5-4B19-8AF6-D1B316BAAED7}" srcId="{F3696767-B892-4D1C-9897-6704DB823CAE}" destId="{3269FED0-3F5B-46CB-84E3-4E852D66FB84}" srcOrd="1" destOrd="0" parTransId="{374C524F-6236-4FF0-8AB5-DC02B49E2373}" sibTransId="{5D843257-651D-4282-8795-630BC31896F5}"/>
    <dgm:cxn modelId="{3F76DAEE-4935-4C09-B60E-B681545D40D0}" srcId="{179F00E1-9682-4A0C-A83F-8C760267169E}" destId="{5224B2E2-E0F8-46C2-96DB-C7304B5D962B}" srcOrd="0" destOrd="0" parTransId="{8589CFC7-B91D-484A-AE3A-F23116140BDB}" sibTransId="{99E45C16-76E2-4336-B4E7-AA911667C35C}"/>
    <dgm:cxn modelId="{CC89352E-8316-4E3C-A62A-5413C6D0069B}" type="presOf" srcId="{AA53D649-735F-4F59-B5EA-90A8E3BEAE2E}" destId="{EA4EA065-C960-4A95-9427-491A62409350}" srcOrd="0" destOrd="22" presId="urn:microsoft.com/office/officeart/2005/8/layout/process1"/>
    <dgm:cxn modelId="{07BCFA0A-07DB-455B-B583-9E9C0F06AC93}" srcId="{2EE8700E-2BCC-4DB6-8642-94DF250E1131}" destId="{549C862C-6BED-45A6-A611-62A5D6BA78CE}" srcOrd="8" destOrd="0" parTransId="{A7F4C56A-9D63-473D-8F26-35D8C8DDD385}" sibTransId="{EC28E8DC-7685-493D-B253-6021E6FE5982}"/>
    <dgm:cxn modelId="{BBDD41B9-7911-4785-860A-4582DA39457E}" type="presOf" srcId="{62B0CBE4-35AF-4A34-955F-5847A3B12717}" destId="{B9096959-32FB-4A82-B6DE-594B3891F64C}" srcOrd="0" destOrd="4" presId="urn:microsoft.com/office/officeart/2005/8/layout/process1"/>
    <dgm:cxn modelId="{828FFBCA-0FF6-4542-B99B-402352F2DBEA}" type="presOf" srcId="{26BF2528-6BD5-4190-8D84-87DB92574E86}" destId="{A7DB9EB9-80E5-4E71-9F6C-30A8B4738A13}" srcOrd="0" destOrd="11" presId="urn:microsoft.com/office/officeart/2005/8/layout/process1"/>
    <dgm:cxn modelId="{50647FC5-36EB-4422-B5E9-9D5977FFD3D0}" type="presOf" srcId="{19BB60F6-E40C-475F-AE84-8E139A7E7DEB}" destId="{EA4EA065-C960-4A95-9427-491A62409350}" srcOrd="0" destOrd="11" presId="urn:microsoft.com/office/officeart/2005/8/layout/process1"/>
    <dgm:cxn modelId="{B56A3CF6-F6C8-4BEE-9D86-546D3BAF5321}" srcId="{655A82B7-74DA-48D1-BD9C-C2BBDAF51132}" destId="{11A4A2DF-A058-430E-998E-42CFACBAEBFA}" srcOrd="3" destOrd="0" parTransId="{274E7780-80DA-48FE-A431-40A1ECD0C8B5}" sibTransId="{F3F795C9-B806-4F3F-8FB6-C3F459110ABC}"/>
    <dgm:cxn modelId="{F74E5195-AB56-4691-BC83-535F0A097F6E}" type="presOf" srcId="{F3696767-B892-4D1C-9897-6704DB823CAE}" destId="{B9096959-32FB-4A82-B6DE-594B3891F64C}" srcOrd="0" destOrd="1" presId="urn:microsoft.com/office/officeart/2005/8/layout/process1"/>
    <dgm:cxn modelId="{3258FF1E-46B7-488A-BB9B-90814F11AA5D}" srcId="{0BF2F70D-678E-4C69-9F32-9D02586D785B}" destId="{D7287835-186C-410C-8304-34B838807CF5}" srcOrd="4" destOrd="0" parTransId="{90AFF30B-5C46-46E6-8023-97D1A00D20D0}" sibTransId="{33DA5BAB-B268-4F74-AF4A-2EA7E0E5769D}"/>
    <dgm:cxn modelId="{A23000FD-A2A5-484B-B872-6F4885BA431E}" type="presOf" srcId="{6F0083FD-D5FF-4009-8C1B-DEFF91AB39A0}" destId="{EA4EA065-C960-4A95-9427-491A62409350}" srcOrd="0" destOrd="4" presId="urn:microsoft.com/office/officeart/2005/8/layout/process1"/>
    <dgm:cxn modelId="{603E6249-1A3F-4914-BE17-82A0408F10C6}" srcId="{0BF2F70D-678E-4C69-9F32-9D02586D785B}" destId="{288BB298-0421-4084-9858-E0E6DB2258D4}" srcOrd="2" destOrd="0" parTransId="{7B32F676-FADA-48B6-B290-C7309AC03F31}" sibTransId="{7E3BF764-48E4-4F3B-8E0E-04CD41030228}"/>
    <dgm:cxn modelId="{4CBEC750-0433-4D6A-AC61-B5232720838E}" srcId="{655A82B7-74DA-48D1-BD9C-C2BBDAF51132}" destId="{8F01A47A-FCEB-4BD4-9577-A1B325377CA1}" srcOrd="13" destOrd="0" parTransId="{72A13AEC-D639-4AF1-8431-F8D0184E6EB7}" sibTransId="{B4EF8A5E-4A19-482D-945D-672A8DC87A21}"/>
    <dgm:cxn modelId="{E33E1F3E-8C8C-4CA7-98EE-41D40D11B75E}" srcId="{655A82B7-74DA-48D1-BD9C-C2BBDAF51132}" destId="{BDE77635-CF58-4952-B20F-C05BF0042E0A}" srcOrd="5" destOrd="0" parTransId="{983EDCEA-EB63-4C30-8D48-1B6457B535DB}" sibTransId="{28B1191D-312D-433E-BC86-8718CD7BF119}"/>
    <dgm:cxn modelId="{4E28F927-72B5-44B0-8CD8-965FFA42D234}" srcId="{F3696767-B892-4D1C-9897-6704DB823CAE}" destId="{4F638DB9-F35A-42AF-B5BA-FA15DC32D8E2}" srcOrd="0" destOrd="0" parTransId="{F69A5654-84E5-44FD-BBEC-CD1D6333D56E}" sibTransId="{E6C8CD97-C4E9-4B9A-A368-D31DB34CFAD5}"/>
    <dgm:cxn modelId="{B1DB73B1-C335-4326-9828-91EA5DE57F61}" type="presOf" srcId="{E3F44724-1555-45E1-8E31-3DAC908B1645}" destId="{A7DB9EB9-80E5-4E71-9F6C-30A8B4738A13}" srcOrd="0" destOrd="5" presId="urn:microsoft.com/office/officeart/2005/8/layout/process1"/>
    <dgm:cxn modelId="{8DDC8D7B-7DA7-4D0F-9FC6-6F3FB49A515E}" type="presOf" srcId="{68DF5907-54F6-4B82-BFC7-F65005F66BB7}" destId="{E305B322-A2D5-46E2-8DB8-3F54F053ABB2}" srcOrd="0" destOrd="17" presId="urn:microsoft.com/office/officeart/2005/8/layout/process1"/>
    <dgm:cxn modelId="{B747EA05-F16A-49CC-B037-7C009D36EA8B}" srcId="{2EE8700E-2BCC-4DB6-8642-94DF250E1131}" destId="{476F5851-88D3-4D6B-AD08-87C2B5080C91}" srcOrd="11" destOrd="0" parTransId="{C077048A-6041-475B-A8D8-2A1137B910B6}" sibTransId="{FAB60026-9164-4067-AE1F-C43DD6C575BA}"/>
    <dgm:cxn modelId="{02B91562-3C70-4CCA-A625-4A2541FB408D}" type="presOf" srcId="{476F5851-88D3-4D6B-AD08-87C2B5080C91}" destId="{E305B322-A2D5-46E2-8DB8-3F54F053ABB2}" srcOrd="0" destOrd="18" presId="urn:microsoft.com/office/officeart/2005/8/layout/process1"/>
    <dgm:cxn modelId="{F8AEA62D-56A8-4BB3-9BD3-D8854DE9AD08}" type="presOf" srcId="{4D956984-DA20-44EC-B0D7-F36F0540B901}" destId="{EA4EA065-C960-4A95-9427-491A62409350}" srcOrd="0" destOrd="13" presId="urn:microsoft.com/office/officeart/2005/8/layout/process1"/>
    <dgm:cxn modelId="{3B81B57D-4DF7-4491-8236-BAC7D1A201D7}" type="presOf" srcId="{288BB298-0421-4084-9858-E0E6DB2258D4}" destId="{A7DB9EB9-80E5-4E71-9F6C-30A8B4738A13}" srcOrd="0" destOrd="19" presId="urn:microsoft.com/office/officeart/2005/8/layout/process1"/>
    <dgm:cxn modelId="{E4A34A84-FB1C-4C54-B2BA-44AB7831FFDE}" srcId="{7D8D086E-43C7-414D-A61A-D07303A280D7}" destId="{4B47BCB0-1EEE-4EE0-87B7-83E5442254F5}" srcOrd="1" destOrd="0" parTransId="{FB7927E5-B04A-4626-A46E-DD94411EB078}" sibTransId="{76D2E030-892B-43C1-8EEB-0B6174882727}"/>
    <dgm:cxn modelId="{ED8FC060-090E-4648-88AD-E853F8281FC0}" srcId="{655A82B7-74DA-48D1-BD9C-C2BBDAF51132}" destId="{5F34AECF-2CD8-453F-B08B-BA6B5675AEF9}" srcOrd="2" destOrd="0" parTransId="{50CA5B9F-F695-4995-92A0-8374223612DF}" sibTransId="{DBD2911F-1569-47E7-ACA8-AFFC04FE1270}"/>
    <dgm:cxn modelId="{94803240-D896-4FE5-876B-021358EE7B04}" srcId="{7D8D086E-43C7-414D-A61A-D07303A280D7}" destId="{70A17E9A-F72F-4F76-A5F7-9097D733A59B}" srcOrd="0" destOrd="0" parTransId="{A2039034-16C8-4875-81FD-F0F9D07A9006}" sibTransId="{DC04E87B-257A-4C82-A834-FC6B475148DF}"/>
    <dgm:cxn modelId="{2B4FB0D2-D7F3-4FF5-B507-846596D7DFD9}" type="presOf" srcId="{2EE8700E-2BCC-4DB6-8642-94DF250E1131}" destId="{E305B322-A2D5-46E2-8DB8-3F54F053ABB2}" srcOrd="0" destOrd="6" presId="urn:microsoft.com/office/officeart/2005/8/layout/process1"/>
    <dgm:cxn modelId="{6F36EAF1-B187-4D48-B0EA-81649B368A53}" srcId="{F8C30D3A-6F07-4588-8233-A1D49863A4FA}" destId="{26BF2528-6BD5-4190-8D84-87DB92574E86}" srcOrd="4" destOrd="0" parTransId="{70A44EF6-24F2-4B94-A743-0D0A547162B2}" sibTransId="{83647551-6B81-45E8-9826-EC8E0DFEAE55}"/>
    <dgm:cxn modelId="{68C49462-58DC-4432-974C-4AEBD6C4191D}" srcId="{2EE8700E-2BCC-4DB6-8642-94DF250E1131}" destId="{3AF00559-4EE6-4CCD-B352-6331942D822A}" srcOrd="12" destOrd="0" parTransId="{ABF22F74-770F-4F87-ADCD-B9F490CFDA69}" sibTransId="{B7946A92-DFA3-4D4D-809E-F84B3EBF4F36}"/>
    <dgm:cxn modelId="{9F045261-0B5C-4949-8D3B-FD51645442C8}" type="presOf" srcId="{D7287835-186C-410C-8304-34B838807CF5}" destId="{A7DB9EB9-80E5-4E71-9F6C-30A8B4738A13}" srcOrd="0" destOrd="21" presId="urn:microsoft.com/office/officeart/2005/8/layout/process1"/>
    <dgm:cxn modelId="{492FA6FE-D98F-4A81-A12B-E615635B81F3}" srcId="{40FA7B33-72C0-4178-AA49-E0F4E9CE27FE}" destId="{9C30B15A-D392-49EF-8EFB-827C1FA1F24C}" srcOrd="3" destOrd="0" parTransId="{4C7EAE74-62B9-407F-A338-EC8A66283F9C}" sibTransId="{6E0D760E-A0D3-4538-B7DD-01D197DC8BCB}"/>
    <dgm:cxn modelId="{8E23F813-33A7-4340-A389-FDFFDF127180}" type="presOf" srcId="{015C6CEF-5BC3-4F56-A83C-7F55B4238421}" destId="{EA4EA065-C960-4A95-9427-491A62409350}" srcOrd="0" destOrd="1" presId="urn:microsoft.com/office/officeart/2005/8/layout/process1"/>
    <dgm:cxn modelId="{DF9CCC51-AB68-42FC-B69F-2328CC886EF8}" type="presOf" srcId="{0BF2F70D-678E-4C69-9F32-9D02586D785B}" destId="{A7DB9EB9-80E5-4E71-9F6C-30A8B4738A13}" srcOrd="0" destOrd="16" presId="urn:microsoft.com/office/officeart/2005/8/layout/process1"/>
    <dgm:cxn modelId="{57587CE1-D228-407F-B205-5C1B2F023691}" srcId="{2EE8700E-2BCC-4DB6-8642-94DF250E1131}" destId="{DE343A07-C8E9-4A86-B63C-F5034F78493D}" srcOrd="4" destOrd="0" parTransId="{FCE10A0B-8F59-4725-AF52-C477EEACB208}" sibTransId="{8F556709-E383-4FBC-A885-0CCA76429266}"/>
    <dgm:cxn modelId="{7905D4FC-A222-432B-A2B4-47370FEFAFED}" srcId="{179F00E1-9682-4A0C-A83F-8C760267169E}" destId="{0186ACCC-861D-459E-9A85-47012D47503D}" srcOrd="1" destOrd="0" parTransId="{43EF2392-6B61-4348-A83B-C23BE660799E}" sibTransId="{C5D26B13-8FC9-4148-9381-9532CBAD00CE}"/>
    <dgm:cxn modelId="{A68E4D31-FB07-4713-B3B8-8A805E4BCB6A}" srcId="{0BF2F70D-678E-4C69-9F32-9D02586D785B}" destId="{8F23A272-AB6E-4AAE-B475-20F34E2C1275}" srcOrd="5" destOrd="0" parTransId="{BEBCE1E4-739C-4629-99E0-D1F9F78AC52A}" sibTransId="{9F07E975-F846-4AEB-99B3-10E377F27EA7}"/>
    <dgm:cxn modelId="{06B71599-EEFA-48ED-A4B3-D2EDE6458AB4}" srcId="{B6BDB5C7-B0C5-4E5F-AC04-45A6CBE26038}" destId="{B112FE0E-B878-4360-82DF-EC2BC4EB4972}" srcOrd="0" destOrd="0" parTransId="{C6E34C0D-041A-4DD7-85AF-B8B212ECFD0C}" sibTransId="{A9A088F0-EB55-4623-9EDC-DD3B11B7BE71}"/>
    <dgm:cxn modelId="{817995AA-762C-44B6-8FAA-326EB9BDD2B7}" type="presOf" srcId="{4C4B13D5-0A4B-4B8B-969F-6C2DE927E4B0}" destId="{E305B322-A2D5-46E2-8DB8-3F54F053ABB2}" srcOrd="0" destOrd="12" presId="urn:microsoft.com/office/officeart/2005/8/layout/process1"/>
    <dgm:cxn modelId="{29927E72-11CF-467C-B729-03434717D75B}" srcId="{655A82B7-74DA-48D1-BD9C-C2BBDAF51132}" destId="{21C97D9D-FA42-4071-8231-96F2F74AC9A9}" srcOrd="8" destOrd="0" parTransId="{EBE8646F-9FA3-41FC-AEFF-F6C9CFEE2E86}" sibTransId="{0DB7A771-E295-49CD-B851-B33E0EA300FF}"/>
    <dgm:cxn modelId="{94C37537-06AC-4B62-9328-C6D8D7F562BB}" srcId="{5F99B09B-7024-4531-9CE9-F1D8785FC3C9}" destId="{F3696767-B892-4D1C-9897-6704DB823CAE}" srcOrd="0" destOrd="0" parTransId="{6EC4D078-51E7-4624-8D47-02030E63CD02}" sibTransId="{94C6AE13-5E5B-4329-B204-CF24330A912D}"/>
    <dgm:cxn modelId="{E30BE0CC-0347-4CAF-82F4-FF48F2C8F28B}" type="presOf" srcId="{91411365-FD1A-49D0-8D7D-924D8AB5A255}" destId="{A7DB9EB9-80E5-4E71-9F6C-30A8B4738A13}" srcOrd="0" destOrd="23" presId="urn:microsoft.com/office/officeart/2005/8/layout/process1"/>
    <dgm:cxn modelId="{5867800A-F9FF-4C1F-802F-5B2D96591AD4}" srcId="{F8C30D3A-6F07-4588-8233-A1D49863A4FA}" destId="{299B82E1-2522-498D-B380-004D0DE19BE1}" srcOrd="0" destOrd="0" parTransId="{C8E4D216-9CDD-4897-9681-7878F1A5F28A}" sibTransId="{8AB28850-D4E9-436E-A933-2D047ABE6D1F}"/>
    <dgm:cxn modelId="{449AC5B9-F82C-43AE-8C19-5A17A2A77D49}" srcId="{F3696767-B892-4D1C-9897-6704DB823CAE}" destId="{62B0CBE4-35AF-4A34-955F-5847A3B12717}" srcOrd="2" destOrd="0" parTransId="{CFD94D7A-133D-407B-AF5A-BA2691DD823A}" sibTransId="{16B3BB8B-A98D-48BE-B884-0C235F37D3FA}"/>
    <dgm:cxn modelId="{68272905-6B22-4D42-A4B1-867AD3F2794F}" type="presOf" srcId="{2EF419CF-1EA4-4BD1-A1BD-53CC88031F04}" destId="{EA4EA065-C960-4A95-9427-491A62409350}" srcOrd="0" destOrd="3" presId="urn:microsoft.com/office/officeart/2005/8/layout/process1"/>
    <dgm:cxn modelId="{7A86DCC1-0444-4815-BA52-8EC4AFD95924}" type="presOf" srcId="{21C97D9D-FA42-4071-8231-96F2F74AC9A9}" destId="{EA4EA065-C960-4A95-9427-491A62409350}" srcOrd="0" destOrd="15" presId="urn:microsoft.com/office/officeart/2005/8/layout/process1"/>
    <dgm:cxn modelId="{995D044B-1AA6-4D26-8B27-FB73E3237AF5}" srcId="{0A7B1E02-A363-462A-8BF0-5A9EBD5FD947}" destId="{E3F44724-1555-45E1-8E31-3DAC908B1645}" srcOrd="3" destOrd="0" parTransId="{986654A2-82C6-42EB-BF01-E43C510481EF}" sibTransId="{BE601144-CD3A-4113-9790-3221E0D43C11}"/>
    <dgm:cxn modelId="{BA8AA4C3-1D67-4E3B-80B1-B9FA3BFD3A82}" srcId="{655A82B7-74DA-48D1-BD9C-C2BBDAF51132}" destId="{4D956984-DA20-44EC-B0D7-F36F0540B901}" srcOrd="6" destOrd="0" parTransId="{52F65361-08EB-4C6E-AC40-2580E56A2490}" sibTransId="{D4774872-EDE8-4F4A-AC6D-16A11954DF11}"/>
    <dgm:cxn modelId="{CF78608F-E497-4224-B73C-245C12142CDF}" srcId="{655A82B7-74DA-48D1-BD9C-C2BBDAF51132}" destId="{A85F4BCA-ACCD-4E7B-A2FA-B2F8D38E0AB8}" srcOrd="16" destOrd="0" parTransId="{AD174703-FF9A-404D-B40C-45171BDDB9C3}" sibTransId="{65933194-5B7F-46DF-BBD8-99AA659A066C}"/>
    <dgm:cxn modelId="{374C9CB5-4404-4A94-984F-13DD8E857EE4}" type="presOf" srcId="{4B47BCB0-1EEE-4EE0-87B7-83E5442254F5}" destId="{EA4EA065-C960-4A95-9427-491A62409350}" srcOrd="0" destOrd="0" presId="urn:microsoft.com/office/officeart/2005/8/layout/process1"/>
    <dgm:cxn modelId="{5EF4BD80-5DA6-40FC-B2B9-6D7D2E47CC47}" type="presOf" srcId="{5F34AECF-2CD8-453F-B08B-BA6B5675AEF9}" destId="{EA4EA065-C960-4A95-9427-491A62409350}" srcOrd="0" destOrd="9" presId="urn:microsoft.com/office/officeart/2005/8/layout/process1"/>
    <dgm:cxn modelId="{D95BF919-AC5D-4F57-820A-21BB5A712E32}" srcId="{F8C30D3A-6F07-4588-8233-A1D49863A4FA}" destId="{6AA86735-863A-4BE0-9A2A-997AA8D121C6}" srcOrd="6" destOrd="0" parTransId="{579B1C2E-F69F-47A1-8BC1-773C4B713B64}" sibTransId="{BFA64370-8CAE-48E7-AC24-F0EF778C39F6}"/>
    <dgm:cxn modelId="{6FD5BE38-9052-4A4C-9AFC-0D7A62C4ADE2}" type="presOf" srcId="{73222FA8-5348-45D0-9820-A71BCDF883C8}" destId="{E305B322-A2D5-46E2-8DB8-3F54F053ABB2}" srcOrd="0" destOrd="16" presId="urn:microsoft.com/office/officeart/2005/8/layout/process1"/>
    <dgm:cxn modelId="{00B8D0FC-7AB9-46C5-9001-B1AC44CA8AB0}" type="presOf" srcId="{5F99B09B-7024-4531-9CE9-F1D8785FC3C9}" destId="{B9096959-32FB-4A82-B6DE-594B3891F64C}" srcOrd="0" destOrd="0" presId="urn:microsoft.com/office/officeart/2005/8/layout/process1"/>
    <dgm:cxn modelId="{A25C4ED3-5588-4C6C-BF8D-8F6A31EAA919}" type="presOf" srcId="{76D2E030-892B-43C1-8EEB-0B6174882727}" destId="{5642241A-15CD-45DF-B412-E1C19A85B7C2}" srcOrd="0" destOrd="0" presId="urn:microsoft.com/office/officeart/2005/8/layout/process1"/>
    <dgm:cxn modelId="{6E6F659A-2054-4BBF-8561-6731554224CD}" type="presOf" srcId="{655A82B7-74DA-48D1-BD9C-C2BBDAF51132}" destId="{EA4EA065-C960-4A95-9427-491A62409350}" srcOrd="0" destOrd="6" presId="urn:microsoft.com/office/officeart/2005/8/layout/process1"/>
    <dgm:cxn modelId="{4F9EAEF6-9630-4DF8-9A84-95FE24E72D1A}" srcId="{655A82B7-74DA-48D1-BD9C-C2BBDAF51132}" destId="{7C73F37E-EA5C-4F50-A2DF-032FC8272B9D}" srcOrd="11" destOrd="0" parTransId="{9BDD8BFC-0F14-46F8-BAF0-F989B4F097A2}" sibTransId="{B38E10AD-F6F7-43B2-8526-5847B9756253}"/>
    <dgm:cxn modelId="{11235637-77BC-47DD-9059-73942F6AE3D9}" srcId="{655A82B7-74DA-48D1-BD9C-C2BBDAF51132}" destId="{AF0238F2-6461-4941-9C42-CA98CBF9D2C8}" srcOrd="0" destOrd="0" parTransId="{9D85181C-D27B-42A4-AB82-EF7FB44FD4FD}" sibTransId="{3A6FFF14-45F3-4D39-8C4B-A9029121E660}"/>
    <dgm:cxn modelId="{333F8632-1072-4FFC-BF2B-951019C07934}" type="presOf" srcId="{2836BDD6-78CB-4159-BE4B-592B4E72730B}" destId="{07CB274A-A34C-4D28-AF5A-ECD7451A36E2}" srcOrd="1" destOrd="0" presId="urn:microsoft.com/office/officeart/2005/8/layout/process1"/>
    <dgm:cxn modelId="{F4CF75FA-72D9-44F7-954A-F5FF5BE1854D}" srcId="{2EE8700E-2BCC-4DB6-8642-94DF250E1131}" destId="{CF22E0C3-B554-4689-8523-BBE973AD19FF}" srcOrd="2" destOrd="0" parTransId="{13189961-16F7-449E-A1D2-B05C5D831C6D}" sibTransId="{669CC1D4-A6C7-44A1-B85A-F52419090B08}"/>
    <dgm:cxn modelId="{E31C0E15-0CCB-48AB-8C48-9191B352D02D}" srcId="{0A7B1E02-A363-462A-8BF0-5A9EBD5FD947}" destId="{F822410E-ECE9-4A17-943E-F500C3885A68}" srcOrd="0" destOrd="0" parTransId="{5BD69E5C-6D28-40D2-9FCD-55D3053F5450}" sibTransId="{3517EEF3-047C-4B24-A969-5415D73C1FDB}"/>
    <dgm:cxn modelId="{CAA6BC38-B660-4338-84C4-EC61677AABC7}" type="presOf" srcId="{76D2E030-892B-43C1-8EEB-0B6174882727}" destId="{4027FCB7-CAD0-414A-9F07-03A02F60ACBB}" srcOrd="1" destOrd="0" presId="urn:microsoft.com/office/officeart/2005/8/layout/process1"/>
    <dgm:cxn modelId="{9D2EE7AA-36FC-4C23-AC71-4921EC6C7457}" srcId="{B6BDB5C7-B0C5-4E5F-AC04-45A6CBE26038}" destId="{91127D9B-8BFF-4C14-AFAC-F6046D1D60D4}" srcOrd="1" destOrd="0" parTransId="{58E20DE3-E081-4886-A893-C22B8E1A4739}" sibTransId="{10544B42-B5B6-4FB9-B3FD-941129D53027}"/>
    <dgm:cxn modelId="{74017F26-F4EF-46EF-B742-C2DB7BDFCC62}" srcId="{F8C30D3A-6F07-4588-8233-A1D49863A4FA}" destId="{1F27C98D-E952-4870-A001-1849D58309C7}" srcOrd="7" destOrd="0" parTransId="{D6FD8DFE-8C82-4139-B43F-81CA5FA6EB73}" sibTransId="{8C625B65-E823-4195-9D26-620A47C1D96D}"/>
    <dgm:cxn modelId="{1BF668A2-5A7C-42DA-9D59-512F3F49E07D}" srcId="{2EE8700E-2BCC-4DB6-8642-94DF250E1131}" destId="{A81569A6-DB0E-4488-8CE1-1192019F2FAD}" srcOrd="3" destOrd="0" parTransId="{B5E08C3A-1EE6-4773-8A35-D6BE6C4171D7}" sibTransId="{A9075CF6-2182-4701-9190-7A2351E30524}"/>
    <dgm:cxn modelId="{DBC7129C-3486-45D6-86B1-0488D5994A29}" srcId="{655A82B7-74DA-48D1-BD9C-C2BBDAF51132}" destId="{5756FEE2-C184-4E1B-84F7-C6786E990A5F}" srcOrd="7" destOrd="0" parTransId="{D11E8B92-F567-4DD0-A858-26395162E6D2}" sibTransId="{1B643619-B955-41B8-B921-014D1DDBB331}"/>
    <dgm:cxn modelId="{0FB85442-240E-4C5E-BB9C-E1A03BEB1FB6}" srcId="{179F00E1-9682-4A0C-A83F-8C760267169E}" destId="{F24D20F0-15C2-4B19-A68B-15247244CCCC}" srcOrd="3" destOrd="0" parTransId="{45E72160-552A-484C-91F5-8A35A8991311}" sibTransId="{7307063F-8221-4E5D-B975-F9A46A3B9A93}"/>
    <dgm:cxn modelId="{30BE883D-3266-4504-920B-8E7C96BCD2AF}" srcId="{655A82B7-74DA-48D1-BD9C-C2BBDAF51132}" destId="{A9734FA9-3A2A-436E-94DC-5374AABCC5D7}" srcOrd="14" destOrd="0" parTransId="{23586FAF-2216-4CF1-9289-79413F3AF146}" sibTransId="{2D5F0B83-4BEA-4E84-8D2D-50DCF0ABBA0B}"/>
    <dgm:cxn modelId="{0E3DDE9A-B6C1-4EC1-9EE0-DC69712ECD6D}" srcId="{40FA7B33-72C0-4178-AA49-E0F4E9CE27FE}" destId="{179F00E1-9682-4A0C-A83F-8C760267169E}" srcOrd="0" destOrd="0" parTransId="{E95E6658-83E1-4E83-8017-8CB685674737}" sibTransId="{121A7190-62DE-428F-B171-9940AAF37D9E}"/>
    <dgm:cxn modelId="{9ED2CCAC-CECE-43F5-9FFE-E4BDCCD54F52}" type="presOf" srcId="{F6737DDE-A553-4497-8702-04B459A7DA0A}" destId="{E305B322-A2D5-46E2-8DB8-3F54F053ABB2}" srcOrd="0" destOrd="20" presId="urn:microsoft.com/office/officeart/2005/8/layout/process1"/>
    <dgm:cxn modelId="{1457DEB5-96AD-4345-B1EA-CB9EBED3C787}" type="presOf" srcId="{990408BD-1853-4038-98A4-7AA56FEB1440}" destId="{A7DB9EB9-80E5-4E71-9F6C-30A8B4738A13}" srcOrd="0" destOrd="12" presId="urn:microsoft.com/office/officeart/2005/8/layout/process1"/>
    <dgm:cxn modelId="{AD1A5D68-0168-47E1-85E5-B75C8BD9E440}" type="presOf" srcId="{6AA86735-863A-4BE0-9A2A-997AA8D121C6}" destId="{A7DB9EB9-80E5-4E71-9F6C-30A8B4738A13}" srcOrd="0" destOrd="13" presId="urn:microsoft.com/office/officeart/2005/8/layout/process1"/>
    <dgm:cxn modelId="{C7E39750-9CA6-4AD9-9859-CE5A81E240B4}" type="presOf" srcId="{0A7B1E02-A363-462A-8BF0-5A9EBD5FD947}" destId="{A7DB9EB9-80E5-4E71-9F6C-30A8B4738A13}" srcOrd="0" destOrd="1" presId="urn:microsoft.com/office/officeart/2005/8/layout/process1"/>
    <dgm:cxn modelId="{6BC00CC3-C289-4437-8A95-88C9B812F7FB}" type="presOf" srcId="{BDE77635-CF58-4952-B20F-C05BF0042E0A}" destId="{EA4EA065-C960-4A95-9427-491A62409350}" srcOrd="0" destOrd="12" presId="urn:microsoft.com/office/officeart/2005/8/layout/process1"/>
    <dgm:cxn modelId="{5FF70601-4860-47EA-8FA1-4630053A2A9E}" srcId="{655A82B7-74DA-48D1-BD9C-C2BBDAF51132}" destId="{19BB60F6-E40C-475F-AE84-8E139A7E7DEB}" srcOrd="4" destOrd="0" parTransId="{CDB4B98C-5549-42F9-A466-965A6E2A5FFD}" sibTransId="{48CC240B-60FB-474D-AC8D-7EF9BFBDF7F0}"/>
    <dgm:cxn modelId="{D716584D-1DD8-4CB3-B0CF-AE858F53D23A}" srcId="{F8C30D3A-6F07-4588-8233-A1D49863A4FA}" destId="{BD359B71-3777-4B23-B496-0370172F0508}" srcOrd="8" destOrd="0" parTransId="{C4A2CF23-6B92-4DFA-8DA7-C48868391E7E}" sibTransId="{F806A00A-FDFB-40A8-844E-CBCDEB85C4A2}"/>
    <dgm:cxn modelId="{4C22B1AD-0CCB-4EA3-840C-1D7077ED676B}" srcId="{F3696767-B892-4D1C-9897-6704DB823CAE}" destId="{C4C8203E-B2CC-4831-B112-95FCB00A4841}" srcOrd="3" destOrd="0" parTransId="{08434EC9-5017-4236-917A-ACC298F50AB1}" sibTransId="{6C506C2B-0716-4D24-8F6C-CCA7662035D8}"/>
    <dgm:cxn modelId="{1D49F9BA-8949-44BF-A26F-7C16FAF48C12}" type="presOf" srcId="{3B8CD0D3-7A29-49A4-836A-1B7DC33F39D2}" destId="{A7DB9EB9-80E5-4E71-9F6C-30A8B4738A13}" srcOrd="0" destOrd="3" presId="urn:microsoft.com/office/officeart/2005/8/layout/process1"/>
    <dgm:cxn modelId="{7E0CFAB3-812D-4206-8BFD-B46A52752BAE}" srcId="{4B47BCB0-1EEE-4EE0-87B7-83E5442254F5}" destId="{655A82B7-74DA-48D1-BD9C-C2BBDAF51132}" srcOrd="1" destOrd="0" parTransId="{500C4F5A-A58B-4072-9804-7579A87FF1DF}" sibTransId="{238D3E94-C96B-4AC2-B20B-18702C213328}"/>
    <dgm:cxn modelId="{33CB3ACE-E255-49A4-A105-27593E8C009C}" srcId="{0A7B1E02-A363-462A-8BF0-5A9EBD5FD947}" destId="{7F9C70CA-B19A-4648-B2EA-4AB30A4E2110}" srcOrd="2" destOrd="0" parTransId="{7E0604A1-C998-4AFE-9516-10E2AE9DB820}" sibTransId="{240389B7-C8C1-4CAE-977D-8803E85D14EB}"/>
    <dgm:cxn modelId="{BF1B2A5F-C04C-49D1-BFDB-01017DE53798}" type="presOf" srcId="{CF22E0C3-B554-4689-8523-BBE973AD19FF}" destId="{E305B322-A2D5-46E2-8DB8-3F54F053ABB2}" srcOrd="0" destOrd="9" presId="urn:microsoft.com/office/officeart/2005/8/layout/process1"/>
    <dgm:cxn modelId="{9E7E08E6-3FB6-4D21-A08A-4EF3442AAD56}" type="presOf" srcId="{5224B2E2-E0F8-46C2-96DB-C7304B5D962B}" destId="{E305B322-A2D5-46E2-8DB8-3F54F053ABB2}" srcOrd="0" destOrd="2" presId="urn:microsoft.com/office/officeart/2005/8/layout/process1"/>
    <dgm:cxn modelId="{7EDEFDBF-1D79-4C5F-A9C7-6295A406C2A4}" srcId="{015C6CEF-5BC3-4F56-A83C-7F55B4238421}" destId="{6F0083FD-D5FF-4009-8C1B-DEFF91AB39A0}" srcOrd="2" destOrd="0" parTransId="{70E13D6B-CDDF-4A91-9A6C-E067758C1314}" sibTransId="{AE753210-57C3-4781-9976-D0301579C914}"/>
    <dgm:cxn modelId="{517C34E7-087E-4169-9175-711A18E44580}" type="presOf" srcId="{C4C8203E-B2CC-4831-B112-95FCB00A4841}" destId="{B9096959-32FB-4A82-B6DE-594B3891F64C}" srcOrd="0" destOrd="5" presId="urn:microsoft.com/office/officeart/2005/8/layout/process1"/>
    <dgm:cxn modelId="{4CA64F9C-CD3E-4A7E-A803-37385A460A39}" srcId="{2EE8700E-2BCC-4DB6-8642-94DF250E1131}" destId="{4C4B13D5-0A4B-4B8B-969F-6C2DE927E4B0}" srcOrd="5" destOrd="0" parTransId="{3DFA1B6D-4D82-4A53-ABBD-9FEA8561F1F6}" sibTransId="{8C881DE7-0030-40D7-8074-108ABE61C2A8}"/>
    <dgm:cxn modelId="{976DEA99-EE57-47E4-BBC5-8EC463073185}" srcId="{7D8D086E-43C7-414D-A61A-D07303A280D7}" destId="{40FA7B33-72C0-4178-AA49-E0F4E9CE27FE}" srcOrd="2" destOrd="0" parTransId="{C4CCFA4D-F40C-4058-9D06-CBFD2519B91D}" sibTransId="{2836BDD6-78CB-4159-BE4B-592B4E72730B}"/>
    <dgm:cxn modelId="{080A54FF-B9C3-48F9-85CA-A7521F3092A7}" type="presOf" srcId="{C0D5B4CA-E9A2-4DB6-B4D6-9B9491B259AA}" destId="{EA4EA065-C960-4A95-9427-491A62409350}" srcOrd="0" destOrd="8" presId="urn:microsoft.com/office/officeart/2005/8/layout/process1"/>
    <dgm:cxn modelId="{9555FC77-0900-4326-AD7D-A971AD7AB184}" srcId="{2EE8700E-2BCC-4DB6-8642-94DF250E1131}" destId="{C6BDF0AA-4282-4EDE-B957-2253C4C3EAD5}" srcOrd="7" destOrd="0" parTransId="{D6C5794A-BF15-4466-951E-97802453C092}" sibTransId="{9CCC61A0-9BAE-4EF5-B7A7-66CFFF6A6BD8}"/>
    <dgm:cxn modelId="{CD200018-37D6-4E62-BA50-82B74B96EB9B}" type="presOf" srcId="{11A4A2DF-A058-430E-998E-42CFACBAEBFA}" destId="{EA4EA065-C960-4A95-9427-491A62409350}" srcOrd="0" destOrd="10" presId="urn:microsoft.com/office/officeart/2005/8/layout/process1"/>
    <dgm:cxn modelId="{8226FA37-89C6-4800-91AC-38BE623376BE}" srcId="{015C6CEF-5BC3-4F56-A83C-7F55B4238421}" destId="{2EF419CF-1EA4-4BD1-A1BD-53CC88031F04}" srcOrd="1" destOrd="0" parTransId="{4CD282E1-D6DB-4714-B6C3-2D65D4AF7CC7}" sibTransId="{9EF394C0-D915-4B08-BC84-5950CEC7A70F}"/>
    <dgm:cxn modelId="{4A53C169-8326-47B9-B71F-8ED989021245}" srcId="{40FA7B33-72C0-4178-AA49-E0F4E9CE27FE}" destId="{3D4A2511-F0E8-47DD-9F3D-15F6E4926F35}" srcOrd="2" destOrd="0" parTransId="{6105ED7E-6685-4F44-8928-4BC1F1E56AF0}" sibTransId="{A44719BE-ECDA-44DA-B983-FD416A66018F}"/>
    <dgm:cxn modelId="{D85EA1BD-C8A2-4864-9A79-922E0FE858BA}" srcId="{015C6CEF-5BC3-4F56-A83C-7F55B4238421}" destId="{045622E1-2E6F-4E6E-9B5B-CE42D3FFC0B4}" srcOrd="0" destOrd="0" parTransId="{A706F0CC-C068-47DE-AC31-924AE260157D}" sibTransId="{0EB2D7AB-27AC-4B66-A2C6-A2F20AE8511B}"/>
    <dgm:cxn modelId="{6FC3EAB9-8F05-4977-A490-4A372166DF26}" type="presOf" srcId="{7F9C70CA-B19A-4648-B2EA-4AB30A4E2110}" destId="{A7DB9EB9-80E5-4E71-9F6C-30A8B4738A13}" srcOrd="0" destOrd="4" presId="urn:microsoft.com/office/officeart/2005/8/layout/process1"/>
    <dgm:cxn modelId="{06E27A08-5E1F-45C4-A5B6-2344D21C4A05}" srcId="{655A82B7-74DA-48D1-BD9C-C2BBDAF51132}" destId="{B947CEC0-4A88-4620-8FA6-748CD3F05547}" srcOrd="12" destOrd="0" parTransId="{88EF0DF5-6298-4C98-99A6-8890ED6B289C}" sibTransId="{1306F7D3-3D3E-4811-B51F-063E8ABDE95C}"/>
    <dgm:cxn modelId="{5892FDBA-CD6A-4D92-AB2B-FD1B63B7B75B}" type="presOf" srcId="{A85F4BCA-ACCD-4E7B-A2FA-B2F8D38E0AB8}" destId="{EA4EA065-C960-4A95-9427-491A62409350}" srcOrd="0" destOrd="23" presId="urn:microsoft.com/office/officeart/2005/8/layout/process1"/>
    <dgm:cxn modelId="{86E0012F-55CA-4BF9-B359-D9583B5AAD0B}" type="presOf" srcId="{3D4A2511-F0E8-47DD-9F3D-15F6E4926F35}" destId="{E305B322-A2D5-46E2-8DB8-3F54F053ABB2}" srcOrd="0" destOrd="21" presId="urn:microsoft.com/office/officeart/2005/8/layout/process1"/>
    <dgm:cxn modelId="{F6F15AD5-B202-4655-A1C4-8D4D2D9B6668}" type="presOf" srcId="{BD359B71-3777-4B23-B496-0370172F0508}" destId="{A7DB9EB9-80E5-4E71-9F6C-30A8B4738A13}" srcOrd="0" destOrd="15" presId="urn:microsoft.com/office/officeart/2005/8/layout/process1"/>
    <dgm:cxn modelId="{3F9367D9-8D6D-46FD-8095-B94A712B89F7}" srcId="{F8C30D3A-6F07-4588-8233-A1D49863A4FA}" destId="{0BF2F70D-678E-4C69-9F32-9D02586D785B}" srcOrd="9" destOrd="0" parTransId="{1C52866D-CA43-428D-8F5A-E57CD7F3DB07}" sibTransId="{F2ED74B9-5CDD-4068-96E8-5B46F6B41F84}"/>
    <dgm:cxn modelId="{A4886E3F-D380-4363-979A-078312C46CF0}" srcId="{4B47BCB0-1EEE-4EE0-87B7-83E5442254F5}" destId="{015C6CEF-5BC3-4F56-A83C-7F55B4238421}" srcOrd="0" destOrd="0" parTransId="{9B97DC40-4881-484B-93ED-50A3ADCF591D}" sibTransId="{C2337169-7AE0-4648-89A5-6C4BA5EDA470}"/>
    <dgm:cxn modelId="{D2522F44-92BF-441A-BA23-EF5D6E3D2FD8}" srcId="{655A82B7-74DA-48D1-BD9C-C2BBDAF51132}" destId="{C2E63F76-D427-45FE-AB7D-6FF81F8EE7A6}" srcOrd="9" destOrd="0" parTransId="{33EDC147-B131-4842-B283-2476B8411C5D}" sibTransId="{3E8AB4A5-01F5-4969-8474-66AA2178DF98}"/>
    <dgm:cxn modelId="{6854D361-CB08-410C-A032-B2CF3DDE86F9}" srcId="{2EE8700E-2BCC-4DB6-8642-94DF250E1131}" destId="{FD714D13-4780-42F0-978E-EFBC82D4B64A}" srcOrd="6" destOrd="0" parTransId="{C141CA5C-3210-4C4B-B2D8-46F1AA7C7C4B}" sibTransId="{A2A46AA4-B33E-4F68-8C1E-41BCCB94BF9C}"/>
    <dgm:cxn modelId="{6F7C5676-4BEF-442D-8FCD-2EA389E1BE71}" type="presOf" srcId="{A81569A6-DB0E-4488-8CE1-1192019F2FAD}" destId="{E305B322-A2D5-46E2-8DB8-3F54F053ABB2}" srcOrd="0" destOrd="10" presId="urn:microsoft.com/office/officeart/2005/8/layout/process1"/>
    <dgm:cxn modelId="{53A95C24-5FB4-498A-A9D8-8E26A57E4768}" srcId="{F8C30D3A-6F07-4588-8233-A1D49863A4FA}" destId="{8020F6B0-353D-40E2-8CFA-2D2F1A2FC44D}" srcOrd="1" destOrd="0" parTransId="{39DAA6A1-0077-435F-A059-C26ED9EF5F70}" sibTransId="{DE5D68E6-6704-40F2-BB8D-B2E581251BD5}"/>
    <dgm:cxn modelId="{E9E1C382-BE78-4B27-9681-E942D837C5A2}" type="presOf" srcId="{045622E1-2E6F-4E6E-9B5B-CE42D3FFC0B4}" destId="{EA4EA065-C960-4A95-9427-491A62409350}" srcOrd="0" destOrd="2" presId="urn:microsoft.com/office/officeart/2005/8/layout/process1"/>
    <dgm:cxn modelId="{97013878-AE7D-40EB-953E-98BEDAFCCC99}" type="presOf" srcId="{3269FED0-3F5B-46CB-84E3-4E852D66FB84}" destId="{B9096959-32FB-4A82-B6DE-594B3891F64C}" srcOrd="0" destOrd="3" presId="urn:microsoft.com/office/officeart/2005/8/layout/process1"/>
    <dgm:cxn modelId="{DEE34C17-3958-4070-9454-64ACA2404919}" srcId="{7D8D086E-43C7-414D-A61A-D07303A280D7}" destId="{5F99B09B-7024-4531-9CE9-F1D8785FC3C9}" srcOrd="3" destOrd="0" parTransId="{1040BA0F-0879-4C51-A03D-88CFBABE2785}" sibTransId="{F80ED421-32D0-4B26-A24C-0C37245F1539}"/>
    <dgm:cxn modelId="{3DB7A8D0-9990-4639-B308-D699B1D91634}" type="presOf" srcId="{F8F36726-6907-4D12-AD3B-52303752C376}" destId="{E305B322-A2D5-46E2-8DB8-3F54F053ABB2}" srcOrd="0" destOrd="7" presId="urn:microsoft.com/office/officeart/2005/8/layout/process1"/>
    <dgm:cxn modelId="{FABEA396-42B2-4A67-BAC5-DC904E7AB639}" type="presOf" srcId="{C2E63F76-D427-45FE-AB7D-6FF81F8EE7A6}" destId="{EA4EA065-C960-4A95-9427-491A62409350}" srcOrd="0" destOrd="16" presId="urn:microsoft.com/office/officeart/2005/8/layout/process1"/>
    <dgm:cxn modelId="{638F1C30-B7B0-4B33-BAA5-3E784E14E22E}" srcId="{2EE8700E-2BCC-4DB6-8642-94DF250E1131}" destId="{F6737DDE-A553-4497-8702-04B459A7DA0A}" srcOrd="13" destOrd="0" parTransId="{1E894ED4-4FD3-48A1-ADEF-417E63986658}" sibTransId="{0F76EDB5-3F44-4324-9DAC-920B2D18F52E}"/>
    <dgm:cxn modelId="{82AFD082-DB6C-4EAC-BCF2-FA9192FFE88B}" type="presOf" srcId="{F822410E-ECE9-4A17-943E-F500C3885A68}" destId="{A7DB9EB9-80E5-4E71-9F6C-30A8B4738A13}" srcOrd="0" destOrd="2" presId="urn:microsoft.com/office/officeart/2005/8/layout/process1"/>
    <dgm:cxn modelId="{1B927EE9-4EA0-45E5-B7AB-64F5739CA45A}" type="presOf" srcId="{A9734FA9-3A2A-436E-94DC-5374AABCC5D7}" destId="{EA4EA065-C960-4A95-9427-491A62409350}" srcOrd="0" destOrd="21" presId="urn:microsoft.com/office/officeart/2005/8/layout/process1"/>
    <dgm:cxn modelId="{6AB317F8-9E30-4ABF-93C1-9FED9F566BCD}" type="presOf" srcId="{3AF00559-4EE6-4CCD-B352-6331942D822A}" destId="{E305B322-A2D5-46E2-8DB8-3F54F053ABB2}" srcOrd="0" destOrd="19" presId="urn:microsoft.com/office/officeart/2005/8/layout/process1"/>
    <dgm:cxn modelId="{01F4E532-9105-469F-A876-F9D391A38405}" srcId="{40FA7B33-72C0-4178-AA49-E0F4E9CE27FE}" destId="{2EE8700E-2BCC-4DB6-8642-94DF250E1131}" srcOrd="1" destOrd="0" parTransId="{554FD75E-23CE-46A2-9071-E72418E7D76B}" sibTransId="{385E17D9-D6B8-4D82-A3E6-FDE5C3E98FFC}"/>
    <dgm:cxn modelId="{9F49E60E-0CA1-443B-8DF1-5A8ACAFD8410}" srcId="{5F99B09B-7024-4531-9CE9-F1D8785FC3C9}" destId="{B6BDB5C7-B0C5-4E5F-AC04-45A6CBE26038}" srcOrd="1" destOrd="0" parTransId="{81904773-C808-402D-9EC4-2D5F3D9661F7}" sibTransId="{A7A057B9-F475-45EB-991A-258A72E035F9}"/>
    <dgm:cxn modelId="{607B4628-A9F1-424F-83DC-8FD43F765B15}" srcId="{0BF2F70D-678E-4C69-9F32-9D02586D785B}" destId="{CB8DC3E3-3566-43ED-9D98-513AE4437C83}" srcOrd="3" destOrd="0" parTransId="{661A3C47-48BA-405E-ACE0-F3A0BD1A6B2C}" sibTransId="{1B48BBA1-7673-4E1C-8AA0-19D042D5EB0C}"/>
    <dgm:cxn modelId="{E339B27C-6F6C-4D24-B5F0-D7EF64FB78A2}" type="presOf" srcId="{70A17E9A-F72F-4F76-A5F7-9097D733A59B}" destId="{A7DB9EB9-80E5-4E71-9F6C-30A8B4738A13}" srcOrd="0" destOrd="0" presId="urn:microsoft.com/office/officeart/2005/8/layout/process1"/>
    <dgm:cxn modelId="{5A4BE341-51C4-4383-9E3F-AA9709792B2C}" type="presOf" srcId="{8F01A47A-FCEB-4BD4-9577-A1B325377CA1}" destId="{EA4EA065-C960-4A95-9427-491A62409350}" srcOrd="0" destOrd="20" presId="urn:microsoft.com/office/officeart/2005/8/layout/process1"/>
    <dgm:cxn modelId="{4220D87F-BDBE-46A4-A316-C604F6D3DC38}" type="presOf" srcId="{91127D9B-8BFF-4C14-AFAC-F6046D1D60D4}" destId="{B9096959-32FB-4A82-B6DE-594B3891F64C}" srcOrd="0" destOrd="8" presId="urn:microsoft.com/office/officeart/2005/8/layout/process1"/>
    <dgm:cxn modelId="{8A65CC5E-BE05-49C2-A947-7861AA80E2F2}" type="presOf" srcId="{B6BDB5C7-B0C5-4E5F-AC04-45A6CBE26038}" destId="{B9096959-32FB-4A82-B6DE-594B3891F64C}" srcOrd="0" destOrd="6" presId="urn:microsoft.com/office/officeart/2005/8/layout/process1"/>
    <dgm:cxn modelId="{E81C378D-6B50-405C-A093-3F1BF494D42D}" type="presOf" srcId="{549C862C-6BED-45A6-A611-62A5D6BA78CE}" destId="{E305B322-A2D5-46E2-8DB8-3F54F053ABB2}" srcOrd="0" destOrd="15" presId="urn:microsoft.com/office/officeart/2005/8/layout/process1"/>
    <dgm:cxn modelId="{960642D2-FBDE-425B-9DD0-28073CB91723}" type="presOf" srcId="{33E55250-267D-482C-9EEE-E145B0C4541F}" destId="{E305B322-A2D5-46E2-8DB8-3F54F053ABB2}" srcOrd="0" destOrd="4" presId="urn:microsoft.com/office/officeart/2005/8/layout/process1"/>
    <dgm:cxn modelId="{72721599-25B6-4CC0-AC99-46517741D3BD}" type="presOf" srcId="{9C30B15A-D392-49EF-8EFB-827C1FA1F24C}" destId="{E305B322-A2D5-46E2-8DB8-3F54F053ABB2}" srcOrd="0" destOrd="22" presId="urn:microsoft.com/office/officeart/2005/8/layout/process1"/>
    <dgm:cxn modelId="{85330AF0-F9D8-4D20-B3D7-21600DC53C72}" type="presOf" srcId="{DC04E87B-257A-4C82-A834-FC6B475148DF}" destId="{2781B794-5473-4990-B73F-D0A2C106E31E}" srcOrd="0" destOrd="0" presId="urn:microsoft.com/office/officeart/2005/8/layout/process1"/>
    <dgm:cxn modelId="{B9C707BE-2F3C-4E5D-8695-5CE6982E2A1A}" type="presOf" srcId="{C6BDF0AA-4282-4EDE-B957-2253C4C3EAD5}" destId="{E305B322-A2D5-46E2-8DB8-3F54F053ABB2}" srcOrd="0" destOrd="14" presId="urn:microsoft.com/office/officeart/2005/8/layout/process1"/>
    <dgm:cxn modelId="{B50EB7BD-5BD5-4418-8054-45D0899945BC}" type="presOf" srcId="{DE343A07-C8E9-4A86-B63C-F5034F78493D}" destId="{E305B322-A2D5-46E2-8DB8-3F54F053ABB2}" srcOrd="0" destOrd="11" presId="urn:microsoft.com/office/officeart/2005/8/layout/process1"/>
    <dgm:cxn modelId="{86F92883-BB00-4EC1-BC07-6BA8F314E5D5}" type="presOf" srcId="{DC04E87B-257A-4C82-A834-FC6B475148DF}" destId="{0F516BF5-3EC1-48EE-BD32-F628B2235FC4}" srcOrd="1" destOrd="0" presId="urn:microsoft.com/office/officeart/2005/8/layout/process1"/>
    <dgm:cxn modelId="{F896EF31-53E7-4440-A068-17018EEA686E}" srcId="{2EE8700E-2BCC-4DB6-8642-94DF250E1131}" destId="{E11570F7-F569-4BBF-9BC0-91C8F7CD8236}" srcOrd="1" destOrd="0" parTransId="{31C27387-DBFD-49EA-8DE4-3F7EF16161C2}" sibTransId="{9EE4FA17-05C6-4795-B1A8-B0C1DE0BE852}"/>
    <dgm:cxn modelId="{D4F52597-1C5A-4FE2-B8F6-B43C30FBC6A8}" type="presOf" srcId="{0186ACCC-861D-459E-9A85-47012D47503D}" destId="{E305B322-A2D5-46E2-8DB8-3F54F053ABB2}" srcOrd="0" destOrd="3" presId="urn:microsoft.com/office/officeart/2005/8/layout/process1"/>
    <dgm:cxn modelId="{57EE523A-6112-4245-A9A9-4C89018F33DA}" srcId="{179F00E1-9682-4A0C-A83F-8C760267169E}" destId="{33E55250-267D-482C-9EEE-E145B0C4541F}" srcOrd="2" destOrd="0" parTransId="{9C86445A-DB0A-4807-A543-D139232E5489}" sibTransId="{D3433F85-5F44-43C3-95F3-1624F84E5309}"/>
    <dgm:cxn modelId="{B7118546-8F8B-4467-A6DC-46EB2768B0FE}" type="presOf" srcId="{7D8D086E-43C7-414D-A61A-D07303A280D7}" destId="{4D30BDF3-94AD-41CB-855F-E7A636DCABA8}" srcOrd="0" destOrd="0" presId="urn:microsoft.com/office/officeart/2005/8/layout/process1"/>
    <dgm:cxn modelId="{E9E98862-EF15-44D7-A889-94E447B59253}" type="presOf" srcId="{E70BF2AD-3776-4629-BD63-213395EA950F}" destId="{A7DB9EB9-80E5-4E71-9F6C-30A8B4738A13}" srcOrd="0" destOrd="10" presId="urn:microsoft.com/office/officeart/2005/8/layout/process1"/>
    <dgm:cxn modelId="{67D8373B-F960-4A99-9126-5F2A0C196F27}" srcId="{2EE8700E-2BCC-4DB6-8642-94DF250E1131}" destId="{F8F36726-6907-4D12-AD3B-52303752C376}" srcOrd="0" destOrd="0" parTransId="{F71A5400-37D9-4569-858A-AE93AC513D0B}" sibTransId="{AAAE2213-FBAB-43D3-A9FA-0C9E5130C252}"/>
    <dgm:cxn modelId="{37919021-DF20-46B9-9DC3-2439F02678FC}" srcId="{655A82B7-74DA-48D1-BD9C-C2BBDAF51132}" destId="{A9057442-19FF-4F6F-B19E-FBF83350DD41}" srcOrd="10" destOrd="0" parTransId="{936FEA61-1F11-453E-91A4-3163B408F229}" sibTransId="{6AEE0209-7D9A-4FBF-BC1F-95AE48545B62}"/>
    <dgm:cxn modelId="{A847878C-6714-423F-8E8F-16E1569959E4}" type="presOf" srcId="{2C56A169-42B7-4DA5-912B-52AC9CFE4F9E}" destId="{A7DB9EB9-80E5-4E71-9F6C-30A8B4738A13}" srcOrd="0" destOrd="17" presId="urn:microsoft.com/office/officeart/2005/8/layout/process1"/>
    <dgm:cxn modelId="{F16C9F3A-FA58-4AF9-97BB-A649051F9429}" type="presOf" srcId="{CB8DC3E3-3566-43ED-9D98-513AE4437C83}" destId="{A7DB9EB9-80E5-4E71-9F6C-30A8B4738A13}" srcOrd="0" destOrd="20" presId="urn:microsoft.com/office/officeart/2005/8/layout/process1"/>
    <dgm:cxn modelId="{49A0E662-EA40-4BD6-BDCD-CD48B8234E42}" type="presOf" srcId="{F8C30D3A-6F07-4588-8233-A1D49863A4FA}" destId="{A7DB9EB9-80E5-4E71-9F6C-30A8B4738A13}" srcOrd="0" destOrd="6" presId="urn:microsoft.com/office/officeart/2005/8/layout/process1"/>
    <dgm:cxn modelId="{EBE05672-5896-4A85-A397-62A2F572A823}" type="presOf" srcId="{2836BDD6-78CB-4159-BE4B-592B4E72730B}" destId="{B02E0DE6-B9B3-4C07-9F0F-DA476B97F842}" srcOrd="0" destOrd="0" presId="urn:microsoft.com/office/officeart/2005/8/layout/process1"/>
    <dgm:cxn modelId="{ADE402C3-1824-4903-862F-E85AF87AB16E}" type="presOf" srcId="{A9057442-19FF-4F6F-B19E-FBF83350DD41}" destId="{EA4EA065-C960-4A95-9427-491A62409350}" srcOrd="0" destOrd="17" presId="urn:microsoft.com/office/officeart/2005/8/layout/process1"/>
    <dgm:cxn modelId="{022E5485-0A6E-409A-B59E-A5645B8E83DA}" type="presOf" srcId="{B112FE0E-B878-4360-82DF-EC2BC4EB4972}" destId="{B9096959-32FB-4A82-B6DE-594B3891F64C}" srcOrd="0" destOrd="7" presId="urn:microsoft.com/office/officeart/2005/8/layout/process1"/>
    <dgm:cxn modelId="{3F59DB4A-656E-4C2F-8443-47E43E3624D6}" type="presOf" srcId="{E11570F7-F569-4BBF-9BC0-91C8F7CD8236}" destId="{E305B322-A2D5-46E2-8DB8-3F54F053ABB2}" srcOrd="0" destOrd="8" presId="urn:microsoft.com/office/officeart/2005/8/layout/process1"/>
    <dgm:cxn modelId="{37A54748-71E1-4870-89D8-33B2E2FA2C62}" type="presOf" srcId="{4F638DB9-F35A-42AF-B5BA-FA15DC32D8E2}" destId="{B9096959-32FB-4A82-B6DE-594B3891F64C}" srcOrd="0" destOrd="2" presId="urn:microsoft.com/office/officeart/2005/8/layout/process1"/>
    <dgm:cxn modelId="{550DD95F-B235-47BC-A246-C1E8721E94E3}" type="presOf" srcId="{B947CEC0-4A88-4620-8FA6-748CD3F05547}" destId="{EA4EA065-C960-4A95-9427-491A62409350}" srcOrd="0" destOrd="19" presId="urn:microsoft.com/office/officeart/2005/8/layout/process1"/>
    <dgm:cxn modelId="{7D6B7199-78A6-4993-A693-F356BFC1A9FB}" type="presOf" srcId="{179F00E1-9682-4A0C-A83F-8C760267169E}" destId="{E305B322-A2D5-46E2-8DB8-3F54F053ABB2}" srcOrd="0" destOrd="1" presId="urn:microsoft.com/office/officeart/2005/8/layout/process1"/>
    <dgm:cxn modelId="{6C8C3BFA-E01D-48D5-945A-A06294C045AA}" type="presOf" srcId="{FD714D13-4780-42F0-978E-EFBC82D4B64A}" destId="{E305B322-A2D5-46E2-8DB8-3F54F053ABB2}" srcOrd="0" destOrd="13" presId="urn:microsoft.com/office/officeart/2005/8/layout/process1"/>
    <dgm:cxn modelId="{230E5FCD-550E-411A-9752-7FB04044B259}" type="presParOf" srcId="{4D30BDF3-94AD-41CB-855F-E7A636DCABA8}" destId="{A7DB9EB9-80E5-4E71-9F6C-30A8B4738A13}" srcOrd="0" destOrd="0" presId="urn:microsoft.com/office/officeart/2005/8/layout/process1"/>
    <dgm:cxn modelId="{98D1B17A-5366-468F-A98E-F5CF76C3C81A}" type="presParOf" srcId="{4D30BDF3-94AD-41CB-855F-E7A636DCABA8}" destId="{2781B794-5473-4990-B73F-D0A2C106E31E}" srcOrd="1" destOrd="0" presId="urn:microsoft.com/office/officeart/2005/8/layout/process1"/>
    <dgm:cxn modelId="{5B7203F1-1E5E-4441-8F00-D5BAADA23D7A}" type="presParOf" srcId="{2781B794-5473-4990-B73F-D0A2C106E31E}" destId="{0F516BF5-3EC1-48EE-BD32-F628B2235FC4}" srcOrd="0" destOrd="0" presId="urn:microsoft.com/office/officeart/2005/8/layout/process1"/>
    <dgm:cxn modelId="{3588DEB7-80E7-47A6-95F7-DDF3B8C915D4}" type="presParOf" srcId="{4D30BDF3-94AD-41CB-855F-E7A636DCABA8}" destId="{EA4EA065-C960-4A95-9427-491A62409350}" srcOrd="2" destOrd="0" presId="urn:microsoft.com/office/officeart/2005/8/layout/process1"/>
    <dgm:cxn modelId="{3C64572B-E85B-4129-852F-47DC1368C684}" type="presParOf" srcId="{4D30BDF3-94AD-41CB-855F-E7A636DCABA8}" destId="{5642241A-15CD-45DF-B412-E1C19A85B7C2}" srcOrd="3" destOrd="0" presId="urn:microsoft.com/office/officeart/2005/8/layout/process1"/>
    <dgm:cxn modelId="{9B7CDF9E-3E38-436C-AB3E-7F291D68D9DB}" type="presParOf" srcId="{5642241A-15CD-45DF-B412-E1C19A85B7C2}" destId="{4027FCB7-CAD0-414A-9F07-03A02F60ACBB}" srcOrd="0" destOrd="0" presId="urn:microsoft.com/office/officeart/2005/8/layout/process1"/>
    <dgm:cxn modelId="{A5956150-3C9C-4D3A-BCBD-00D099ECE4D0}" type="presParOf" srcId="{4D30BDF3-94AD-41CB-855F-E7A636DCABA8}" destId="{E305B322-A2D5-46E2-8DB8-3F54F053ABB2}" srcOrd="4" destOrd="0" presId="urn:microsoft.com/office/officeart/2005/8/layout/process1"/>
    <dgm:cxn modelId="{FCD4789A-3DEA-45FA-8DD3-4C81B2F21834}" type="presParOf" srcId="{4D30BDF3-94AD-41CB-855F-E7A636DCABA8}" destId="{B02E0DE6-B9B3-4C07-9F0F-DA476B97F842}" srcOrd="5" destOrd="0" presId="urn:microsoft.com/office/officeart/2005/8/layout/process1"/>
    <dgm:cxn modelId="{98C41A1B-24CC-4D0C-A38C-36523C581F35}" type="presParOf" srcId="{B02E0DE6-B9B3-4C07-9F0F-DA476B97F842}" destId="{07CB274A-A34C-4D28-AF5A-ECD7451A36E2}" srcOrd="0" destOrd="0" presId="urn:microsoft.com/office/officeart/2005/8/layout/process1"/>
    <dgm:cxn modelId="{A57F59EB-957B-40F3-AD8C-5E85B1A5C9D7}" type="presParOf" srcId="{4D30BDF3-94AD-41CB-855F-E7A636DCABA8}" destId="{B9096959-32FB-4A82-B6DE-594B3891F64C}"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6B379B-81B6-4EE1-A21E-267BAA69A31A}" type="doc">
      <dgm:prSet loTypeId="urn:microsoft.com/office/officeart/2005/8/layout/cycle3" loCatId="cycle" qsTypeId="urn:microsoft.com/office/officeart/2005/8/quickstyle/simple1" qsCatId="simple" csTypeId="urn:microsoft.com/office/officeart/2005/8/colors/accent1_1" csCatId="accent1" phldr="1"/>
      <dgm:spPr/>
      <dgm:t>
        <a:bodyPr/>
        <a:lstStyle/>
        <a:p>
          <a:endParaRPr lang="zh-CN" altLang="en-US"/>
        </a:p>
      </dgm:t>
    </dgm:pt>
    <dgm:pt modelId="{B3B3D7B6-4F44-4908-AE78-3DA37173D9FF}">
      <dgm:prSet phldrT="[Text]"/>
      <dgm:spPr/>
      <dgm:t>
        <a:bodyPr/>
        <a:lstStyle/>
        <a:p>
          <a:r>
            <a:rPr lang="en-US" altLang="zh-CN" dirty="0" smtClean="0"/>
            <a:t>Create suite plan for new feature</a:t>
          </a:r>
          <a:endParaRPr lang="zh-CN" altLang="en-US" dirty="0"/>
        </a:p>
      </dgm:t>
    </dgm:pt>
    <dgm:pt modelId="{BBAE47A2-E222-42FC-86DF-14F02EE38645}" type="parTrans" cxnId="{83098D4A-4802-4C78-ACBC-46BA005A67E8}">
      <dgm:prSet/>
      <dgm:spPr/>
      <dgm:t>
        <a:bodyPr/>
        <a:lstStyle/>
        <a:p>
          <a:endParaRPr lang="zh-CN" altLang="en-US"/>
        </a:p>
      </dgm:t>
    </dgm:pt>
    <dgm:pt modelId="{4DC90D8B-8FFB-454E-AFB2-062BE02B167D}" type="sibTrans" cxnId="{83098D4A-4802-4C78-ACBC-46BA005A67E8}">
      <dgm:prSet/>
      <dgm:spPr/>
      <dgm:t>
        <a:bodyPr/>
        <a:lstStyle/>
        <a:p>
          <a:endParaRPr lang="zh-CN" altLang="en-US"/>
        </a:p>
      </dgm:t>
    </dgm:pt>
    <dgm:pt modelId="{62E86184-46F1-4C24-A785-F3965BA051C2}">
      <dgm:prSet phldrT="[Text]"/>
      <dgm:spPr/>
      <dgm:t>
        <a:bodyPr/>
        <a:lstStyle/>
        <a:p>
          <a:r>
            <a:rPr lang="en-US" altLang="zh-CN" dirty="0" smtClean="0"/>
            <a:t>Manually dry run test case</a:t>
          </a:r>
          <a:endParaRPr lang="zh-CN" altLang="en-US" dirty="0"/>
        </a:p>
      </dgm:t>
    </dgm:pt>
    <dgm:pt modelId="{9030CF17-581F-4C06-ADBB-B4F23E667473}" type="parTrans" cxnId="{AA09A0AD-25E9-453F-AB58-C185B0843931}">
      <dgm:prSet/>
      <dgm:spPr/>
      <dgm:t>
        <a:bodyPr/>
        <a:lstStyle/>
        <a:p>
          <a:endParaRPr lang="zh-CN" altLang="en-US"/>
        </a:p>
      </dgm:t>
    </dgm:pt>
    <dgm:pt modelId="{04C10E0F-B5D5-4C03-B04D-89DA7F8E839F}" type="sibTrans" cxnId="{AA09A0AD-25E9-453F-AB58-C185B0843931}">
      <dgm:prSet/>
      <dgm:spPr/>
      <dgm:t>
        <a:bodyPr/>
        <a:lstStyle/>
        <a:p>
          <a:endParaRPr lang="zh-CN" altLang="en-US"/>
        </a:p>
      </dgm:t>
    </dgm:pt>
    <dgm:pt modelId="{D3158E79-DAD5-479B-8932-DC2152E6BA40}">
      <dgm:prSet phldrT="[Text]"/>
      <dgm:spPr/>
      <dgm:t>
        <a:bodyPr/>
        <a:lstStyle/>
        <a:p>
          <a:r>
            <a:rPr lang="en-US" altLang="zh-CN" dirty="0" smtClean="0"/>
            <a:t>Implement test suite in DTS </a:t>
          </a:r>
          <a:endParaRPr lang="zh-CN" altLang="en-US" dirty="0"/>
        </a:p>
      </dgm:t>
    </dgm:pt>
    <dgm:pt modelId="{36657CE2-3615-4BC4-A9D4-04353A95D37B}" type="parTrans" cxnId="{4CDD4807-67CD-4944-9809-D93B534E5F98}">
      <dgm:prSet/>
      <dgm:spPr/>
      <dgm:t>
        <a:bodyPr/>
        <a:lstStyle/>
        <a:p>
          <a:endParaRPr lang="zh-CN" altLang="en-US"/>
        </a:p>
      </dgm:t>
    </dgm:pt>
    <dgm:pt modelId="{FCD188A6-E5DB-4667-8553-4E4E72D2C6DE}" type="sibTrans" cxnId="{4CDD4807-67CD-4944-9809-D93B534E5F98}">
      <dgm:prSet/>
      <dgm:spPr/>
      <dgm:t>
        <a:bodyPr/>
        <a:lstStyle/>
        <a:p>
          <a:endParaRPr lang="zh-CN" altLang="en-US"/>
        </a:p>
      </dgm:t>
    </dgm:pt>
    <dgm:pt modelId="{86C20D96-061F-4C3A-8D08-CFCD8FBB0066}">
      <dgm:prSet phldrT="[Text]"/>
      <dgm:spPr/>
      <dgm:t>
        <a:bodyPr/>
        <a:lstStyle/>
        <a:p>
          <a:r>
            <a:rPr lang="en-US" altLang="zh-CN" dirty="0" smtClean="0"/>
            <a:t>Verify new feature patch set by DTS</a:t>
          </a:r>
          <a:endParaRPr lang="zh-CN" altLang="en-US" dirty="0"/>
        </a:p>
      </dgm:t>
    </dgm:pt>
    <dgm:pt modelId="{419ABDB9-1C5E-43E4-AD85-C43E58C6E9FF}" type="parTrans" cxnId="{A1860626-EA64-4B38-827D-42465E9A3B8C}">
      <dgm:prSet/>
      <dgm:spPr/>
      <dgm:t>
        <a:bodyPr/>
        <a:lstStyle/>
        <a:p>
          <a:endParaRPr lang="zh-CN" altLang="en-US"/>
        </a:p>
      </dgm:t>
    </dgm:pt>
    <dgm:pt modelId="{74A28E8C-EED8-42D0-A394-DFD50EEA3E08}" type="sibTrans" cxnId="{A1860626-EA64-4B38-827D-42465E9A3B8C}">
      <dgm:prSet/>
      <dgm:spPr/>
      <dgm:t>
        <a:bodyPr/>
        <a:lstStyle/>
        <a:p>
          <a:endParaRPr lang="zh-CN" altLang="en-US"/>
        </a:p>
      </dgm:t>
    </dgm:pt>
    <dgm:pt modelId="{4CA69C19-772E-4125-A7F8-D697DE85125F}">
      <dgm:prSet phldrT="[Text]"/>
      <dgm:spPr/>
      <dgm:t>
        <a:bodyPr/>
        <a:lstStyle/>
        <a:p>
          <a:r>
            <a:rPr lang="en-US" altLang="zh-CN" dirty="0" smtClean="0"/>
            <a:t>Fix gap between initial test plan</a:t>
          </a:r>
          <a:endParaRPr lang="zh-CN" altLang="en-US" dirty="0"/>
        </a:p>
      </dgm:t>
    </dgm:pt>
    <dgm:pt modelId="{D9599E25-D9F4-4D86-84AA-F3E5C9D4951F}" type="parTrans" cxnId="{B80D7B1A-1596-4C8E-9AFF-4C1506FF0D4C}">
      <dgm:prSet/>
      <dgm:spPr/>
      <dgm:t>
        <a:bodyPr/>
        <a:lstStyle/>
        <a:p>
          <a:endParaRPr lang="zh-CN" altLang="en-US"/>
        </a:p>
      </dgm:t>
    </dgm:pt>
    <dgm:pt modelId="{32B15EE3-8306-4C6A-9A6C-569DFFB69E77}" type="sibTrans" cxnId="{B80D7B1A-1596-4C8E-9AFF-4C1506FF0D4C}">
      <dgm:prSet/>
      <dgm:spPr/>
      <dgm:t>
        <a:bodyPr/>
        <a:lstStyle/>
        <a:p>
          <a:endParaRPr lang="zh-CN" altLang="en-US"/>
        </a:p>
      </dgm:t>
    </dgm:pt>
    <dgm:pt modelId="{BE62A7F9-D055-4577-A445-09AC74523F45}" type="pres">
      <dgm:prSet presAssocID="{506B379B-81B6-4EE1-A21E-267BAA69A31A}" presName="Name0" presStyleCnt="0">
        <dgm:presLayoutVars>
          <dgm:dir/>
          <dgm:resizeHandles val="exact"/>
        </dgm:presLayoutVars>
      </dgm:prSet>
      <dgm:spPr/>
      <dgm:t>
        <a:bodyPr/>
        <a:lstStyle/>
        <a:p>
          <a:endParaRPr lang="en-US"/>
        </a:p>
      </dgm:t>
    </dgm:pt>
    <dgm:pt modelId="{4DB4D199-0E5B-4A8E-A338-FA223CFF6F05}" type="pres">
      <dgm:prSet presAssocID="{506B379B-81B6-4EE1-A21E-267BAA69A31A}" presName="cycle" presStyleCnt="0"/>
      <dgm:spPr/>
    </dgm:pt>
    <dgm:pt modelId="{3F6EE679-B77A-4D0C-86F7-C03C2C882556}" type="pres">
      <dgm:prSet presAssocID="{B3B3D7B6-4F44-4908-AE78-3DA37173D9FF}" presName="nodeFirstNode" presStyleLbl="node1" presStyleIdx="0" presStyleCnt="5">
        <dgm:presLayoutVars>
          <dgm:bulletEnabled val="1"/>
        </dgm:presLayoutVars>
      </dgm:prSet>
      <dgm:spPr/>
      <dgm:t>
        <a:bodyPr/>
        <a:lstStyle/>
        <a:p>
          <a:endParaRPr lang="zh-CN" altLang="en-US"/>
        </a:p>
      </dgm:t>
    </dgm:pt>
    <dgm:pt modelId="{4E5FBEA7-9A06-40CB-8E65-00038ECFAEF8}" type="pres">
      <dgm:prSet presAssocID="{4DC90D8B-8FFB-454E-AFB2-062BE02B167D}" presName="sibTransFirstNode" presStyleLbl="bgShp" presStyleIdx="0" presStyleCnt="1"/>
      <dgm:spPr/>
      <dgm:t>
        <a:bodyPr/>
        <a:lstStyle/>
        <a:p>
          <a:endParaRPr lang="en-US"/>
        </a:p>
      </dgm:t>
    </dgm:pt>
    <dgm:pt modelId="{290B7BC8-6AA7-41BF-86E0-336A81A7D304}" type="pres">
      <dgm:prSet presAssocID="{62E86184-46F1-4C24-A785-F3965BA051C2}" presName="nodeFollowingNodes" presStyleLbl="node1" presStyleIdx="1" presStyleCnt="5" custRadScaleRad="115004" custRadScaleInc="13535">
        <dgm:presLayoutVars>
          <dgm:bulletEnabled val="1"/>
        </dgm:presLayoutVars>
      </dgm:prSet>
      <dgm:spPr/>
      <dgm:t>
        <a:bodyPr/>
        <a:lstStyle/>
        <a:p>
          <a:endParaRPr lang="zh-CN" altLang="en-US"/>
        </a:p>
      </dgm:t>
    </dgm:pt>
    <dgm:pt modelId="{4E8D5A6A-8326-418A-9446-039DD89F7B0F}" type="pres">
      <dgm:prSet presAssocID="{D3158E79-DAD5-479B-8932-DC2152E6BA40}" presName="nodeFollowingNodes" presStyleLbl="node1" presStyleIdx="2" presStyleCnt="5" custRadScaleRad="108988" custRadScaleInc="-30074">
        <dgm:presLayoutVars>
          <dgm:bulletEnabled val="1"/>
        </dgm:presLayoutVars>
      </dgm:prSet>
      <dgm:spPr/>
      <dgm:t>
        <a:bodyPr/>
        <a:lstStyle/>
        <a:p>
          <a:endParaRPr lang="zh-CN" altLang="en-US"/>
        </a:p>
      </dgm:t>
    </dgm:pt>
    <dgm:pt modelId="{E1CCB1D0-2927-46BC-89C9-454DC3D2B0E3}" type="pres">
      <dgm:prSet presAssocID="{86C20D96-061F-4C3A-8D08-CFCD8FBB0066}" presName="nodeFollowingNodes" presStyleLbl="node1" presStyleIdx="3" presStyleCnt="5" custRadScaleRad="99782" custRadScaleInc="23516">
        <dgm:presLayoutVars>
          <dgm:bulletEnabled val="1"/>
        </dgm:presLayoutVars>
      </dgm:prSet>
      <dgm:spPr/>
      <dgm:t>
        <a:bodyPr/>
        <a:lstStyle/>
        <a:p>
          <a:endParaRPr lang="zh-CN" altLang="en-US"/>
        </a:p>
      </dgm:t>
    </dgm:pt>
    <dgm:pt modelId="{DCCA9B23-435C-46F7-8A90-87D9248899CB}" type="pres">
      <dgm:prSet presAssocID="{4CA69C19-772E-4125-A7F8-D697DE85125F}" presName="nodeFollowingNodes" presStyleLbl="node1" presStyleIdx="4" presStyleCnt="5" custRadScaleRad="107952" custRadScaleInc="-12448">
        <dgm:presLayoutVars>
          <dgm:bulletEnabled val="1"/>
        </dgm:presLayoutVars>
      </dgm:prSet>
      <dgm:spPr/>
      <dgm:t>
        <a:bodyPr/>
        <a:lstStyle/>
        <a:p>
          <a:endParaRPr lang="zh-CN" altLang="en-US"/>
        </a:p>
      </dgm:t>
    </dgm:pt>
  </dgm:ptLst>
  <dgm:cxnLst>
    <dgm:cxn modelId="{A1860626-EA64-4B38-827D-42465E9A3B8C}" srcId="{506B379B-81B6-4EE1-A21E-267BAA69A31A}" destId="{86C20D96-061F-4C3A-8D08-CFCD8FBB0066}" srcOrd="3" destOrd="0" parTransId="{419ABDB9-1C5E-43E4-AD85-C43E58C6E9FF}" sibTransId="{74A28E8C-EED8-42D0-A394-DFD50EEA3E08}"/>
    <dgm:cxn modelId="{4CDD4807-67CD-4944-9809-D93B534E5F98}" srcId="{506B379B-81B6-4EE1-A21E-267BAA69A31A}" destId="{D3158E79-DAD5-479B-8932-DC2152E6BA40}" srcOrd="2" destOrd="0" parTransId="{36657CE2-3615-4BC4-A9D4-04353A95D37B}" sibTransId="{FCD188A6-E5DB-4667-8553-4E4E72D2C6DE}"/>
    <dgm:cxn modelId="{005B1047-925C-4B66-B95D-DC5FE8515DEA}" type="presOf" srcId="{4CA69C19-772E-4125-A7F8-D697DE85125F}" destId="{DCCA9B23-435C-46F7-8A90-87D9248899CB}" srcOrd="0" destOrd="0" presId="urn:microsoft.com/office/officeart/2005/8/layout/cycle3"/>
    <dgm:cxn modelId="{83098D4A-4802-4C78-ACBC-46BA005A67E8}" srcId="{506B379B-81B6-4EE1-A21E-267BAA69A31A}" destId="{B3B3D7B6-4F44-4908-AE78-3DA37173D9FF}" srcOrd="0" destOrd="0" parTransId="{BBAE47A2-E222-42FC-86DF-14F02EE38645}" sibTransId="{4DC90D8B-8FFB-454E-AFB2-062BE02B167D}"/>
    <dgm:cxn modelId="{647DA8E9-B1DD-4AC3-B126-E9AFBF2B75B9}" type="presOf" srcId="{B3B3D7B6-4F44-4908-AE78-3DA37173D9FF}" destId="{3F6EE679-B77A-4D0C-86F7-C03C2C882556}" srcOrd="0" destOrd="0" presId="urn:microsoft.com/office/officeart/2005/8/layout/cycle3"/>
    <dgm:cxn modelId="{DF394787-5F0C-4894-A3EF-5471B794183F}" type="presOf" srcId="{86C20D96-061F-4C3A-8D08-CFCD8FBB0066}" destId="{E1CCB1D0-2927-46BC-89C9-454DC3D2B0E3}" srcOrd="0" destOrd="0" presId="urn:microsoft.com/office/officeart/2005/8/layout/cycle3"/>
    <dgm:cxn modelId="{19B8AF66-2CC1-4D9F-8385-FF2EDBD993AE}" type="presOf" srcId="{62E86184-46F1-4C24-A785-F3965BA051C2}" destId="{290B7BC8-6AA7-41BF-86E0-336A81A7D304}" srcOrd="0" destOrd="0" presId="urn:microsoft.com/office/officeart/2005/8/layout/cycle3"/>
    <dgm:cxn modelId="{AA09A0AD-25E9-453F-AB58-C185B0843931}" srcId="{506B379B-81B6-4EE1-A21E-267BAA69A31A}" destId="{62E86184-46F1-4C24-A785-F3965BA051C2}" srcOrd="1" destOrd="0" parTransId="{9030CF17-581F-4C06-ADBB-B4F23E667473}" sibTransId="{04C10E0F-B5D5-4C03-B04D-89DA7F8E839F}"/>
    <dgm:cxn modelId="{CF334F61-A29F-4FB0-81EC-2283A59A4EF3}" type="presOf" srcId="{4DC90D8B-8FFB-454E-AFB2-062BE02B167D}" destId="{4E5FBEA7-9A06-40CB-8E65-00038ECFAEF8}" srcOrd="0" destOrd="0" presId="urn:microsoft.com/office/officeart/2005/8/layout/cycle3"/>
    <dgm:cxn modelId="{B54B5A1F-BC5F-49B3-8FC6-D43CC303D4C3}" type="presOf" srcId="{D3158E79-DAD5-479B-8932-DC2152E6BA40}" destId="{4E8D5A6A-8326-418A-9446-039DD89F7B0F}" srcOrd="0" destOrd="0" presId="urn:microsoft.com/office/officeart/2005/8/layout/cycle3"/>
    <dgm:cxn modelId="{B80D7B1A-1596-4C8E-9AFF-4C1506FF0D4C}" srcId="{506B379B-81B6-4EE1-A21E-267BAA69A31A}" destId="{4CA69C19-772E-4125-A7F8-D697DE85125F}" srcOrd="4" destOrd="0" parTransId="{D9599E25-D9F4-4D86-84AA-F3E5C9D4951F}" sibTransId="{32B15EE3-8306-4C6A-9A6C-569DFFB69E77}"/>
    <dgm:cxn modelId="{B91FCF85-40CB-44AE-A131-F05BB8451A09}" type="presOf" srcId="{506B379B-81B6-4EE1-A21E-267BAA69A31A}" destId="{BE62A7F9-D055-4577-A445-09AC74523F45}" srcOrd="0" destOrd="0" presId="urn:microsoft.com/office/officeart/2005/8/layout/cycle3"/>
    <dgm:cxn modelId="{1E159994-039B-4CAA-BBEE-541510833C0D}" type="presParOf" srcId="{BE62A7F9-D055-4577-A445-09AC74523F45}" destId="{4DB4D199-0E5B-4A8E-A338-FA223CFF6F05}" srcOrd="0" destOrd="0" presId="urn:microsoft.com/office/officeart/2005/8/layout/cycle3"/>
    <dgm:cxn modelId="{81DCCA8E-6914-45F8-859A-0BDA3474685E}" type="presParOf" srcId="{4DB4D199-0E5B-4A8E-A338-FA223CFF6F05}" destId="{3F6EE679-B77A-4D0C-86F7-C03C2C882556}" srcOrd="0" destOrd="0" presId="urn:microsoft.com/office/officeart/2005/8/layout/cycle3"/>
    <dgm:cxn modelId="{5EDCC1CB-FBF5-4B24-83B5-592006B3949B}" type="presParOf" srcId="{4DB4D199-0E5B-4A8E-A338-FA223CFF6F05}" destId="{4E5FBEA7-9A06-40CB-8E65-00038ECFAEF8}" srcOrd="1" destOrd="0" presId="urn:microsoft.com/office/officeart/2005/8/layout/cycle3"/>
    <dgm:cxn modelId="{C0BFD52E-9D84-4715-8280-C64229E848A0}" type="presParOf" srcId="{4DB4D199-0E5B-4A8E-A338-FA223CFF6F05}" destId="{290B7BC8-6AA7-41BF-86E0-336A81A7D304}" srcOrd="2" destOrd="0" presId="urn:microsoft.com/office/officeart/2005/8/layout/cycle3"/>
    <dgm:cxn modelId="{F1AB7822-F0A9-49DD-9CBD-5537CB535218}" type="presParOf" srcId="{4DB4D199-0E5B-4A8E-A338-FA223CFF6F05}" destId="{4E8D5A6A-8326-418A-9446-039DD89F7B0F}" srcOrd="3" destOrd="0" presId="urn:microsoft.com/office/officeart/2005/8/layout/cycle3"/>
    <dgm:cxn modelId="{01BD45B3-0FE9-4EE9-8819-95B3D4AF95E2}" type="presParOf" srcId="{4DB4D199-0E5B-4A8E-A338-FA223CFF6F05}" destId="{E1CCB1D0-2927-46BC-89C9-454DC3D2B0E3}" srcOrd="4" destOrd="0" presId="urn:microsoft.com/office/officeart/2005/8/layout/cycle3"/>
    <dgm:cxn modelId="{DC9DE050-36F1-4DC3-9255-3093370FA298}" type="presParOf" srcId="{4DB4D199-0E5B-4A8E-A338-FA223CFF6F05}" destId="{DCCA9B23-435C-46F7-8A90-87D9248899CB}"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B9EB9-80E5-4E71-9F6C-30A8B4738A13}">
      <dsp:nvSpPr>
        <dsp:cNvPr id="0" name=""/>
        <dsp:cNvSpPr/>
      </dsp:nvSpPr>
      <dsp:spPr>
        <a:xfrm>
          <a:off x="4637" y="129628"/>
          <a:ext cx="2009681" cy="3489783"/>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41910" rIns="0" bIns="41910" numCol="1" spcCol="1270" anchor="t" anchorCtr="0">
          <a:noAutofit/>
        </a:bodyPr>
        <a:lstStyle/>
        <a:p>
          <a:pPr lvl="0" algn="l" defTabSz="466725">
            <a:lnSpc>
              <a:spcPct val="90000"/>
            </a:lnSpc>
            <a:spcBef>
              <a:spcPct val="0"/>
            </a:spcBef>
            <a:spcAft>
              <a:spcPts val="600"/>
            </a:spcAft>
          </a:pPr>
          <a:r>
            <a:rPr lang="en-US" sz="1050" b="1" i="1" kern="1200" dirty="0" smtClean="0"/>
            <a:t>Q4’14 (v 1.8) - </a:t>
          </a:r>
          <a:r>
            <a:rPr lang="en-US" sz="1050" b="1" i="1" kern="1200" dirty="0" err="1" smtClean="0"/>
            <a:t>PoR</a:t>
          </a:r>
          <a:endParaRPr lang="en-US" sz="1050" kern="1200" dirty="0">
            <a:solidFill>
              <a:schemeClr val="bg1"/>
            </a:solidFill>
          </a:endParaRPr>
        </a:p>
        <a:p>
          <a:pPr marL="57150" lvl="1" indent="-57150" algn="l" defTabSz="355600">
            <a:lnSpc>
              <a:spcPct val="90000"/>
            </a:lnSpc>
            <a:spcBef>
              <a:spcPct val="0"/>
            </a:spcBef>
            <a:spcAft>
              <a:spcPct val="15000"/>
            </a:spcAft>
            <a:buChar char="••"/>
          </a:pPr>
          <a:r>
            <a:rPr lang="en-US" sz="800" b="1" i="1" kern="1200" dirty="0" smtClean="0"/>
            <a:t>Silicon Support</a:t>
          </a:r>
          <a:endParaRPr lang="en-US" sz="800" b="1" i="1" kern="1200" dirty="0"/>
        </a:p>
        <a:p>
          <a:pPr marL="114300" lvl="2" indent="-57150" algn="l" defTabSz="311150">
            <a:lnSpc>
              <a:spcPct val="90000"/>
            </a:lnSpc>
            <a:spcBef>
              <a:spcPct val="0"/>
            </a:spcBef>
            <a:spcAft>
              <a:spcPct val="15000"/>
            </a:spcAft>
            <a:buChar char="••"/>
          </a:pPr>
          <a:r>
            <a:rPr lang="en-US" sz="700" kern="1200" dirty="0" smtClean="0">
              <a:latin typeface="+mj-lt"/>
            </a:rPr>
            <a:t>Haswell Server</a:t>
          </a:r>
          <a:endParaRPr lang="en-US" sz="700" kern="1200" dirty="0">
            <a:latin typeface="+mj-lt"/>
          </a:endParaRPr>
        </a:p>
        <a:p>
          <a:pPr marL="114300" lvl="2" indent="-57150" algn="l" defTabSz="311150">
            <a:lnSpc>
              <a:spcPct val="90000"/>
            </a:lnSpc>
            <a:spcBef>
              <a:spcPct val="0"/>
            </a:spcBef>
            <a:spcAft>
              <a:spcPct val="15000"/>
            </a:spcAft>
            <a:buChar char="••"/>
          </a:pPr>
          <a:endParaRPr lang="en-US" sz="700" kern="1200" dirty="0"/>
        </a:p>
        <a:p>
          <a:pPr marL="114300" lvl="2" indent="-57150" algn="l" defTabSz="311150">
            <a:lnSpc>
              <a:spcPct val="90000"/>
            </a:lnSpc>
            <a:spcBef>
              <a:spcPct val="0"/>
            </a:spcBef>
            <a:spcAft>
              <a:spcPct val="15000"/>
            </a:spcAft>
            <a:buChar char="••"/>
          </a:pPr>
          <a:endParaRPr lang="en-US" sz="700" kern="1200" dirty="0"/>
        </a:p>
        <a:p>
          <a:pPr marL="114300" lvl="2" indent="-57150" algn="l" defTabSz="311150">
            <a:lnSpc>
              <a:spcPct val="90000"/>
            </a:lnSpc>
            <a:spcBef>
              <a:spcPct val="0"/>
            </a:spcBef>
            <a:spcAft>
              <a:spcPct val="15000"/>
            </a:spcAft>
            <a:buChar char="••"/>
          </a:pPr>
          <a:endParaRPr lang="en-US" sz="700" kern="1200" dirty="0"/>
        </a:p>
        <a:p>
          <a:pPr marL="57150" lvl="1" indent="-57150" algn="l" defTabSz="355600">
            <a:lnSpc>
              <a:spcPct val="90000"/>
            </a:lnSpc>
            <a:spcBef>
              <a:spcPct val="0"/>
            </a:spcBef>
            <a:spcAft>
              <a:spcPct val="15000"/>
            </a:spcAft>
            <a:buChar char="••"/>
          </a:pPr>
          <a:r>
            <a:rPr lang="en-US" sz="800" b="1" i="1" kern="1200" dirty="0" smtClean="0"/>
            <a:t>DPDK</a:t>
          </a:r>
          <a:endParaRPr lang="en-US" sz="800" i="1" kern="1200" dirty="0"/>
        </a:p>
        <a:p>
          <a:pPr marL="114300" lvl="2" indent="-57150" algn="l" defTabSz="311150">
            <a:lnSpc>
              <a:spcPct val="90000"/>
            </a:lnSpc>
            <a:spcBef>
              <a:spcPct val="0"/>
            </a:spcBef>
            <a:spcAft>
              <a:spcPct val="15000"/>
            </a:spcAft>
            <a:buChar char="••"/>
          </a:pPr>
          <a:r>
            <a:rPr lang="en-US" sz="700" kern="1200" dirty="0" smtClean="0">
              <a:latin typeface="+mj-lt"/>
            </a:rPr>
            <a:t>DPDK Test Suite</a:t>
          </a:r>
          <a:endParaRPr lang="en-US" sz="700" kern="1200" dirty="0">
            <a:latin typeface="+mj-lt"/>
          </a:endParaRPr>
        </a:p>
        <a:p>
          <a:pPr marL="114300" lvl="2" indent="-57150" algn="l" defTabSz="311150">
            <a:lnSpc>
              <a:spcPct val="90000"/>
            </a:lnSpc>
            <a:spcBef>
              <a:spcPct val="0"/>
            </a:spcBef>
            <a:spcAft>
              <a:spcPct val="15000"/>
            </a:spcAft>
            <a:buChar char="••"/>
          </a:pPr>
          <a:r>
            <a:rPr lang="en-US" sz="700" kern="1200" dirty="0" smtClean="0">
              <a:latin typeface="+mj-lt"/>
            </a:rPr>
            <a:t>Open Source Documentation conversion</a:t>
          </a:r>
          <a:endParaRPr lang="en-US" sz="700" kern="1200" dirty="0">
            <a:latin typeface="+mj-lt"/>
          </a:endParaRPr>
        </a:p>
        <a:p>
          <a:pPr marL="114300" lvl="2" indent="-57150" algn="l" defTabSz="311150">
            <a:lnSpc>
              <a:spcPct val="90000"/>
            </a:lnSpc>
            <a:spcBef>
              <a:spcPct val="0"/>
            </a:spcBef>
            <a:spcAft>
              <a:spcPct val="15000"/>
            </a:spcAft>
            <a:buChar char="••"/>
          </a:pPr>
          <a:r>
            <a:rPr lang="en-US" sz="700" kern="1200" dirty="0" smtClean="0">
              <a:latin typeface="+mj-lt"/>
            </a:rPr>
            <a:t>mbuf updated</a:t>
          </a:r>
          <a:endParaRPr lang="en-US" sz="700" kern="1200" dirty="0">
            <a:latin typeface="+mj-lt"/>
          </a:endParaRPr>
        </a:p>
        <a:p>
          <a:pPr marL="114300" lvl="2" indent="-57150" algn="l" defTabSz="311150">
            <a:lnSpc>
              <a:spcPct val="90000"/>
            </a:lnSpc>
            <a:spcBef>
              <a:spcPct val="0"/>
            </a:spcBef>
            <a:spcAft>
              <a:spcPct val="15000"/>
            </a:spcAft>
            <a:buChar char="••"/>
          </a:pPr>
          <a:r>
            <a:rPr lang="en-US" sz="700" kern="1200" dirty="0" smtClean="0">
              <a:latin typeface="+mj-lt"/>
            </a:rPr>
            <a:t>VM Power Manager</a:t>
          </a:r>
          <a:endParaRPr lang="en-US" sz="700" kern="1200" dirty="0">
            <a:latin typeface="+mj-lt"/>
          </a:endParaRPr>
        </a:p>
        <a:p>
          <a:pPr marL="114300" lvl="2" indent="-57150" algn="l" defTabSz="311150">
            <a:lnSpc>
              <a:spcPct val="90000"/>
            </a:lnSpc>
            <a:spcBef>
              <a:spcPct val="0"/>
            </a:spcBef>
            <a:spcAft>
              <a:spcPct val="15000"/>
            </a:spcAft>
            <a:buChar char="••"/>
          </a:pPr>
          <a:r>
            <a:rPr lang="en-GB" sz="700" kern="1200" dirty="0" smtClean="0">
              <a:latin typeface="+mj-lt"/>
            </a:rPr>
            <a:t>Jumbo frames &amp; Scatter Gather in virtio-</a:t>
          </a:r>
          <a:r>
            <a:rPr lang="en-GB" sz="700" kern="1200" dirty="0" err="1" smtClean="0">
              <a:latin typeface="+mj-lt"/>
            </a:rPr>
            <a:t>pmd</a:t>
          </a:r>
          <a:endParaRPr lang="en-US" sz="700" kern="1200" dirty="0">
            <a:latin typeface="+mj-lt"/>
          </a:endParaRPr>
        </a:p>
        <a:p>
          <a:pPr marL="114300" lvl="2" indent="-57150" algn="l" defTabSz="311150">
            <a:lnSpc>
              <a:spcPct val="90000"/>
            </a:lnSpc>
            <a:spcBef>
              <a:spcPct val="0"/>
            </a:spcBef>
            <a:spcAft>
              <a:spcPct val="15000"/>
            </a:spcAft>
            <a:buChar char="••"/>
          </a:pPr>
          <a:r>
            <a:rPr lang="en-GB" sz="700" kern="1200" dirty="0" smtClean="0">
              <a:latin typeface="+mj-lt"/>
            </a:rPr>
            <a:t>Multicast packets in virtio-</a:t>
          </a:r>
          <a:r>
            <a:rPr lang="en-GB" sz="700" kern="1200" dirty="0" err="1" smtClean="0">
              <a:latin typeface="+mj-lt"/>
            </a:rPr>
            <a:t>pmd</a:t>
          </a:r>
          <a:r>
            <a:rPr lang="en-GB" sz="700" kern="1200" dirty="0" smtClean="0">
              <a:latin typeface="+mj-lt"/>
            </a:rPr>
            <a:t> &amp; all VF PMDs</a:t>
          </a:r>
          <a:endParaRPr lang="en-US" sz="700" kern="1200" dirty="0">
            <a:latin typeface="+mj-lt"/>
          </a:endParaRPr>
        </a:p>
        <a:p>
          <a:pPr marL="114300" lvl="2" indent="-57150" algn="l" defTabSz="311150">
            <a:lnSpc>
              <a:spcPct val="90000"/>
            </a:lnSpc>
            <a:spcBef>
              <a:spcPct val="0"/>
            </a:spcBef>
            <a:spcAft>
              <a:spcPct val="15000"/>
            </a:spcAft>
            <a:buChar char="••"/>
          </a:pPr>
          <a:r>
            <a:rPr lang="en-GB" sz="700" kern="1200" dirty="0" smtClean="0">
              <a:latin typeface="+mj-lt"/>
            </a:rPr>
            <a:t>vhost-net for 2M pages</a:t>
          </a:r>
          <a:endParaRPr lang="en-US" sz="700" kern="1200" dirty="0">
            <a:latin typeface="+mj-lt"/>
          </a:endParaRPr>
        </a:p>
        <a:p>
          <a:pPr marL="114300" lvl="2" indent="-57150" algn="l" defTabSz="311150">
            <a:lnSpc>
              <a:spcPct val="90000"/>
            </a:lnSpc>
            <a:spcBef>
              <a:spcPct val="0"/>
            </a:spcBef>
            <a:spcAft>
              <a:spcPct val="15000"/>
            </a:spcAft>
            <a:buChar char="••"/>
          </a:pPr>
          <a:r>
            <a:rPr lang="en-GB" sz="700" kern="1200" dirty="0" smtClean="0">
              <a:latin typeface="+mj-lt"/>
            </a:rPr>
            <a:t>Make US-</a:t>
          </a:r>
          <a:r>
            <a:rPr lang="en-GB" sz="700" kern="1200" dirty="0" err="1" smtClean="0">
              <a:latin typeface="+mj-lt"/>
            </a:rPr>
            <a:t>vHost</a:t>
          </a:r>
          <a:r>
            <a:rPr lang="en-GB" sz="700" kern="1200" dirty="0" smtClean="0">
              <a:latin typeface="+mj-lt"/>
            </a:rPr>
            <a:t> backend a library</a:t>
          </a:r>
          <a:endParaRPr lang="en-US" sz="700" kern="1200" dirty="0">
            <a:latin typeface="+mj-lt"/>
          </a:endParaRPr>
        </a:p>
        <a:p>
          <a:pPr marL="114300" lvl="2" indent="-57150" algn="l" defTabSz="311150">
            <a:lnSpc>
              <a:spcPct val="90000"/>
            </a:lnSpc>
            <a:spcBef>
              <a:spcPct val="0"/>
            </a:spcBef>
            <a:spcAft>
              <a:spcPct val="15000"/>
            </a:spcAft>
            <a:buChar char="••"/>
          </a:pPr>
          <a:r>
            <a:rPr lang="en-US" sz="700" kern="1200" dirty="0" smtClean="0">
              <a:latin typeface="+mj-lt"/>
            </a:rPr>
            <a:t>Link Bonding (mode 4 &amp; 5)</a:t>
          </a:r>
          <a:endParaRPr lang="en-US" sz="700" kern="1200" dirty="0">
            <a:latin typeface="+mj-lt"/>
          </a:endParaRPr>
        </a:p>
        <a:p>
          <a:pPr marL="114300" lvl="2" indent="-57150" algn="l" defTabSz="311150">
            <a:lnSpc>
              <a:spcPct val="90000"/>
            </a:lnSpc>
            <a:spcBef>
              <a:spcPct val="0"/>
            </a:spcBef>
            <a:spcAft>
              <a:spcPct val="15000"/>
            </a:spcAft>
            <a:buChar char="••"/>
          </a:pPr>
          <a:r>
            <a:rPr lang="en-US" sz="700" kern="1200" dirty="0" smtClean="0">
              <a:latin typeface="+mj-lt"/>
            </a:rPr>
            <a:t>Fortville enhancements</a:t>
          </a:r>
          <a:endParaRPr lang="en-US" sz="800" kern="1200" dirty="0">
            <a:latin typeface="+mj-lt"/>
          </a:endParaRPr>
        </a:p>
        <a:p>
          <a:pPr marL="171450" lvl="3" indent="-57150" algn="l" defTabSz="311150">
            <a:lnSpc>
              <a:spcPct val="90000"/>
            </a:lnSpc>
            <a:spcBef>
              <a:spcPct val="0"/>
            </a:spcBef>
            <a:spcAft>
              <a:spcPct val="15000"/>
            </a:spcAft>
            <a:buChar char="••"/>
          </a:pPr>
          <a:r>
            <a:rPr lang="en-US" sz="700" u="none" strike="noStrike" kern="1200" baseline="0" dirty="0" smtClean="0">
              <a:effectLst/>
              <a:latin typeface="+mj-lt"/>
              <a:cs typeface="Arial" panose="020B0604020202020204" pitchFamily="34" charset="0"/>
            </a:rPr>
            <a:t>queue start/stop</a:t>
          </a:r>
          <a:endParaRPr lang="en-US" sz="700" kern="1200" dirty="0">
            <a:solidFill>
              <a:schemeClr val="bg1"/>
            </a:solidFill>
            <a:latin typeface="+mj-lt"/>
          </a:endParaRPr>
        </a:p>
        <a:p>
          <a:pPr marL="171450" lvl="3" indent="-57150" algn="l" defTabSz="311150">
            <a:lnSpc>
              <a:spcPct val="90000"/>
            </a:lnSpc>
            <a:spcBef>
              <a:spcPct val="0"/>
            </a:spcBef>
            <a:spcAft>
              <a:spcPct val="15000"/>
            </a:spcAft>
            <a:buChar char="••"/>
          </a:pPr>
          <a:r>
            <a:rPr lang="en-US" sz="700" u="none" strike="noStrike" kern="1200" dirty="0" smtClean="0">
              <a:effectLst/>
              <a:latin typeface="+mj-lt"/>
              <a:cs typeface="Arial" panose="020B0604020202020204" pitchFamily="34" charset="0"/>
            </a:rPr>
            <a:t>Link Setting Support – </a:t>
          </a:r>
          <a:r>
            <a:rPr lang="en-US" sz="700" u="none" strike="noStrike" kern="1200" dirty="0" err="1" smtClean="0">
              <a:effectLst/>
              <a:latin typeface="+mj-lt"/>
              <a:cs typeface="Arial" panose="020B0604020202020204" pitchFamily="34" charset="0"/>
            </a:rPr>
            <a:t>Auto</a:t>
          </a:r>
          <a:r>
            <a:rPr lang="en-US" sz="700" u="none" strike="noStrike" kern="1200" baseline="0" dirty="0" err="1" smtClean="0">
              <a:effectLst/>
              <a:latin typeface="+mj-lt"/>
              <a:cs typeface="Arial" panose="020B0604020202020204" pitchFamily="34" charset="0"/>
            </a:rPr>
            <a:t>neg</a:t>
          </a:r>
          <a:endParaRPr lang="en-US" sz="700" kern="1200" dirty="0">
            <a:solidFill>
              <a:schemeClr val="bg1"/>
            </a:solidFill>
            <a:latin typeface="+mj-lt"/>
          </a:endParaRPr>
        </a:p>
        <a:p>
          <a:pPr marL="171450" lvl="3" indent="-57150" algn="l" defTabSz="311150">
            <a:lnSpc>
              <a:spcPct val="90000"/>
            </a:lnSpc>
            <a:spcBef>
              <a:spcPct val="0"/>
            </a:spcBef>
            <a:spcAft>
              <a:spcPct val="15000"/>
            </a:spcAft>
            <a:buChar char="••"/>
          </a:pPr>
          <a:r>
            <a:rPr lang="en-US" sz="700" kern="1200" dirty="0" smtClean="0">
              <a:solidFill>
                <a:schemeClr val="bg1"/>
              </a:solidFill>
              <a:latin typeface="+mj-lt"/>
            </a:rPr>
            <a:t>RSS</a:t>
          </a:r>
          <a:endParaRPr lang="en-US" sz="700" kern="1200" dirty="0">
            <a:solidFill>
              <a:schemeClr val="bg1"/>
            </a:solidFill>
            <a:latin typeface="+mj-lt"/>
          </a:endParaRPr>
        </a:p>
        <a:p>
          <a:pPr marL="171450" lvl="3" indent="-57150" algn="l" defTabSz="311150">
            <a:lnSpc>
              <a:spcPct val="90000"/>
            </a:lnSpc>
            <a:spcBef>
              <a:spcPct val="0"/>
            </a:spcBef>
            <a:spcAft>
              <a:spcPct val="15000"/>
            </a:spcAft>
            <a:buChar char="••"/>
          </a:pPr>
          <a:r>
            <a:rPr lang="en-GB" sz="700" u="none" strike="noStrike" kern="1200" dirty="0" smtClean="0">
              <a:effectLst/>
              <a:latin typeface="+mj-lt"/>
              <a:cs typeface="Arial" panose="020B0604020202020204" pitchFamily="34" charset="0"/>
            </a:rPr>
            <a:t>Flow Director</a:t>
          </a:r>
          <a:r>
            <a:rPr lang="en-GB" sz="700" u="none" strike="noStrike" kern="1200" baseline="0" dirty="0" smtClean="0">
              <a:effectLst/>
              <a:latin typeface="+mj-lt"/>
              <a:cs typeface="Arial" panose="020B0604020202020204" pitchFamily="34" charset="0"/>
            </a:rPr>
            <a:t> </a:t>
          </a:r>
          <a:endParaRPr lang="en-US" sz="700" kern="1200" dirty="0">
            <a:solidFill>
              <a:schemeClr val="bg1"/>
            </a:solidFill>
            <a:latin typeface="+mj-lt"/>
          </a:endParaRPr>
        </a:p>
        <a:p>
          <a:pPr marL="171450" lvl="3" indent="-57150" algn="l" defTabSz="311150">
            <a:lnSpc>
              <a:spcPct val="90000"/>
            </a:lnSpc>
            <a:spcBef>
              <a:spcPct val="0"/>
            </a:spcBef>
            <a:spcAft>
              <a:spcPct val="15000"/>
            </a:spcAft>
            <a:buChar char="••"/>
          </a:pPr>
          <a:r>
            <a:rPr lang="en-US" sz="700" u="none" strike="noStrike" kern="1200" dirty="0" err="1" smtClean="0">
              <a:effectLst/>
              <a:latin typeface="+mj-lt"/>
              <a:cs typeface="Arial" panose="020B0604020202020204" pitchFamily="34" charset="0"/>
            </a:rPr>
            <a:t>VxLAN</a:t>
          </a:r>
          <a:r>
            <a:rPr lang="en-US" sz="700" u="none" strike="noStrike" kern="1200" dirty="0" smtClean="0">
              <a:effectLst/>
              <a:latin typeface="+mj-lt"/>
              <a:cs typeface="Arial" panose="020B0604020202020204" pitchFamily="34" charset="0"/>
            </a:rPr>
            <a:t> API</a:t>
          </a:r>
          <a:endParaRPr lang="en-US" sz="700" kern="1200" dirty="0">
            <a:solidFill>
              <a:schemeClr val="bg1"/>
            </a:solidFill>
            <a:latin typeface="+mj-lt"/>
          </a:endParaRPr>
        </a:p>
        <a:p>
          <a:pPr marL="171450" lvl="3" indent="-57150" algn="l" defTabSz="311150">
            <a:lnSpc>
              <a:spcPct val="90000"/>
            </a:lnSpc>
            <a:spcBef>
              <a:spcPct val="0"/>
            </a:spcBef>
            <a:spcAft>
              <a:spcPct val="15000"/>
            </a:spcAft>
            <a:buChar char="••"/>
          </a:pPr>
          <a:r>
            <a:rPr lang="en-US" sz="700" kern="1200" dirty="0" smtClean="0">
              <a:solidFill>
                <a:schemeClr val="bg1"/>
              </a:solidFill>
              <a:latin typeface="+mj-lt"/>
            </a:rPr>
            <a:t>VMDq</a:t>
          </a:r>
          <a:endParaRPr lang="en-US" sz="700" kern="1200" dirty="0">
            <a:solidFill>
              <a:schemeClr val="bg1"/>
            </a:solidFill>
            <a:latin typeface="+mj-lt"/>
          </a:endParaRPr>
        </a:p>
        <a:p>
          <a:pPr marL="171450" lvl="3" indent="-57150" algn="l" defTabSz="311150">
            <a:lnSpc>
              <a:spcPct val="90000"/>
            </a:lnSpc>
            <a:spcBef>
              <a:spcPct val="0"/>
            </a:spcBef>
            <a:spcAft>
              <a:spcPct val="15000"/>
            </a:spcAft>
            <a:buChar char="••"/>
          </a:pPr>
          <a:r>
            <a:rPr lang="en-US" sz="700" kern="1200" dirty="0" smtClean="0">
              <a:solidFill>
                <a:schemeClr val="bg1"/>
              </a:solidFill>
              <a:latin typeface="+mj-lt"/>
            </a:rPr>
            <a:t>Performance Testing &amp; Validation</a:t>
          </a:r>
          <a:endParaRPr lang="en-US" sz="700" kern="1200" dirty="0">
            <a:solidFill>
              <a:schemeClr val="bg1"/>
            </a:solidFill>
            <a:latin typeface="+mj-lt"/>
          </a:endParaRPr>
        </a:p>
      </dsp:txBody>
      <dsp:txXfrm>
        <a:off x="63499" y="188490"/>
        <a:ext cx="1891957" cy="3372059"/>
      </dsp:txXfrm>
    </dsp:sp>
    <dsp:sp modelId="{2781B794-5473-4990-B73F-D0A2C106E31E}">
      <dsp:nvSpPr>
        <dsp:cNvPr id="0" name=""/>
        <dsp:cNvSpPr/>
      </dsp:nvSpPr>
      <dsp:spPr>
        <a:xfrm>
          <a:off x="2067552" y="1808510"/>
          <a:ext cx="112854" cy="132018"/>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a:off x="2067552" y="1834914"/>
        <a:ext cx="78998" cy="79210"/>
      </dsp:txXfrm>
    </dsp:sp>
    <dsp:sp modelId="{EA4EA065-C960-4A95-9427-491A62409350}">
      <dsp:nvSpPr>
        <dsp:cNvPr id="0" name=""/>
        <dsp:cNvSpPr/>
      </dsp:nvSpPr>
      <dsp:spPr>
        <a:xfrm>
          <a:off x="2227251" y="129628"/>
          <a:ext cx="2009681" cy="3489783"/>
        </a:xfrm>
        <a:prstGeom prst="roundRect">
          <a:avLst>
            <a:gd name="adj" fmla="val 10000"/>
          </a:avLst>
        </a:prstGeom>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41910" rIns="0" bIns="41910" numCol="1" spcCol="1270" anchor="t" anchorCtr="0">
          <a:noAutofit/>
        </a:bodyPr>
        <a:lstStyle/>
        <a:p>
          <a:pPr lvl="0" algn="l" defTabSz="466725">
            <a:lnSpc>
              <a:spcPct val="90000"/>
            </a:lnSpc>
            <a:spcBef>
              <a:spcPct val="0"/>
            </a:spcBef>
            <a:spcAft>
              <a:spcPct val="35000"/>
            </a:spcAft>
          </a:pPr>
          <a:r>
            <a:rPr lang="en-US" sz="1050" b="1" i="1" kern="1200" dirty="0" smtClean="0"/>
            <a:t>Q1’15 (v 2.0) - Roadmap</a:t>
          </a:r>
          <a:endParaRPr lang="en-US" sz="1050" kern="1200" dirty="0">
            <a:solidFill>
              <a:schemeClr val="bg1"/>
            </a:solidFill>
          </a:endParaRPr>
        </a:p>
        <a:p>
          <a:pPr marL="57150" lvl="1" indent="-57150" algn="l" defTabSz="355600">
            <a:lnSpc>
              <a:spcPct val="90000"/>
            </a:lnSpc>
            <a:spcBef>
              <a:spcPct val="0"/>
            </a:spcBef>
            <a:spcAft>
              <a:spcPct val="15000"/>
            </a:spcAft>
            <a:buChar char="••"/>
          </a:pPr>
          <a:r>
            <a:rPr lang="en-US" sz="800" b="1" i="1" kern="1200" dirty="0" smtClean="0"/>
            <a:t>Silicon Support</a:t>
          </a:r>
          <a:endParaRPr lang="en-US" sz="800" b="1" i="1" kern="1200" dirty="0"/>
        </a:p>
        <a:p>
          <a:pPr marL="114300" lvl="2" indent="-57150" algn="l" defTabSz="311150">
            <a:lnSpc>
              <a:spcPct val="90000"/>
            </a:lnSpc>
            <a:spcBef>
              <a:spcPct val="0"/>
            </a:spcBef>
            <a:spcAft>
              <a:spcPct val="15000"/>
            </a:spcAft>
            <a:buChar char="••"/>
          </a:pPr>
          <a:r>
            <a:rPr lang="en-US" sz="700" kern="1200" dirty="0" smtClean="0">
              <a:latin typeface="+mj-lt"/>
            </a:rPr>
            <a:t>Broadwell DE</a:t>
          </a:r>
          <a:endParaRPr lang="en-US" sz="700" kern="1200" dirty="0">
            <a:latin typeface="+mj-lt"/>
          </a:endParaRPr>
        </a:p>
        <a:p>
          <a:pPr marL="114300" lvl="2" indent="-57150" algn="l" defTabSz="311150">
            <a:lnSpc>
              <a:spcPct val="90000"/>
            </a:lnSpc>
            <a:spcBef>
              <a:spcPct val="0"/>
            </a:spcBef>
            <a:spcAft>
              <a:spcPct val="15000"/>
            </a:spcAft>
            <a:buChar char="••"/>
          </a:pPr>
          <a:r>
            <a:rPr lang="en-US" sz="700" kern="1200" dirty="0" smtClean="0">
              <a:latin typeface="+mj-lt"/>
            </a:rPr>
            <a:t>Red Rock Canyon (host interface only)</a:t>
          </a:r>
          <a:endParaRPr lang="en-IE" sz="700" kern="1200" dirty="0" smtClean="0">
            <a:latin typeface="+mj-lt"/>
          </a:endParaRPr>
        </a:p>
        <a:p>
          <a:pPr marL="114300" lvl="2" indent="-57150" algn="l" defTabSz="311150">
            <a:lnSpc>
              <a:spcPct val="90000"/>
            </a:lnSpc>
            <a:spcBef>
              <a:spcPct val="0"/>
            </a:spcBef>
            <a:spcAft>
              <a:spcPct val="15000"/>
            </a:spcAft>
            <a:buChar char="••"/>
          </a:pPr>
          <a:r>
            <a:rPr lang="en-US" sz="700" b="0" kern="1200" dirty="0" smtClean="0">
              <a:solidFill>
                <a:srgbClr val="FFFFFF"/>
              </a:solidFill>
              <a:latin typeface="+mj-lt"/>
              <a:cs typeface="Arial"/>
            </a:rPr>
            <a:t>Sageville (Intel® Ethernet Controller X550)</a:t>
          </a:r>
          <a:endParaRPr lang="en-IE" sz="700" b="0" kern="1200" dirty="0" smtClean="0">
            <a:solidFill>
              <a:srgbClr val="FFFFFF"/>
            </a:solidFill>
            <a:latin typeface="+mj-lt"/>
            <a:cs typeface="Arial"/>
          </a:endParaRPr>
        </a:p>
        <a:p>
          <a:pPr marL="114300" lvl="2" indent="-57150" algn="l" defTabSz="311150">
            <a:lnSpc>
              <a:spcPct val="90000"/>
            </a:lnSpc>
            <a:spcBef>
              <a:spcPct val="0"/>
            </a:spcBef>
            <a:spcAft>
              <a:spcPct val="15000"/>
            </a:spcAft>
            <a:buChar char="••"/>
          </a:pPr>
          <a:endParaRPr lang="en-IE" sz="700" kern="1200" dirty="0" smtClean="0"/>
        </a:p>
        <a:p>
          <a:pPr marL="57150" lvl="1" indent="-57150" algn="l" defTabSz="355600">
            <a:lnSpc>
              <a:spcPct val="90000"/>
            </a:lnSpc>
            <a:spcBef>
              <a:spcPct val="0"/>
            </a:spcBef>
            <a:spcAft>
              <a:spcPct val="15000"/>
            </a:spcAft>
            <a:buChar char="••"/>
          </a:pPr>
          <a:r>
            <a:rPr lang="en-US" sz="800" b="1" i="1" kern="1200" dirty="0" smtClean="0"/>
            <a:t>DPDK</a:t>
          </a:r>
          <a:endParaRPr lang="en-US" sz="800" i="1" kern="1200" dirty="0"/>
        </a:p>
        <a:p>
          <a:pPr marL="114300" lvl="2" indent="-57150" algn="l" defTabSz="355600">
            <a:lnSpc>
              <a:spcPct val="90000"/>
            </a:lnSpc>
            <a:spcBef>
              <a:spcPct val="0"/>
            </a:spcBef>
            <a:spcAft>
              <a:spcPct val="15000"/>
            </a:spcAft>
            <a:buChar char="••"/>
          </a:pPr>
          <a:r>
            <a:rPr lang="en-US" sz="800" kern="1200" dirty="0" smtClean="0">
              <a:latin typeface="+mj-lt"/>
            </a:rPr>
            <a:t>RHEL 7.2 Integration</a:t>
          </a:r>
          <a:endParaRPr lang="en-US" sz="800" kern="1200" dirty="0">
            <a:solidFill>
              <a:schemeClr val="bg1"/>
            </a:solidFill>
            <a:latin typeface="+mj-lt"/>
          </a:endParaRPr>
        </a:p>
        <a:p>
          <a:pPr marL="114300" lvl="2" indent="-57150" algn="l" defTabSz="355600">
            <a:lnSpc>
              <a:spcPct val="90000"/>
            </a:lnSpc>
            <a:spcBef>
              <a:spcPct val="0"/>
            </a:spcBef>
            <a:spcAft>
              <a:spcPct val="15000"/>
            </a:spcAft>
            <a:buChar char="••"/>
          </a:pPr>
          <a:r>
            <a:rPr lang="en-US" sz="800" kern="1200" dirty="0" smtClean="0">
              <a:latin typeface="+mj-lt"/>
            </a:rPr>
            <a:t>Bifurcated Driver</a:t>
          </a:r>
          <a:endParaRPr lang="en-US" sz="800" kern="1200" dirty="0">
            <a:solidFill>
              <a:schemeClr val="bg1"/>
            </a:solidFill>
            <a:latin typeface="+mj-lt"/>
          </a:endParaRPr>
        </a:p>
        <a:p>
          <a:pPr marL="114300" lvl="2" indent="-57150" algn="l" defTabSz="355600">
            <a:lnSpc>
              <a:spcPct val="90000"/>
            </a:lnSpc>
            <a:spcBef>
              <a:spcPct val="0"/>
            </a:spcBef>
            <a:spcAft>
              <a:spcPct val="15000"/>
            </a:spcAft>
            <a:buChar char="••"/>
          </a:pPr>
          <a:r>
            <a:rPr lang="en-US" sz="800" kern="1200" dirty="0" err="1" smtClean="0">
              <a:latin typeface="+mj-lt"/>
            </a:rPr>
            <a:t>uio_pci_generic</a:t>
          </a:r>
          <a:r>
            <a:rPr lang="en-US" sz="800" kern="1200" dirty="0" smtClean="0">
              <a:latin typeface="+mj-lt"/>
            </a:rPr>
            <a:t> </a:t>
          </a:r>
          <a:endParaRPr lang="en-US" sz="800" kern="1200" dirty="0">
            <a:solidFill>
              <a:schemeClr val="bg1"/>
            </a:solidFill>
            <a:latin typeface="+mj-lt"/>
          </a:endParaRPr>
        </a:p>
        <a:p>
          <a:pPr marL="114300" lvl="2" indent="-57150" algn="l" defTabSz="355600">
            <a:lnSpc>
              <a:spcPct val="90000"/>
            </a:lnSpc>
            <a:spcBef>
              <a:spcPct val="0"/>
            </a:spcBef>
            <a:spcAft>
              <a:spcPct val="15000"/>
            </a:spcAft>
            <a:buChar char="••"/>
          </a:pPr>
          <a:r>
            <a:rPr lang="en-US" sz="800" kern="1200" dirty="0" smtClean="0">
              <a:solidFill>
                <a:schemeClr val="bg1"/>
              </a:solidFill>
              <a:latin typeface="+mj-lt"/>
            </a:rPr>
            <a:t>Packet Reordering</a:t>
          </a:r>
          <a:endParaRPr lang="en-US" sz="800" kern="1200" dirty="0">
            <a:solidFill>
              <a:schemeClr val="bg1"/>
            </a:solidFill>
            <a:latin typeface="+mj-lt"/>
          </a:endParaRPr>
        </a:p>
        <a:p>
          <a:pPr marL="114300" lvl="2" indent="-57150" algn="l" defTabSz="355600">
            <a:lnSpc>
              <a:spcPct val="90000"/>
            </a:lnSpc>
            <a:spcBef>
              <a:spcPct val="0"/>
            </a:spcBef>
            <a:spcAft>
              <a:spcPct val="15000"/>
            </a:spcAft>
            <a:buChar char="••"/>
          </a:pPr>
          <a:r>
            <a:rPr lang="en-US" sz="800" kern="1200" dirty="0" smtClean="0">
              <a:solidFill>
                <a:schemeClr val="bg1"/>
              </a:solidFill>
              <a:latin typeface="+mj-lt"/>
            </a:rPr>
            <a:t>Packet Distributor Phase 2</a:t>
          </a:r>
          <a:endParaRPr lang="en-US" sz="800" kern="1200" dirty="0">
            <a:solidFill>
              <a:schemeClr val="bg1"/>
            </a:solidFill>
            <a:latin typeface="+mj-lt"/>
          </a:endParaRPr>
        </a:p>
        <a:p>
          <a:pPr marL="114300" lvl="2" indent="-57150" algn="l" defTabSz="355600">
            <a:lnSpc>
              <a:spcPct val="90000"/>
            </a:lnSpc>
            <a:spcBef>
              <a:spcPct val="0"/>
            </a:spcBef>
            <a:spcAft>
              <a:spcPct val="15000"/>
            </a:spcAft>
            <a:buChar char="••"/>
          </a:pPr>
          <a:r>
            <a:rPr lang="en-US" sz="800" kern="1200" dirty="0" smtClean="0">
              <a:latin typeface="+mj-lt"/>
            </a:rPr>
            <a:t>Multiple pThreads per Core (</a:t>
          </a:r>
          <a:r>
            <a:rPr lang="en-US" sz="800" kern="1200" dirty="0" err="1" smtClean="0">
              <a:latin typeface="+mj-lt"/>
            </a:rPr>
            <a:t>cgroups</a:t>
          </a:r>
          <a:r>
            <a:rPr lang="en-US" sz="800" kern="1200" dirty="0" smtClean="0">
              <a:latin typeface="+mj-lt"/>
            </a:rPr>
            <a:t>)</a:t>
          </a:r>
          <a:endParaRPr lang="en-US" sz="800" kern="1200" dirty="0">
            <a:latin typeface="+mj-lt"/>
          </a:endParaRPr>
        </a:p>
        <a:p>
          <a:pPr marL="114300" lvl="2" indent="-57150" algn="l" defTabSz="355600">
            <a:lnSpc>
              <a:spcPct val="90000"/>
            </a:lnSpc>
            <a:spcBef>
              <a:spcPct val="0"/>
            </a:spcBef>
            <a:spcAft>
              <a:spcPct val="15000"/>
            </a:spcAft>
            <a:buChar char="••"/>
          </a:pPr>
          <a:r>
            <a:rPr lang="en-US" sz="800" kern="1200" dirty="0" smtClean="0">
              <a:latin typeface="+mj-lt"/>
            </a:rPr>
            <a:t>Fedora 21</a:t>
          </a:r>
          <a:endParaRPr lang="en-US" sz="800" kern="1200" dirty="0">
            <a:latin typeface="+mj-lt"/>
          </a:endParaRPr>
        </a:p>
        <a:p>
          <a:pPr marL="114300" lvl="2" indent="-57150" algn="l" defTabSz="355600">
            <a:lnSpc>
              <a:spcPct val="90000"/>
            </a:lnSpc>
            <a:spcBef>
              <a:spcPct val="0"/>
            </a:spcBef>
            <a:spcAft>
              <a:spcPct val="15000"/>
            </a:spcAft>
            <a:buChar char="••"/>
          </a:pPr>
          <a:r>
            <a:rPr lang="en-US" sz="800" kern="1200" dirty="0" smtClean="0">
              <a:latin typeface="+mj-lt"/>
            </a:rPr>
            <a:t>Host interface for Red Rock Canyon</a:t>
          </a:r>
          <a:endParaRPr lang="en-US" sz="800" kern="1200" dirty="0">
            <a:latin typeface="+mj-lt"/>
          </a:endParaRPr>
        </a:p>
        <a:p>
          <a:pPr marL="114300" lvl="2" indent="-57150" algn="l" defTabSz="355600">
            <a:lnSpc>
              <a:spcPct val="90000"/>
            </a:lnSpc>
            <a:spcBef>
              <a:spcPct val="0"/>
            </a:spcBef>
            <a:spcAft>
              <a:spcPct val="15000"/>
            </a:spcAft>
            <a:buChar char="••"/>
          </a:pPr>
          <a:r>
            <a:rPr lang="en-US" sz="800" kern="1200" dirty="0" smtClean="0">
              <a:latin typeface="+mj-lt"/>
            </a:rPr>
            <a:t>Integrated qemu user space vhost</a:t>
          </a:r>
          <a:endParaRPr lang="en-US" sz="800" kern="1200" dirty="0">
            <a:latin typeface="+mj-lt"/>
          </a:endParaRPr>
        </a:p>
        <a:p>
          <a:pPr marL="114300" lvl="2" indent="-57150" algn="l" defTabSz="355600">
            <a:lnSpc>
              <a:spcPct val="90000"/>
            </a:lnSpc>
            <a:spcBef>
              <a:spcPct val="0"/>
            </a:spcBef>
            <a:spcAft>
              <a:spcPct val="15000"/>
            </a:spcAft>
            <a:buChar char="••"/>
          </a:pPr>
          <a:r>
            <a:rPr lang="en-US" sz="800" kern="1200" dirty="0" smtClean="0">
              <a:latin typeface="+mj-lt"/>
            </a:rPr>
            <a:t>PCI Hot Plug Support</a:t>
          </a:r>
          <a:endParaRPr lang="en-US" sz="800" kern="1200" dirty="0">
            <a:latin typeface="+mj-lt"/>
          </a:endParaRPr>
        </a:p>
        <a:p>
          <a:pPr marL="114300" lvl="2" indent="-57150" algn="l" defTabSz="355600">
            <a:lnSpc>
              <a:spcPct val="90000"/>
            </a:lnSpc>
            <a:spcBef>
              <a:spcPct val="0"/>
            </a:spcBef>
            <a:spcAft>
              <a:spcPct val="15000"/>
            </a:spcAft>
            <a:buChar char="••"/>
          </a:pPr>
          <a:r>
            <a:rPr lang="en-US" sz="800" kern="1200" dirty="0" smtClean="0">
              <a:latin typeface="+mj-lt"/>
            </a:rPr>
            <a:t>Fortville Features (Continued)</a:t>
          </a:r>
          <a:endParaRPr lang="en-US" sz="800" kern="1200" dirty="0">
            <a:latin typeface="+mj-lt"/>
          </a:endParaRPr>
        </a:p>
        <a:p>
          <a:pPr marL="114300" lvl="2" indent="-57150" algn="l" defTabSz="355600">
            <a:lnSpc>
              <a:spcPct val="90000"/>
            </a:lnSpc>
            <a:spcBef>
              <a:spcPct val="0"/>
            </a:spcBef>
            <a:spcAft>
              <a:spcPct val="15000"/>
            </a:spcAft>
            <a:buChar char="••"/>
          </a:pPr>
          <a:r>
            <a:rPr lang="en-US" sz="800" kern="1200" dirty="0" smtClean="0">
              <a:latin typeface="+mj-lt"/>
            </a:rPr>
            <a:t>Single Virtio Driver</a:t>
          </a:r>
          <a:endParaRPr lang="en-US" sz="800" kern="1200" dirty="0">
            <a:latin typeface="+mj-lt"/>
          </a:endParaRPr>
        </a:p>
        <a:p>
          <a:pPr marL="114300" lvl="2" indent="-57150" algn="l" defTabSz="355600">
            <a:lnSpc>
              <a:spcPct val="90000"/>
            </a:lnSpc>
            <a:spcBef>
              <a:spcPct val="0"/>
            </a:spcBef>
            <a:spcAft>
              <a:spcPct val="15000"/>
            </a:spcAft>
            <a:buChar char="••"/>
          </a:pPr>
          <a:r>
            <a:rPr lang="en-US" sz="800" kern="1200" dirty="0" smtClean="0">
              <a:latin typeface="+mj-lt"/>
            </a:rPr>
            <a:t>X32 ABI </a:t>
          </a:r>
          <a:endParaRPr lang="en-US" sz="800" kern="1200" dirty="0">
            <a:latin typeface="+mj-lt"/>
          </a:endParaRPr>
        </a:p>
        <a:p>
          <a:pPr marL="114300" lvl="2" indent="-57150" algn="l" defTabSz="355600">
            <a:lnSpc>
              <a:spcPct val="90000"/>
            </a:lnSpc>
            <a:spcBef>
              <a:spcPct val="0"/>
            </a:spcBef>
            <a:spcAft>
              <a:spcPct val="15000"/>
            </a:spcAft>
            <a:buChar char="••"/>
          </a:pPr>
          <a:r>
            <a:rPr lang="en-US" sz="800" kern="1200" dirty="0" smtClean="0">
              <a:latin typeface="+mj-lt"/>
            </a:rPr>
            <a:t>AVX2 (memcpy, ACL)</a:t>
          </a:r>
          <a:endParaRPr lang="en-US" sz="800" kern="1200" dirty="0">
            <a:latin typeface="+mj-lt"/>
          </a:endParaRPr>
        </a:p>
        <a:p>
          <a:pPr marL="114300" lvl="2" indent="-57150" algn="l" defTabSz="355600">
            <a:lnSpc>
              <a:spcPct val="90000"/>
            </a:lnSpc>
            <a:spcBef>
              <a:spcPct val="0"/>
            </a:spcBef>
            <a:spcAft>
              <a:spcPct val="15000"/>
            </a:spcAft>
            <a:buChar char="••"/>
          </a:pPr>
          <a:r>
            <a:rPr lang="en-US" sz="800" kern="1200" dirty="0" smtClean="0">
              <a:latin typeface="+mj-lt"/>
            </a:rPr>
            <a:t>CPU % utilization</a:t>
          </a:r>
          <a:endParaRPr lang="en-US" sz="800" kern="1200" dirty="0">
            <a:latin typeface="+mj-lt"/>
          </a:endParaRPr>
        </a:p>
        <a:p>
          <a:pPr marL="114300" lvl="2" indent="-57150" algn="l" defTabSz="355600">
            <a:lnSpc>
              <a:spcPct val="90000"/>
            </a:lnSpc>
            <a:spcBef>
              <a:spcPct val="0"/>
            </a:spcBef>
            <a:spcAft>
              <a:spcPct val="15000"/>
            </a:spcAft>
            <a:buChar char="••"/>
          </a:pPr>
          <a:r>
            <a:rPr lang="en-US" sz="800" kern="1200" dirty="0" smtClean="0">
              <a:latin typeface="+mj-lt"/>
            </a:rPr>
            <a:t>Interrupt mode for PMD</a:t>
          </a:r>
          <a:endParaRPr lang="en-US" sz="800" kern="1200" dirty="0">
            <a:latin typeface="+mj-lt"/>
          </a:endParaRPr>
        </a:p>
        <a:p>
          <a:pPr marL="114300" lvl="2" indent="-57150" algn="l" defTabSz="311150" rtl="0">
            <a:lnSpc>
              <a:spcPct val="90000"/>
            </a:lnSpc>
            <a:spcBef>
              <a:spcPct val="0"/>
            </a:spcBef>
            <a:spcAft>
              <a:spcPct val="15000"/>
            </a:spcAft>
            <a:buChar char="••"/>
          </a:pPr>
          <a:endParaRPr lang="en-US" sz="700" kern="1200" dirty="0"/>
        </a:p>
      </dsp:txBody>
      <dsp:txXfrm>
        <a:off x="2286113" y="188490"/>
        <a:ext cx="1891957" cy="3372059"/>
      </dsp:txXfrm>
    </dsp:sp>
    <dsp:sp modelId="{5642241A-15CD-45DF-B412-E1C19A85B7C2}">
      <dsp:nvSpPr>
        <dsp:cNvPr id="0" name=""/>
        <dsp:cNvSpPr/>
      </dsp:nvSpPr>
      <dsp:spPr>
        <a:xfrm>
          <a:off x="4290166" y="1808510"/>
          <a:ext cx="112854" cy="132018"/>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a:off x="4290166" y="1834914"/>
        <a:ext cx="78998" cy="79210"/>
      </dsp:txXfrm>
    </dsp:sp>
    <dsp:sp modelId="{E305B322-A2D5-46E2-8DB8-3F54F053ABB2}">
      <dsp:nvSpPr>
        <dsp:cNvPr id="0" name=""/>
        <dsp:cNvSpPr/>
      </dsp:nvSpPr>
      <dsp:spPr>
        <a:xfrm>
          <a:off x="4449866" y="129628"/>
          <a:ext cx="2009681" cy="3489783"/>
        </a:xfrm>
        <a:prstGeom prst="roundRect">
          <a:avLst>
            <a:gd name="adj" fmla="val 10000"/>
          </a:avLst>
        </a:prstGeom>
        <a:solidFill>
          <a:srgbClr val="7030A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41910" rIns="0" bIns="41910" numCol="1" spcCol="1270" anchor="t" anchorCtr="0">
          <a:noAutofit/>
        </a:bodyPr>
        <a:lstStyle/>
        <a:p>
          <a:pPr lvl="0" algn="l" defTabSz="466725">
            <a:lnSpc>
              <a:spcPct val="90000"/>
            </a:lnSpc>
            <a:spcBef>
              <a:spcPct val="0"/>
            </a:spcBef>
            <a:spcAft>
              <a:spcPct val="35000"/>
            </a:spcAft>
          </a:pPr>
          <a:r>
            <a:rPr lang="en-US" sz="1050" b="1" i="1" kern="1200" dirty="0" smtClean="0"/>
            <a:t>Q3’15 (v 2.1) - Roadmap</a:t>
          </a:r>
          <a:endParaRPr lang="en-US" sz="1050" kern="1200" dirty="0">
            <a:solidFill>
              <a:schemeClr val="bg1"/>
            </a:solidFill>
          </a:endParaRPr>
        </a:p>
        <a:p>
          <a:pPr marL="57150" lvl="1" indent="-57150" algn="l" defTabSz="355600">
            <a:lnSpc>
              <a:spcPct val="90000"/>
            </a:lnSpc>
            <a:spcBef>
              <a:spcPct val="0"/>
            </a:spcBef>
            <a:spcAft>
              <a:spcPct val="15000"/>
            </a:spcAft>
            <a:buChar char="••"/>
          </a:pPr>
          <a:r>
            <a:rPr lang="en-US" sz="800" b="1" i="1" kern="1200" dirty="0" smtClean="0"/>
            <a:t>Silicon Support</a:t>
          </a:r>
          <a:endParaRPr lang="en-US" sz="800" b="1" i="1" kern="1200" dirty="0"/>
        </a:p>
        <a:p>
          <a:pPr marL="114300" lvl="2" indent="-57150" algn="l" defTabSz="311150">
            <a:lnSpc>
              <a:spcPct val="90000"/>
            </a:lnSpc>
            <a:spcBef>
              <a:spcPct val="0"/>
            </a:spcBef>
            <a:spcAft>
              <a:spcPct val="15000"/>
            </a:spcAft>
            <a:buChar char="••"/>
          </a:pPr>
          <a:endParaRPr lang="en-US" sz="700" kern="1200" dirty="0"/>
        </a:p>
        <a:p>
          <a:pPr marL="114300" lvl="2" indent="-57150" algn="l" defTabSz="311150">
            <a:lnSpc>
              <a:spcPct val="90000"/>
            </a:lnSpc>
            <a:spcBef>
              <a:spcPct val="0"/>
            </a:spcBef>
            <a:spcAft>
              <a:spcPct val="15000"/>
            </a:spcAft>
            <a:buChar char="••"/>
          </a:pPr>
          <a:endParaRPr lang="en-US" sz="700" kern="1200" dirty="0"/>
        </a:p>
        <a:p>
          <a:pPr marL="114300" lvl="2" indent="-57150" algn="l" defTabSz="311150">
            <a:lnSpc>
              <a:spcPct val="90000"/>
            </a:lnSpc>
            <a:spcBef>
              <a:spcPct val="0"/>
            </a:spcBef>
            <a:spcAft>
              <a:spcPct val="15000"/>
            </a:spcAft>
            <a:buChar char="••"/>
          </a:pPr>
          <a:endParaRPr lang="en-US" sz="700" kern="1200" dirty="0"/>
        </a:p>
        <a:p>
          <a:pPr marL="114300" lvl="2" indent="-57150" algn="l" defTabSz="311150">
            <a:lnSpc>
              <a:spcPct val="90000"/>
            </a:lnSpc>
            <a:spcBef>
              <a:spcPct val="0"/>
            </a:spcBef>
            <a:spcAft>
              <a:spcPct val="15000"/>
            </a:spcAft>
            <a:buChar char="••"/>
          </a:pPr>
          <a:endParaRPr lang="en-US" sz="700" kern="1200" dirty="0"/>
        </a:p>
        <a:p>
          <a:pPr marL="57150" lvl="1" indent="-57150" algn="l" defTabSz="355600">
            <a:lnSpc>
              <a:spcPct val="90000"/>
            </a:lnSpc>
            <a:spcBef>
              <a:spcPct val="0"/>
            </a:spcBef>
            <a:spcAft>
              <a:spcPct val="15000"/>
            </a:spcAft>
            <a:buChar char="••"/>
          </a:pPr>
          <a:r>
            <a:rPr lang="en-US" sz="800" b="1" i="1" kern="1200" dirty="0" smtClean="0"/>
            <a:t>DPDK</a:t>
          </a:r>
          <a:endParaRPr lang="en-US" sz="800" i="1" kern="1200" dirty="0"/>
        </a:p>
        <a:p>
          <a:pPr marL="114300" lvl="2" indent="-57150" algn="l" defTabSz="311150">
            <a:lnSpc>
              <a:spcPct val="90000"/>
            </a:lnSpc>
            <a:spcBef>
              <a:spcPct val="0"/>
            </a:spcBef>
            <a:spcAft>
              <a:spcPct val="15000"/>
            </a:spcAft>
            <a:buChar char="••"/>
          </a:pPr>
          <a:r>
            <a:rPr lang="en-US" sz="700" kern="1200" dirty="0" smtClean="0">
              <a:latin typeface="+mj-lt"/>
            </a:rPr>
            <a:t>Cuckoo Hash with Thread Safety</a:t>
          </a:r>
          <a:endParaRPr lang="en-US" sz="7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700" kern="1200" dirty="0" err="1" smtClean="0">
              <a:latin typeface="+mj-lt"/>
            </a:rPr>
            <a:t>Lthread</a:t>
          </a:r>
          <a:r>
            <a:rPr lang="en-US" sz="700" kern="1200" dirty="0" smtClean="0">
              <a:latin typeface="+mj-lt"/>
            </a:rPr>
            <a:t> Library</a:t>
          </a:r>
          <a:endParaRPr lang="en-US" sz="7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700" kern="1200" dirty="0" smtClean="0">
              <a:latin typeface="+mj-lt"/>
            </a:rPr>
            <a:t>OPNFV Investigation &amp; Requirements</a:t>
          </a:r>
          <a:endParaRPr lang="en-US" sz="7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700" kern="1200" dirty="0" smtClean="0">
              <a:solidFill>
                <a:schemeClr val="bg1"/>
              </a:solidFill>
              <a:latin typeface="+mj-lt"/>
            </a:rPr>
            <a:t>Live migration bonded VM ports</a:t>
          </a:r>
          <a:endParaRPr lang="en-US" sz="7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700" kern="1200" dirty="0" smtClean="0">
              <a:solidFill>
                <a:schemeClr val="bg1"/>
              </a:solidFill>
              <a:latin typeface="+mj-lt"/>
            </a:rPr>
            <a:t>Linux Containers (investigation)</a:t>
          </a:r>
          <a:endParaRPr lang="en-US" sz="7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700" kern="1200" dirty="0" smtClean="0">
              <a:latin typeface="+mj-lt"/>
            </a:rPr>
            <a:t>Flow NIC </a:t>
          </a:r>
          <a:endParaRPr lang="en-US" sz="7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700" kern="1200" dirty="0" smtClean="0">
              <a:latin typeface="+mj-lt"/>
            </a:rPr>
            <a:t>Packet Framework  (customer requests)</a:t>
          </a:r>
          <a:endParaRPr lang="en-US" sz="7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700" kern="1200" dirty="0" smtClean="0">
              <a:solidFill>
                <a:schemeClr val="bg1"/>
              </a:solidFill>
              <a:latin typeface="+mj-lt"/>
            </a:rPr>
            <a:t>Memory Management enhancements </a:t>
          </a:r>
          <a:r>
            <a:rPr lang="en-US" sz="700" kern="1200" dirty="0" smtClean="0">
              <a:latin typeface="+mj-lt"/>
            </a:rPr>
            <a:t>(customer requests)</a:t>
          </a:r>
          <a:endParaRPr lang="en-US" sz="7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700" kern="1200" dirty="0" smtClean="0">
              <a:solidFill>
                <a:schemeClr val="bg1"/>
              </a:solidFill>
              <a:latin typeface="+mj-lt"/>
            </a:rPr>
            <a:t>Dynamic Link Libraries</a:t>
          </a:r>
          <a:endParaRPr lang="en-US" sz="7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700" kern="1200" dirty="0" smtClean="0">
              <a:solidFill>
                <a:schemeClr val="bg1"/>
              </a:solidFill>
              <a:latin typeface="+mj-lt"/>
            </a:rPr>
            <a:t>Fortville Traffic management for Bandwidth distribution and limit</a:t>
          </a:r>
          <a:endParaRPr lang="en-US" sz="7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700" kern="1200" dirty="0" smtClean="0">
              <a:latin typeface="+mj-lt"/>
            </a:rPr>
            <a:t>Socket  Interface &amp; Optimizations</a:t>
          </a:r>
          <a:endParaRPr lang="en-US" sz="7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700" kern="1200" dirty="0" smtClean="0">
              <a:latin typeface="+mj-lt"/>
            </a:rPr>
            <a:t>Platform QoS Integration</a:t>
          </a:r>
          <a:endParaRPr lang="en-US" sz="7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700" kern="1200" dirty="0" smtClean="0">
              <a:latin typeface="+mj-lt"/>
            </a:rPr>
            <a:t>Cache QoS</a:t>
          </a:r>
          <a:endParaRPr lang="en-US" sz="700" kern="1200" dirty="0">
            <a:solidFill>
              <a:schemeClr val="bg1"/>
            </a:solidFill>
            <a:latin typeface="+mj-lt"/>
          </a:endParaRPr>
        </a:p>
        <a:p>
          <a:pPr marL="114300" lvl="2" indent="-57150" algn="l" defTabSz="266700">
            <a:lnSpc>
              <a:spcPct val="90000"/>
            </a:lnSpc>
            <a:spcBef>
              <a:spcPct val="0"/>
            </a:spcBef>
            <a:spcAft>
              <a:spcPct val="15000"/>
            </a:spcAft>
            <a:buChar char="••"/>
          </a:pPr>
          <a:endParaRPr lang="en-US" sz="600" kern="1200" dirty="0">
            <a:solidFill>
              <a:schemeClr val="bg1"/>
            </a:solidFill>
          </a:endParaRPr>
        </a:p>
        <a:p>
          <a:pPr marL="57150" lvl="1" indent="-57150" algn="l" defTabSz="311150">
            <a:lnSpc>
              <a:spcPct val="90000"/>
            </a:lnSpc>
            <a:spcBef>
              <a:spcPct val="0"/>
            </a:spcBef>
            <a:spcAft>
              <a:spcPct val="15000"/>
            </a:spcAft>
            <a:buChar char="••"/>
          </a:pPr>
          <a:endParaRPr lang="en-US" sz="700" kern="1200" dirty="0">
            <a:solidFill>
              <a:schemeClr val="bg1"/>
            </a:solidFill>
          </a:endParaRPr>
        </a:p>
        <a:p>
          <a:pPr marL="57150" lvl="1" indent="-57150" algn="l" defTabSz="311150">
            <a:lnSpc>
              <a:spcPct val="90000"/>
            </a:lnSpc>
            <a:spcBef>
              <a:spcPct val="0"/>
            </a:spcBef>
            <a:spcAft>
              <a:spcPct val="15000"/>
            </a:spcAft>
            <a:buChar char="••"/>
          </a:pPr>
          <a:endParaRPr lang="en-US" sz="700" kern="1200" dirty="0">
            <a:solidFill>
              <a:schemeClr val="bg1"/>
            </a:solidFill>
          </a:endParaRPr>
        </a:p>
      </dsp:txBody>
      <dsp:txXfrm>
        <a:off x="4508728" y="188490"/>
        <a:ext cx="1891957" cy="3372059"/>
      </dsp:txXfrm>
    </dsp:sp>
    <dsp:sp modelId="{B02E0DE6-B9B3-4C07-9F0F-DA476B97F842}">
      <dsp:nvSpPr>
        <dsp:cNvPr id="0" name=""/>
        <dsp:cNvSpPr/>
      </dsp:nvSpPr>
      <dsp:spPr>
        <a:xfrm>
          <a:off x="6512781" y="1808510"/>
          <a:ext cx="112854" cy="132018"/>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a:off x="6512781" y="1834914"/>
        <a:ext cx="78998" cy="79210"/>
      </dsp:txXfrm>
    </dsp:sp>
    <dsp:sp modelId="{B9096959-32FB-4A82-B6DE-594B3891F64C}">
      <dsp:nvSpPr>
        <dsp:cNvPr id="0" name=""/>
        <dsp:cNvSpPr/>
      </dsp:nvSpPr>
      <dsp:spPr>
        <a:xfrm>
          <a:off x="6672480" y="129628"/>
          <a:ext cx="2009681" cy="3489783"/>
        </a:xfrm>
        <a:prstGeom prst="roundRect">
          <a:avLst>
            <a:gd name="adj" fmla="val 10000"/>
          </a:avLst>
        </a:prstGeom>
        <a:solidFill>
          <a:srgbClr val="7030A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41910" rIns="0" bIns="41910" numCol="1" spcCol="1270" anchor="t" anchorCtr="0">
          <a:noAutofit/>
        </a:bodyPr>
        <a:lstStyle/>
        <a:p>
          <a:pPr lvl="0" algn="l" defTabSz="466725">
            <a:lnSpc>
              <a:spcPct val="90000"/>
            </a:lnSpc>
            <a:spcBef>
              <a:spcPct val="0"/>
            </a:spcBef>
            <a:spcAft>
              <a:spcPct val="35000"/>
            </a:spcAft>
          </a:pPr>
          <a:r>
            <a:rPr lang="en-US" sz="1050" b="1" i="1" kern="1200" dirty="0" smtClean="0"/>
            <a:t>Q4’15 (v 2.2) - Roadmap</a:t>
          </a:r>
          <a:endParaRPr lang="en-US" sz="1050" kern="1200" dirty="0">
            <a:solidFill>
              <a:schemeClr val="bg1"/>
            </a:solidFill>
          </a:endParaRPr>
        </a:p>
        <a:p>
          <a:pPr marL="57150" lvl="1" indent="-57150" algn="l" defTabSz="355600">
            <a:lnSpc>
              <a:spcPct val="90000"/>
            </a:lnSpc>
            <a:spcBef>
              <a:spcPct val="0"/>
            </a:spcBef>
            <a:spcAft>
              <a:spcPct val="15000"/>
            </a:spcAft>
            <a:buChar char="••"/>
          </a:pPr>
          <a:r>
            <a:rPr lang="en-US" sz="800" b="1" i="1" kern="1200" dirty="0" smtClean="0"/>
            <a:t>Silicon Support</a:t>
          </a:r>
          <a:endParaRPr lang="en-US" sz="800" b="1" i="1" kern="1200" dirty="0"/>
        </a:p>
        <a:p>
          <a:pPr marL="114300" lvl="2" indent="-57150" algn="l" defTabSz="266700">
            <a:lnSpc>
              <a:spcPct val="90000"/>
            </a:lnSpc>
            <a:spcBef>
              <a:spcPct val="0"/>
            </a:spcBef>
            <a:spcAft>
              <a:spcPct val="15000"/>
            </a:spcAft>
            <a:buChar char="••"/>
          </a:pPr>
          <a:r>
            <a:rPr lang="en-US" sz="600" kern="1200" dirty="0" smtClean="0"/>
            <a:t>Broadwell server</a:t>
          </a:r>
          <a:endParaRPr lang="en-US" sz="600" kern="1200" dirty="0"/>
        </a:p>
        <a:p>
          <a:pPr marL="114300" lvl="2" indent="-57150" algn="l" defTabSz="311150">
            <a:lnSpc>
              <a:spcPct val="90000"/>
            </a:lnSpc>
            <a:spcBef>
              <a:spcPct val="0"/>
            </a:spcBef>
            <a:spcAft>
              <a:spcPct val="15000"/>
            </a:spcAft>
            <a:buChar char="••"/>
          </a:pPr>
          <a:endParaRPr lang="en-US" sz="700" kern="1200" dirty="0"/>
        </a:p>
        <a:p>
          <a:pPr marL="114300" lvl="2" indent="-57150" algn="l" defTabSz="311150">
            <a:lnSpc>
              <a:spcPct val="90000"/>
            </a:lnSpc>
            <a:spcBef>
              <a:spcPct val="0"/>
            </a:spcBef>
            <a:spcAft>
              <a:spcPct val="15000"/>
            </a:spcAft>
            <a:buChar char="••"/>
          </a:pPr>
          <a:endParaRPr lang="en-US" sz="700" kern="1200" dirty="0"/>
        </a:p>
        <a:p>
          <a:pPr marL="114300" lvl="2" indent="-57150" algn="l" defTabSz="311150">
            <a:lnSpc>
              <a:spcPct val="90000"/>
            </a:lnSpc>
            <a:spcBef>
              <a:spcPct val="0"/>
            </a:spcBef>
            <a:spcAft>
              <a:spcPct val="15000"/>
            </a:spcAft>
            <a:buChar char="••"/>
          </a:pPr>
          <a:endParaRPr lang="en-US" sz="700" kern="1200" dirty="0"/>
        </a:p>
        <a:p>
          <a:pPr marL="57150" lvl="1" indent="-57150" algn="l" defTabSz="355600">
            <a:lnSpc>
              <a:spcPct val="90000"/>
            </a:lnSpc>
            <a:spcBef>
              <a:spcPct val="0"/>
            </a:spcBef>
            <a:spcAft>
              <a:spcPct val="15000"/>
            </a:spcAft>
            <a:buChar char="••"/>
          </a:pPr>
          <a:r>
            <a:rPr lang="en-US" sz="800" b="1" i="1" kern="1200" dirty="0" smtClean="0"/>
            <a:t>DPDK</a:t>
          </a:r>
          <a:endParaRPr lang="en-US" sz="800" i="1" kern="1200" dirty="0"/>
        </a:p>
        <a:p>
          <a:pPr marL="114300" lvl="2" indent="-57150" algn="l" defTabSz="311150">
            <a:lnSpc>
              <a:spcPct val="90000"/>
            </a:lnSpc>
            <a:spcBef>
              <a:spcPct val="0"/>
            </a:spcBef>
            <a:spcAft>
              <a:spcPct val="15000"/>
            </a:spcAft>
            <a:buChar char="••"/>
          </a:pPr>
          <a:r>
            <a:rPr lang="en-US" sz="700" kern="1200" dirty="0" smtClean="0">
              <a:latin typeface="+mj-lt"/>
            </a:rPr>
            <a:t>OPNFV Requirements</a:t>
          </a:r>
          <a:endParaRPr lang="en-US" sz="700" i="1" kern="1200" dirty="0">
            <a:latin typeface="+mj-lt"/>
          </a:endParaRPr>
        </a:p>
        <a:p>
          <a:pPr marL="114300" lvl="2" indent="-57150" algn="l" defTabSz="311150">
            <a:lnSpc>
              <a:spcPct val="90000"/>
            </a:lnSpc>
            <a:spcBef>
              <a:spcPct val="0"/>
            </a:spcBef>
            <a:spcAft>
              <a:spcPct val="15000"/>
            </a:spcAft>
            <a:buChar char="••"/>
          </a:pPr>
          <a:r>
            <a:rPr lang="en-US" sz="700" kern="1200" dirty="0" smtClean="0">
              <a:latin typeface="+mj-lt"/>
            </a:rPr>
            <a:t>Hybrid Switch (DPDK + RRC)</a:t>
          </a:r>
          <a:endParaRPr lang="en-US" sz="700" i="1" kern="1200" dirty="0">
            <a:latin typeface="+mj-lt"/>
          </a:endParaRPr>
        </a:p>
      </dsp:txBody>
      <dsp:txXfrm>
        <a:off x="6731342" y="188490"/>
        <a:ext cx="1891957" cy="33720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5FBEA7-9A06-40CB-8E65-00038ECFAEF8}">
      <dsp:nvSpPr>
        <dsp:cNvPr id="0" name=""/>
        <dsp:cNvSpPr/>
      </dsp:nvSpPr>
      <dsp:spPr>
        <a:xfrm>
          <a:off x="502735" y="-11911"/>
          <a:ext cx="2644192" cy="2644192"/>
        </a:xfrm>
        <a:prstGeom prst="circularArrow">
          <a:avLst>
            <a:gd name="adj1" fmla="val 5544"/>
            <a:gd name="adj2" fmla="val 330680"/>
            <a:gd name="adj3" fmla="val 13933564"/>
            <a:gd name="adj4" fmla="val 17290754"/>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6EE679-B77A-4D0C-86F7-C03C2C882556}">
      <dsp:nvSpPr>
        <dsp:cNvPr id="0" name=""/>
        <dsp:cNvSpPr/>
      </dsp:nvSpPr>
      <dsp:spPr>
        <a:xfrm>
          <a:off x="1248334" y="733"/>
          <a:ext cx="1152994" cy="576497"/>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altLang="zh-CN" sz="1000" kern="1200" dirty="0" smtClean="0"/>
            <a:t>Create suite plan for new feature</a:t>
          </a:r>
          <a:endParaRPr lang="zh-CN" altLang="en-US" sz="1000" kern="1200" dirty="0"/>
        </a:p>
      </dsp:txBody>
      <dsp:txXfrm>
        <a:off x="1276476" y="28875"/>
        <a:ext cx="1096710" cy="520213"/>
      </dsp:txXfrm>
    </dsp:sp>
    <dsp:sp modelId="{290B7BC8-6AA7-41BF-86E0-336A81A7D304}">
      <dsp:nvSpPr>
        <dsp:cNvPr id="0" name=""/>
        <dsp:cNvSpPr/>
      </dsp:nvSpPr>
      <dsp:spPr>
        <a:xfrm>
          <a:off x="2496668" y="905836"/>
          <a:ext cx="1152994" cy="576497"/>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altLang="zh-CN" sz="1000" kern="1200" dirty="0" smtClean="0"/>
            <a:t>Manually dry run test case</a:t>
          </a:r>
          <a:endParaRPr lang="zh-CN" altLang="en-US" sz="1000" kern="1200" dirty="0"/>
        </a:p>
      </dsp:txBody>
      <dsp:txXfrm>
        <a:off x="2524810" y="933978"/>
        <a:ext cx="1096710" cy="520213"/>
      </dsp:txXfrm>
    </dsp:sp>
    <dsp:sp modelId="{4E8D5A6A-8326-418A-9446-039DD89F7B0F}">
      <dsp:nvSpPr>
        <dsp:cNvPr id="0" name=""/>
        <dsp:cNvSpPr/>
      </dsp:nvSpPr>
      <dsp:spPr>
        <a:xfrm>
          <a:off x="2243123" y="1849899"/>
          <a:ext cx="1152994" cy="576497"/>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altLang="zh-CN" sz="1000" kern="1200" dirty="0" smtClean="0"/>
            <a:t>Implement test suite in DTS </a:t>
          </a:r>
          <a:endParaRPr lang="zh-CN" altLang="en-US" sz="1000" kern="1200" dirty="0"/>
        </a:p>
      </dsp:txBody>
      <dsp:txXfrm>
        <a:off x="2271265" y="1878041"/>
        <a:ext cx="1096710" cy="520213"/>
      </dsp:txXfrm>
    </dsp:sp>
    <dsp:sp modelId="{E1CCB1D0-2927-46BC-89C9-454DC3D2B0E3}">
      <dsp:nvSpPr>
        <dsp:cNvPr id="0" name=""/>
        <dsp:cNvSpPr/>
      </dsp:nvSpPr>
      <dsp:spPr>
        <a:xfrm>
          <a:off x="385053" y="1849889"/>
          <a:ext cx="1152994" cy="576497"/>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altLang="zh-CN" sz="1000" kern="1200" dirty="0" smtClean="0"/>
            <a:t>Verify new feature patch set by DTS</a:t>
          </a:r>
          <a:endParaRPr lang="zh-CN" altLang="en-US" sz="1000" kern="1200" dirty="0"/>
        </a:p>
      </dsp:txBody>
      <dsp:txXfrm>
        <a:off x="413195" y="1878031"/>
        <a:ext cx="1096710" cy="520213"/>
      </dsp:txXfrm>
    </dsp:sp>
    <dsp:sp modelId="{DCCA9B23-435C-46F7-8A90-87D9248899CB}">
      <dsp:nvSpPr>
        <dsp:cNvPr id="0" name=""/>
        <dsp:cNvSpPr/>
      </dsp:nvSpPr>
      <dsp:spPr>
        <a:xfrm>
          <a:off x="51585" y="905842"/>
          <a:ext cx="1152994" cy="576497"/>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altLang="zh-CN" sz="1000" kern="1200" dirty="0" smtClean="0"/>
            <a:t>Fix gap between initial test plan</a:t>
          </a:r>
          <a:endParaRPr lang="zh-CN" altLang="en-US" sz="1000" kern="1200" dirty="0"/>
        </a:p>
      </dsp:txBody>
      <dsp:txXfrm>
        <a:off x="79727" y="933984"/>
        <a:ext cx="1096710" cy="52021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atin typeface="Calibri" pitchFamily="34" charset="0"/>
              </a:defRPr>
            </a:lvl1pPr>
          </a:lstStyle>
          <a:p>
            <a:pPr>
              <a:defRPr/>
            </a:pPr>
            <a:fld id="{863C5E31-0B3A-41B3-BD80-E8A215C5D48C}" type="datetimeFigureOut">
              <a:rPr lang="en-US" altLang="en-US"/>
              <a:pPr>
                <a:defRPr/>
              </a:pPr>
              <a:t>11/26/2014</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D4161AF0-E0BB-4E96-96CE-AEB1C1AAE721}" type="slidenum">
              <a:rPr lang="en-US" altLang="en-US"/>
              <a:pPr/>
              <a:t>‹#›</a:t>
            </a:fld>
            <a:endParaRPr lang="en-US" altLang="en-US"/>
          </a:p>
        </p:txBody>
      </p:sp>
    </p:spTree>
    <p:extLst>
      <p:ext uri="{BB962C8B-B14F-4D97-AF65-F5344CB8AC3E}">
        <p14:creationId xmlns:p14="http://schemas.microsoft.com/office/powerpoint/2010/main" val="29272844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atin typeface="Calibri" pitchFamily="34" charset="0"/>
              </a:defRPr>
            </a:lvl1pPr>
          </a:lstStyle>
          <a:p>
            <a:pPr>
              <a:defRPr/>
            </a:pPr>
            <a:fld id="{8524893F-B0B6-4735-9412-CC49A889FC20}" type="datetimeFigureOut">
              <a:rPr lang="en-US" altLang="en-US"/>
              <a:pPr>
                <a:defRPr/>
              </a:pPr>
              <a:t>11/26/2014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770EBC89-CA49-4FA8-83CF-2A8DD6E9D09B}" type="slidenum">
              <a:rPr lang="en-US" altLang="en-US"/>
              <a:pPr/>
              <a:t>‹#›</a:t>
            </a:fld>
            <a:endParaRPr lang="en-US" altLang="en-US"/>
          </a:p>
        </p:txBody>
      </p:sp>
    </p:spTree>
    <p:extLst>
      <p:ext uri="{BB962C8B-B14F-4D97-AF65-F5344CB8AC3E}">
        <p14:creationId xmlns:p14="http://schemas.microsoft.com/office/powerpoint/2010/main" val="2516686609"/>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Geneva" charset="0"/>
        <a:cs typeface="Geneva" charset="0"/>
      </a:defRPr>
    </a:lvl1pPr>
    <a:lvl2pPr marL="457200" algn="l" defTabSz="457200" rtl="0" eaLnBrk="0" fontAlgn="base" hangingPunct="0">
      <a:spcBef>
        <a:spcPct val="30000"/>
      </a:spcBef>
      <a:spcAft>
        <a:spcPct val="0"/>
      </a:spcAft>
      <a:defRPr sz="1200" kern="1200">
        <a:solidFill>
          <a:schemeClr val="tx1"/>
        </a:solidFill>
        <a:latin typeface="+mn-lt"/>
        <a:ea typeface="Geneva"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Geneva"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Geneva"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Geneva"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EBC89-CA49-4FA8-83CF-2A8DD6E9D09B}" type="slidenum">
              <a:rPr lang="en-US" altLang="en-US" smtClean="0"/>
              <a:pPr/>
              <a:t>1</a:t>
            </a:fld>
            <a:endParaRPr lang="en-US" altLang="en-US"/>
          </a:p>
        </p:txBody>
      </p:sp>
    </p:spTree>
    <p:extLst>
      <p:ext uri="{BB962C8B-B14F-4D97-AF65-F5344CB8AC3E}">
        <p14:creationId xmlns:p14="http://schemas.microsoft.com/office/powerpoint/2010/main" val="2514963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16 PF and 128 VF </a:t>
            </a:r>
          </a:p>
          <a:p>
            <a:r>
              <a:rPr lang="en-US" dirty="0" smtClean="0"/>
              <a:t>RSS independent</a:t>
            </a:r>
            <a:r>
              <a:rPr lang="en-US" baseline="0" dirty="0" smtClean="0"/>
              <a:t> tables = 144 (128 for VF, 16 for PF)</a:t>
            </a:r>
          </a:p>
          <a:p>
            <a:r>
              <a:rPr lang="en-US" dirty="0" smtClean="0"/>
              <a:t>RSS Queues there are up to 64 per PF and 16 per VF</a:t>
            </a:r>
          </a:p>
          <a:p>
            <a:endParaRPr lang="en-US" dirty="0" smtClean="0"/>
          </a:p>
          <a:p>
            <a:r>
              <a:rPr lang="en-US" dirty="0" smtClean="0"/>
              <a:t>Fortville’s 8K perfect-match filter table can be used in two ways:</a:t>
            </a:r>
          </a:p>
          <a:p>
            <a:pPr marL="171450" indent="-171450">
              <a:buFont typeface="Arial" panose="020B0604020202020204" pitchFamily="34" charset="0"/>
              <a:buChar char="•"/>
            </a:pPr>
            <a:r>
              <a:rPr lang="en-US" dirty="0" smtClean="0"/>
              <a:t>Flow Director – higher-level software applies filters top-down</a:t>
            </a:r>
          </a:p>
          <a:p>
            <a:pPr marL="171450" indent="-171450">
              <a:buFont typeface="Arial" panose="020B0604020202020204" pitchFamily="34" charset="0"/>
              <a:buChar char="•"/>
            </a:pPr>
            <a:r>
              <a:rPr lang="en-US" dirty="0" smtClean="0"/>
              <a:t>ATR – driver applies filters based on current traffic conditions</a:t>
            </a:r>
          </a:p>
          <a:p>
            <a:endParaRPr lang="en-US" dirty="0" smtClean="0"/>
          </a:p>
          <a:p>
            <a:r>
              <a:rPr lang="en-US" dirty="0" smtClean="0"/>
              <a:t>Fortville supports either ATR or Flow Director at a given time</a:t>
            </a:r>
          </a:p>
          <a:p>
            <a:endParaRPr lang="en-US" dirty="0" smtClean="0"/>
          </a:p>
          <a:p>
            <a:r>
              <a:rPr lang="en-US" dirty="0" smtClean="0"/>
              <a:t>Goal of ATR: Keep each flow on a single queue pair (CPU core)</a:t>
            </a:r>
          </a:p>
          <a:p>
            <a:r>
              <a:rPr lang="en-US" dirty="0" smtClean="0"/>
              <a:t>Algorithm: Driver samples transmit traffic, adds receive filters to direct flows to the same queue pair</a:t>
            </a:r>
          </a:p>
          <a:p>
            <a:endParaRPr lang="en-US" dirty="0" smtClean="0"/>
          </a:p>
          <a:p>
            <a:r>
              <a:rPr lang="en-US" dirty="0" smtClean="0"/>
              <a:t>Use case for Flow Director</a:t>
            </a:r>
          </a:p>
          <a:p>
            <a:r>
              <a:rPr lang="en-US" dirty="0" smtClean="0"/>
              <a:t>Flows are predictable, known in advance</a:t>
            </a:r>
          </a:p>
          <a:p>
            <a:r>
              <a:rPr lang="en-US" dirty="0" smtClean="0"/>
              <a:t>Need advanced features like per-flow counters, flow drop, SW tag</a:t>
            </a:r>
          </a:p>
          <a:p>
            <a:endParaRPr lang="en-US" dirty="0" smtClean="0"/>
          </a:p>
          <a:p>
            <a:r>
              <a:rPr lang="en-US" dirty="0" smtClean="0"/>
              <a:t>Use case for ATR</a:t>
            </a:r>
          </a:p>
          <a:p>
            <a:r>
              <a:rPr lang="en-US" dirty="0" smtClean="0"/>
              <a:t>Flows are constantly changing, unpredictable</a:t>
            </a:r>
          </a:p>
          <a:p>
            <a:r>
              <a:rPr lang="en-US" dirty="0" smtClean="0"/>
              <a:t>Flow pinning is the only action required</a:t>
            </a:r>
          </a:p>
          <a:p>
            <a:endParaRPr lang="en-US" dirty="0"/>
          </a:p>
        </p:txBody>
      </p:sp>
      <p:sp>
        <p:nvSpPr>
          <p:cNvPr id="4" name="Slide Number Placeholder 3"/>
          <p:cNvSpPr>
            <a:spLocks noGrp="1"/>
          </p:cNvSpPr>
          <p:nvPr>
            <p:ph type="sldNum" sz="quarter" idx="10"/>
          </p:nvPr>
        </p:nvSpPr>
        <p:spPr/>
        <p:txBody>
          <a:bodyPr/>
          <a:lstStyle/>
          <a:p>
            <a:fld id="{770EBC89-CA49-4FA8-83CF-2A8DD6E9D09B}" type="slidenum">
              <a:rPr lang="en-US" altLang="en-US" smtClean="0"/>
              <a:pPr/>
              <a:t>15</a:t>
            </a:fld>
            <a:endParaRPr lang="en-US" altLang="en-US"/>
          </a:p>
        </p:txBody>
      </p:sp>
    </p:spTree>
    <p:extLst>
      <p:ext uri="{BB962C8B-B14F-4D97-AF65-F5344CB8AC3E}">
        <p14:creationId xmlns:p14="http://schemas.microsoft.com/office/powerpoint/2010/main" val="3684591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While Niantic can provide a higher PPS rate for 64B packets both hit line rate at 128B packets.</a:t>
            </a:r>
          </a:p>
          <a:p>
            <a:r>
              <a:rPr lang="en-US" baseline="0" dirty="0" smtClean="0"/>
              <a:t>Fortville offers better packet identification and processing capabilities</a:t>
            </a:r>
          </a:p>
        </p:txBody>
      </p:sp>
    </p:spTree>
    <p:extLst>
      <p:ext uri="{BB962C8B-B14F-4D97-AF65-F5344CB8AC3E}">
        <p14:creationId xmlns:p14="http://schemas.microsoft.com/office/powerpoint/2010/main" val="2173528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7526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0EBC89-CA49-4FA8-83CF-2A8DD6E9D09B}" type="slidenum">
              <a:rPr lang="en-US" altLang="en-US" smtClean="0"/>
              <a:pPr/>
              <a:t>18</a:t>
            </a:fld>
            <a:endParaRPr lang="en-US" altLang="en-US"/>
          </a:p>
        </p:txBody>
      </p:sp>
    </p:spTree>
    <p:extLst>
      <p:ext uri="{BB962C8B-B14F-4D97-AF65-F5344CB8AC3E}">
        <p14:creationId xmlns:p14="http://schemas.microsoft.com/office/powerpoint/2010/main" val="2427450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40386F02-04FF-4DAF-95E1-024368F0EF9A}" type="slidenum">
              <a:rPr lang="en-US" smtClean="0">
                <a:solidFill>
                  <a:prstClr val="black"/>
                </a:solidFill>
                <a:latin typeface="Arial" charset="0"/>
                <a:cs typeface="Arial" charset="0"/>
              </a:rPr>
              <a:pPr/>
              <a:t>19</a:t>
            </a:fld>
            <a:endParaRPr lang="en-US" dirty="0" smtClean="0">
              <a:solidFill>
                <a:prstClr val="black"/>
              </a:solidFill>
              <a:latin typeface="Arial" charset="0"/>
              <a:cs typeface="Arial" charset="0"/>
            </a:endParaRPr>
          </a:p>
        </p:txBody>
      </p:sp>
      <p:sp>
        <p:nvSpPr>
          <p:cNvPr id="16387" name="Rectangle 7"/>
          <p:cNvSpPr txBox="1">
            <a:spLocks noGrp="1" noChangeArrowheads="1"/>
          </p:cNvSpPr>
          <p:nvPr/>
        </p:nvSpPr>
        <p:spPr bwMode="auto">
          <a:xfrm>
            <a:off x="3884613" y="8684926"/>
            <a:ext cx="2971800" cy="457513"/>
          </a:xfrm>
          <a:prstGeom prst="rect">
            <a:avLst/>
          </a:prstGeom>
          <a:noFill/>
          <a:ln w="9525">
            <a:noFill/>
            <a:miter lim="800000"/>
            <a:headEnd/>
            <a:tailEnd/>
          </a:ln>
        </p:spPr>
        <p:txBody>
          <a:bodyPr lIns="91431" tIns="45716" rIns="91431" bIns="45716" anchor="b"/>
          <a:lstStyle/>
          <a:p>
            <a:pPr algn="r" defTabSz="914377"/>
            <a:fld id="{33C526A8-A72F-4C7E-997D-3D6AFBF08053}" type="slidenum">
              <a:rPr lang="en-US" sz="1900">
                <a:solidFill>
                  <a:prstClr val="black"/>
                </a:solidFill>
                <a:latin typeface="Arial" charset="0"/>
              </a:rPr>
              <a:pPr algn="r" defTabSz="914377"/>
              <a:t>19</a:t>
            </a:fld>
            <a:endParaRPr lang="en-US" sz="1900" dirty="0">
              <a:solidFill>
                <a:prstClr val="black"/>
              </a:solidFill>
              <a:latin typeface="Arial" charset="0"/>
            </a:endParaRPr>
          </a:p>
        </p:txBody>
      </p:sp>
      <p:sp>
        <p:nvSpPr>
          <p:cNvPr id="16388" name="Rectangle 2"/>
          <p:cNvSpPr>
            <a:spLocks noGrp="1" noRot="1" noChangeAspect="1" noChangeArrowheads="1" noTextEdit="1"/>
          </p:cNvSpPr>
          <p:nvPr>
            <p:ph type="sldImg"/>
          </p:nvPr>
        </p:nvSpPr>
        <p:spPr>
          <a:xfrm>
            <a:off x="374650" y="688975"/>
            <a:ext cx="6111875" cy="3438525"/>
          </a:xfrm>
          <a:ln/>
        </p:spPr>
      </p:sp>
      <p:sp>
        <p:nvSpPr>
          <p:cNvPr id="16389" name="Rectangle 3"/>
          <p:cNvSpPr>
            <a:spLocks noGrp="1" noChangeArrowheads="1"/>
          </p:cNvSpPr>
          <p:nvPr>
            <p:ph type="body" idx="1"/>
          </p:nvPr>
        </p:nvSpPr>
        <p:spPr>
          <a:xfrm>
            <a:off x="914400" y="4356518"/>
            <a:ext cx="5029200" cy="4126980"/>
          </a:xfrm>
          <a:noFill/>
          <a:ln/>
        </p:spPr>
        <p:txBody>
          <a:bodyPr lIns="91421" tIns="45711" rIns="91421" bIns="45711"/>
          <a:lstStyle/>
          <a:p>
            <a:pPr defTabSz="933399">
              <a:lnSpc>
                <a:spcPct val="80000"/>
              </a:lnSpc>
              <a:spcBef>
                <a:spcPct val="0"/>
              </a:spcBef>
            </a:pPr>
            <a:r>
              <a:rPr lang="en-US" baseline="0" dirty="0" smtClean="0">
                <a:latin typeface="Arial" charset="0"/>
                <a:cs typeface="Arial" charset="0"/>
              </a:rPr>
              <a:t>L3 forwarding </a:t>
            </a:r>
          </a:p>
        </p:txBody>
      </p:sp>
    </p:spTree>
    <p:extLst>
      <p:ext uri="{BB962C8B-B14F-4D97-AF65-F5344CB8AC3E}">
        <p14:creationId xmlns:p14="http://schemas.microsoft.com/office/powerpoint/2010/main" val="1701521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Geneva" charset="0"/>
                <a:cs typeface="Geneva" charset="0"/>
              </a:rPr>
              <a:t>The hash tables are pre-populated with 16 million keys. For hash tables, the following parameters can be selected: </a:t>
            </a:r>
          </a:p>
          <a:p>
            <a:r>
              <a:rPr lang="en-US" sz="1200" b="0" i="0" u="none" strike="noStrike" kern="1200" baseline="0" dirty="0" smtClean="0">
                <a:solidFill>
                  <a:schemeClr val="tx1"/>
                </a:solidFill>
                <a:latin typeface="+mn-lt"/>
                <a:ea typeface="Geneva" charset="0"/>
                <a:cs typeface="Geneva" charset="0"/>
              </a:rPr>
              <a:t> </a:t>
            </a:r>
            <a:r>
              <a:rPr lang="en-US" sz="1200" b="1" i="0" u="none" strike="noStrike" kern="1200" baseline="0" dirty="0" smtClean="0">
                <a:solidFill>
                  <a:schemeClr val="tx1"/>
                </a:solidFill>
                <a:latin typeface="+mn-lt"/>
                <a:ea typeface="Geneva" charset="0"/>
                <a:cs typeface="Geneva" charset="0"/>
              </a:rPr>
              <a:t>Configurable key size implementation or fixed (specialized) key size implementation (e.g. hash-8-ext or hash-spec-8-ext). </a:t>
            </a:r>
            <a:r>
              <a:rPr lang="en-US" sz="1200" b="0" i="0" u="none" strike="noStrike" kern="1200" baseline="0" dirty="0" smtClean="0">
                <a:solidFill>
                  <a:schemeClr val="tx1"/>
                </a:solidFill>
                <a:latin typeface="+mn-lt"/>
                <a:ea typeface="Geneva" charset="0"/>
                <a:cs typeface="Geneva" charset="0"/>
              </a:rPr>
              <a:t>The key size specialized implementations are expected to provide better performance for 8- byte and 16-byte key sizes, while the key-size-non-specialized implementation is expected to provide better performance for larger key sizes; </a:t>
            </a:r>
          </a:p>
          <a:p>
            <a:r>
              <a:rPr lang="en-US" sz="1200" b="0" i="0" u="none" strike="noStrike" kern="1200" baseline="0" dirty="0" smtClean="0">
                <a:solidFill>
                  <a:schemeClr val="tx1"/>
                </a:solidFill>
                <a:latin typeface="+mn-lt"/>
                <a:ea typeface="Geneva" charset="0"/>
                <a:cs typeface="Geneva" charset="0"/>
              </a:rPr>
              <a:t> </a:t>
            </a:r>
            <a:r>
              <a:rPr lang="en-US" sz="1200" b="1" i="0" u="none" strike="noStrike" kern="1200" baseline="0" dirty="0" smtClean="0">
                <a:solidFill>
                  <a:schemeClr val="tx1"/>
                </a:solidFill>
                <a:latin typeface="+mn-lt"/>
                <a:ea typeface="Geneva" charset="0"/>
                <a:cs typeface="Geneva" charset="0"/>
              </a:rPr>
              <a:t>Key size (e.g. hash-spec-8-ext or hash-spec-16-ext). </a:t>
            </a:r>
            <a:r>
              <a:rPr lang="en-US" sz="1200" b="0" i="0" u="none" strike="noStrike" kern="1200" baseline="0" dirty="0" smtClean="0">
                <a:solidFill>
                  <a:schemeClr val="tx1"/>
                </a:solidFill>
                <a:latin typeface="+mn-lt"/>
                <a:ea typeface="Geneva" charset="0"/>
                <a:cs typeface="Geneva" charset="0"/>
              </a:rPr>
              <a:t>The available options are 8, 16 and 32 bytes; </a:t>
            </a:r>
          </a:p>
          <a:p>
            <a:r>
              <a:rPr lang="en-US" sz="1200" b="0" i="0" u="none" strike="noStrike" kern="1200" baseline="0" dirty="0" smtClean="0">
                <a:solidFill>
                  <a:schemeClr val="tx1"/>
                </a:solidFill>
                <a:latin typeface="+mn-lt"/>
                <a:ea typeface="Geneva" charset="0"/>
                <a:cs typeface="Geneva" charset="0"/>
              </a:rPr>
              <a:t> </a:t>
            </a:r>
            <a:r>
              <a:rPr lang="en-US" sz="1200" b="1" i="0" u="none" strike="noStrike" kern="1200" baseline="0" dirty="0" smtClean="0">
                <a:solidFill>
                  <a:schemeClr val="tx1"/>
                </a:solidFill>
                <a:latin typeface="+mn-lt"/>
                <a:ea typeface="Geneva" charset="0"/>
                <a:cs typeface="Geneva" charset="0"/>
              </a:rPr>
              <a:t>Table type (e.g. hash-spec-16-ext or hash-spec-16-lru). </a:t>
            </a:r>
            <a:r>
              <a:rPr lang="en-US" sz="1200" b="0" i="0" u="none" strike="noStrike" kern="1200" baseline="0" dirty="0" smtClean="0">
                <a:solidFill>
                  <a:schemeClr val="tx1"/>
                </a:solidFill>
                <a:latin typeface="+mn-lt"/>
                <a:ea typeface="Geneva" charset="0"/>
                <a:cs typeface="Geneva" charset="0"/>
              </a:rPr>
              <a:t>The available options are </a:t>
            </a:r>
            <a:r>
              <a:rPr lang="en-US" sz="1200" b="0" i="0" u="none" strike="noStrike" kern="1200" baseline="0" dirty="0" err="1" smtClean="0">
                <a:solidFill>
                  <a:schemeClr val="tx1"/>
                </a:solidFill>
                <a:latin typeface="+mn-lt"/>
                <a:ea typeface="Geneva" charset="0"/>
                <a:cs typeface="Geneva" charset="0"/>
              </a:rPr>
              <a:t>ext</a:t>
            </a:r>
            <a:r>
              <a:rPr lang="en-US" sz="1200" b="0" i="0" u="none" strike="noStrike" kern="1200" baseline="0" dirty="0" smtClean="0">
                <a:solidFill>
                  <a:schemeClr val="tx1"/>
                </a:solidFill>
                <a:latin typeface="+mn-lt"/>
                <a:ea typeface="Geneva" charset="0"/>
                <a:cs typeface="Geneva" charset="0"/>
              </a:rPr>
              <a:t> (extendible bucket) or </a:t>
            </a:r>
            <a:r>
              <a:rPr lang="en-US" sz="1200" b="0" i="0" u="none" strike="noStrike" kern="1200" baseline="0" dirty="0" err="1" smtClean="0">
                <a:solidFill>
                  <a:schemeClr val="tx1"/>
                </a:solidFill>
                <a:latin typeface="+mn-lt"/>
                <a:ea typeface="Geneva" charset="0"/>
                <a:cs typeface="Geneva" charset="0"/>
              </a:rPr>
              <a:t>lru</a:t>
            </a:r>
            <a:r>
              <a:rPr lang="en-US" sz="1200" b="0" i="0" u="none" strike="noStrike" kern="1200" baseline="0" dirty="0" smtClean="0">
                <a:solidFill>
                  <a:schemeClr val="tx1"/>
                </a:solidFill>
                <a:latin typeface="+mn-lt"/>
                <a:ea typeface="Geneva" charset="0"/>
                <a:cs typeface="Geneva" charset="0"/>
              </a:rPr>
              <a:t> (least recently used)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Arial" pitchFamily="3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Arial" pitchFamily="3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pitchFamily="34" charset="0"/>
                <a:ea typeface="+mn-ea"/>
                <a:cs typeface="+mn-cs"/>
              </a:rPr>
              <a:t>"hash with spec" is specialized implementation of hash algorithm that is optimized for a specific key size, e.g. 8 or 16 or 32 bytes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pitchFamily="34" charset="0"/>
                <a:ea typeface="+mn-ea"/>
                <a:cs typeface="+mn-cs"/>
              </a:rPr>
              <a:t>non-specialized hash is a hash implementation for which the key size is configurable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pitchFamily="34" charset="0"/>
                <a:ea typeface="+mn-ea"/>
                <a:cs typeface="+mn-cs"/>
              </a:rPr>
              <a:t>so LRU keeps the bucket length fixed to 4 keys, while EXT starts from 4 keys per bucket and can get bigger/smaller as keys are added /deleted from this bucket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pitchFamily="34" charset="0"/>
                <a:ea typeface="+mn-ea"/>
                <a:cs typeface="+mn-cs"/>
              </a:rPr>
              <a:t>If target a specific key size, e.g. 8 bytes, </a:t>
            </a:r>
            <a:r>
              <a:rPr lang="en-US" sz="1200" kern="1200" dirty="0" err="1" smtClean="0">
                <a:solidFill>
                  <a:schemeClr val="tx1"/>
                </a:solidFill>
                <a:effectLst/>
                <a:latin typeface="Arial" pitchFamily="34" charset="0"/>
                <a:ea typeface="+mn-ea"/>
                <a:cs typeface="+mn-cs"/>
              </a:rPr>
              <a:t>i</a:t>
            </a:r>
            <a:r>
              <a:rPr lang="en-US" sz="1200" kern="1200" dirty="0" smtClean="0">
                <a:solidFill>
                  <a:schemeClr val="tx1"/>
                </a:solidFill>
                <a:effectLst/>
                <a:latin typeface="Arial" pitchFamily="34" charset="0"/>
                <a:ea typeface="+mn-ea"/>
                <a:cs typeface="+mn-cs"/>
              </a:rPr>
              <a:t> can optimize my data structures much better and </a:t>
            </a:r>
            <a:r>
              <a:rPr lang="en-US" sz="1200" kern="1200" dirty="0" err="1" smtClean="0">
                <a:solidFill>
                  <a:schemeClr val="tx1"/>
                </a:solidFill>
                <a:effectLst/>
                <a:latin typeface="Arial" pitchFamily="34" charset="0"/>
                <a:ea typeface="+mn-ea"/>
                <a:cs typeface="+mn-cs"/>
              </a:rPr>
              <a:t>i</a:t>
            </a:r>
            <a:r>
              <a:rPr lang="en-US" sz="1200" kern="1200" dirty="0" smtClean="0">
                <a:solidFill>
                  <a:schemeClr val="tx1"/>
                </a:solidFill>
                <a:effectLst/>
                <a:latin typeface="Arial" pitchFamily="34" charset="0"/>
                <a:ea typeface="+mn-ea"/>
                <a:cs typeface="+mn-cs"/>
              </a:rPr>
              <a:t> can get fewer memory accesses per packet, i.e. better performance, i.e. 20 </a:t>
            </a:r>
            <a:r>
              <a:rPr lang="en-US" sz="1200" kern="1200" dirty="0" err="1" smtClean="0">
                <a:solidFill>
                  <a:schemeClr val="tx1"/>
                </a:solidFill>
                <a:effectLst/>
                <a:latin typeface="Arial" pitchFamily="34" charset="0"/>
                <a:ea typeface="+mn-ea"/>
                <a:cs typeface="+mn-cs"/>
              </a:rPr>
              <a:t>mpps</a:t>
            </a:r>
            <a:r>
              <a:rPr lang="en-US" sz="1200" kern="1200" dirty="0" smtClean="0">
                <a:solidFill>
                  <a:schemeClr val="tx1"/>
                </a:solidFill>
                <a:effectLst/>
                <a:latin typeface="Arial" pitchFamily="34" charset="0"/>
                <a:ea typeface="+mn-ea"/>
                <a:cs typeface="+mn-cs"/>
              </a:rPr>
              <a:t> instead of 16mpps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Arial" pitchFamily="34" charset="0"/>
              <a:ea typeface="+mn-ea"/>
              <a:cs typeface="+mn-cs"/>
            </a:endParaRPr>
          </a:p>
          <a:p>
            <a:r>
              <a:rPr lang="en-US" dirty="0" smtClean="0"/>
              <a:t>ACL has one rule per port.</a:t>
            </a:r>
            <a:endParaRPr lang="en-US" dirty="0"/>
          </a:p>
        </p:txBody>
      </p:sp>
      <p:sp>
        <p:nvSpPr>
          <p:cNvPr id="4" name="Header Placeholder 3"/>
          <p:cNvSpPr>
            <a:spLocks noGrp="1"/>
          </p:cNvSpPr>
          <p:nvPr>
            <p:ph type="hdr" sz="quarter" idx="10"/>
          </p:nvPr>
        </p:nvSpPr>
        <p:spPr/>
        <p:txBody>
          <a:bodyPr/>
          <a:lstStyle/>
          <a:p>
            <a:pPr>
              <a:defRPr/>
            </a:pPr>
            <a:r>
              <a:rPr lang="en-US" smtClean="0"/>
              <a:t>Updated with garrett</a:t>
            </a:r>
            <a:endParaRPr lang="en-US" dirty="0"/>
          </a:p>
        </p:txBody>
      </p:sp>
    </p:spTree>
    <p:extLst>
      <p:ext uri="{BB962C8B-B14F-4D97-AF65-F5344CB8AC3E}">
        <p14:creationId xmlns:p14="http://schemas.microsoft.com/office/powerpoint/2010/main" val="2735656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EBC89-CA49-4FA8-83CF-2A8DD6E9D09B}" type="slidenum">
              <a:rPr lang="en-US" altLang="en-US" smtClean="0"/>
              <a:pPr/>
              <a:t>26</a:t>
            </a:fld>
            <a:endParaRPr lang="en-US" altLang="en-US"/>
          </a:p>
        </p:txBody>
      </p:sp>
    </p:spTree>
    <p:extLst>
      <p:ext uri="{BB962C8B-B14F-4D97-AF65-F5344CB8AC3E}">
        <p14:creationId xmlns:p14="http://schemas.microsoft.com/office/powerpoint/2010/main" val="34746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currently does not provide support for 1G igb devices since no flow director. Currently under investigation</a:t>
            </a:r>
          </a:p>
          <a:p>
            <a:r>
              <a:rPr lang="en-US" baseline="0" dirty="0" smtClean="0"/>
              <a:t>Also does not support virtio or vmxnet3 since they only have a single queue pair in the kernel</a:t>
            </a:r>
          </a:p>
          <a:p>
            <a:endParaRPr lang="en-US" dirty="0"/>
          </a:p>
        </p:txBody>
      </p:sp>
      <p:sp>
        <p:nvSpPr>
          <p:cNvPr id="4" name="Slide Number Placeholder 3"/>
          <p:cNvSpPr>
            <a:spLocks noGrp="1"/>
          </p:cNvSpPr>
          <p:nvPr>
            <p:ph type="sldNum" sz="quarter" idx="10"/>
          </p:nvPr>
        </p:nvSpPr>
        <p:spPr/>
        <p:txBody>
          <a:bodyPr/>
          <a:lstStyle/>
          <a:p>
            <a:fld id="{770EBC89-CA49-4FA8-83CF-2A8DD6E9D09B}" type="slidenum">
              <a:rPr lang="en-US" altLang="en-US" smtClean="0"/>
              <a:pPr/>
              <a:t>35</a:t>
            </a:fld>
            <a:endParaRPr lang="en-US" altLang="en-US"/>
          </a:p>
        </p:txBody>
      </p:sp>
    </p:spTree>
    <p:extLst>
      <p:ext uri="{BB962C8B-B14F-4D97-AF65-F5344CB8AC3E}">
        <p14:creationId xmlns:p14="http://schemas.microsoft.com/office/powerpoint/2010/main" val="312893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Geneva" charset="0"/>
                <a:cs typeface="Geneva" charset="0"/>
              </a:rPr>
              <a:t>Linux kernel provides UIO as well as VFIO mechanism to support writing user space device driver. Comparing to UIO which is available since 2.6.32 kernel, the VFIO is introduced into kernel since version 3.6.0 with better interrupt and memory protection (build on top of Intel VT-d technology) supports.</a:t>
            </a:r>
          </a:p>
          <a:p>
            <a:r>
              <a:rPr lang="en-US" sz="1200" kern="1200" dirty="0" smtClean="0">
                <a:solidFill>
                  <a:schemeClr val="tx1"/>
                </a:solidFill>
                <a:effectLst/>
                <a:latin typeface="+mn-lt"/>
                <a:ea typeface="Geneva" charset="0"/>
                <a:cs typeface="Geneva" charset="0"/>
              </a:rPr>
              <a:t>Basically, UIO and VFIO do two common things below:</a:t>
            </a:r>
          </a:p>
          <a:p>
            <a:r>
              <a:rPr lang="en-US" sz="1200" kern="1200" dirty="0" smtClean="0">
                <a:solidFill>
                  <a:schemeClr val="tx1"/>
                </a:solidFill>
                <a:effectLst/>
                <a:latin typeface="+mn-lt"/>
                <a:ea typeface="Geneva" charset="0"/>
                <a:cs typeface="Geneva" charset="0"/>
              </a:rPr>
              <a:t>1) Map PCIe device's I/O memory space to user space driver</a:t>
            </a:r>
          </a:p>
          <a:p>
            <a:r>
              <a:rPr lang="en-US" sz="1200" kern="1200" dirty="0" smtClean="0">
                <a:solidFill>
                  <a:schemeClr val="tx1"/>
                </a:solidFill>
                <a:effectLst/>
                <a:latin typeface="+mn-lt"/>
                <a:ea typeface="Geneva" charset="0"/>
                <a:cs typeface="Geneva" charset="0"/>
              </a:rPr>
              <a:t>2) Support device interrupt notification mechanism allows user space</a:t>
            </a:r>
          </a:p>
          <a:p>
            <a:r>
              <a:rPr lang="en-US" sz="1200" kern="1200" dirty="0" smtClean="0">
                <a:solidFill>
                  <a:schemeClr val="tx1"/>
                </a:solidFill>
                <a:effectLst/>
                <a:latin typeface="+mn-lt"/>
                <a:ea typeface="Geneva" charset="0"/>
                <a:cs typeface="Geneva" charset="0"/>
              </a:rPr>
              <a:t>   driver/application is notified when device interrupt triggers.</a:t>
            </a:r>
          </a:p>
          <a:p>
            <a:r>
              <a:rPr lang="en-US" sz="1200" kern="1200" dirty="0" smtClean="0">
                <a:solidFill>
                  <a:schemeClr val="tx1"/>
                </a:solidFill>
                <a:effectLst/>
                <a:latin typeface="+mn-lt"/>
                <a:ea typeface="Geneva" charset="0"/>
                <a:cs typeface="Geneva" charset="0"/>
              </a:rPr>
              <a:t> </a:t>
            </a:r>
          </a:p>
          <a:p>
            <a:r>
              <a:rPr lang="en-US" sz="1200" kern="1200" dirty="0" smtClean="0">
                <a:solidFill>
                  <a:schemeClr val="tx1"/>
                </a:solidFill>
                <a:effectLst/>
                <a:latin typeface="+mn-lt"/>
                <a:ea typeface="Geneva" charset="0"/>
                <a:cs typeface="Geneva" charset="0"/>
              </a:rPr>
              <a:t>To run an DPDK application and make use of VFIO, two </a:t>
            </a:r>
            <a:r>
              <a:rPr lang="en-US" sz="1200" kern="1200" dirty="0" err="1" smtClean="0">
                <a:solidFill>
                  <a:schemeClr val="tx1"/>
                </a:solidFill>
                <a:effectLst/>
                <a:latin typeface="+mn-lt"/>
                <a:ea typeface="Geneva" charset="0"/>
                <a:cs typeface="Geneva" charset="0"/>
              </a:rPr>
              <a:t>in_kernel</a:t>
            </a:r>
            <a:r>
              <a:rPr lang="en-US" sz="1200" kern="1200" dirty="0" smtClean="0">
                <a:solidFill>
                  <a:schemeClr val="tx1"/>
                </a:solidFill>
                <a:effectLst/>
                <a:latin typeface="+mn-lt"/>
                <a:ea typeface="Geneva" charset="0"/>
                <a:cs typeface="Geneva" charset="0"/>
              </a:rPr>
              <a:t> modules </a:t>
            </a:r>
            <a:r>
              <a:rPr lang="en-US" sz="1200" kern="1200" dirty="0" err="1" smtClean="0">
                <a:solidFill>
                  <a:schemeClr val="tx1"/>
                </a:solidFill>
                <a:effectLst/>
                <a:latin typeface="+mn-lt"/>
                <a:ea typeface="Geneva" charset="0"/>
                <a:cs typeface="Geneva" charset="0"/>
              </a:rPr>
              <a:t>vfio</a:t>
            </a:r>
            <a:r>
              <a:rPr lang="en-US" sz="1200" kern="1200" dirty="0" smtClean="0">
                <a:solidFill>
                  <a:schemeClr val="tx1"/>
                </a:solidFill>
                <a:effectLst/>
                <a:latin typeface="+mn-lt"/>
                <a:ea typeface="Geneva" charset="0"/>
                <a:cs typeface="Geneva" charset="0"/>
              </a:rPr>
              <a:t> and </a:t>
            </a:r>
            <a:r>
              <a:rPr lang="en-US" sz="1200" kern="1200" dirty="0" err="1" smtClean="0">
                <a:solidFill>
                  <a:schemeClr val="tx1"/>
                </a:solidFill>
                <a:effectLst/>
                <a:latin typeface="+mn-lt"/>
                <a:ea typeface="Geneva" charset="0"/>
                <a:cs typeface="Geneva" charset="0"/>
              </a:rPr>
              <a:t>vfio-pci</a:t>
            </a:r>
            <a:r>
              <a:rPr lang="en-US" sz="1200" kern="1200" dirty="0" smtClean="0">
                <a:solidFill>
                  <a:schemeClr val="tx1"/>
                </a:solidFill>
                <a:effectLst/>
                <a:latin typeface="+mn-lt"/>
                <a:ea typeface="Geneva" charset="0"/>
                <a:cs typeface="Geneva" charset="0"/>
              </a:rPr>
              <a:t> module must be loaded. But to use UIO, a DPDK kernel module igb_uio, which was there since DPDK is invented, must be loaded to attach to </a:t>
            </a:r>
            <a:r>
              <a:rPr lang="en-US" sz="1200" kern="1200" dirty="0" err="1" smtClean="0">
                <a:solidFill>
                  <a:schemeClr val="tx1"/>
                </a:solidFill>
                <a:effectLst/>
                <a:latin typeface="+mn-lt"/>
                <a:ea typeface="Geneva" charset="0"/>
                <a:cs typeface="Geneva" charset="0"/>
              </a:rPr>
              <a:t>in_kernel</a:t>
            </a:r>
            <a:r>
              <a:rPr lang="en-US" sz="1200" kern="1200" dirty="0" smtClean="0">
                <a:solidFill>
                  <a:schemeClr val="tx1"/>
                </a:solidFill>
                <a:effectLst/>
                <a:latin typeface="+mn-lt"/>
                <a:ea typeface="Geneva" charset="0"/>
                <a:cs typeface="Geneva" charset="0"/>
              </a:rPr>
              <a:t> </a:t>
            </a:r>
            <a:r>
              <a:rPr lang="en-US" sz="1200" kern="1200" dirty="0" err="1" smtClean="0">
                <a:solidFill>
                  <a:schemeClr val="tx1"/>
                </a:solidFill>
                <a:effectLst/>
                <a:latin typeface="+mn-lt"/>
                <a:ea typeface="Geneva" charset="0"/>
                <a:cs typeface="Geneva" charset="0"/>
              </a:rPr>
              <a:t>uio</a:t>
            </a:r>
            <a:r>
              <a:rPr lang="en-US" sz="1200" kern="1200" dirty="0" smtClean="0">
                <a:solidFill>
                  <a:schemeClr val="tx1"/>
                </a:solidFill>
                <a:effectLst/>
                <a:latin typeface="+mn-lt"/>
                <a:ea typeface="Geneva" charset="0"/>
                <a:cs typeface="Geneva" charset="0"/>
              </a:rPr>
              <a:t> module. As an possible solution to deprecate igb_uio, this RFC patch leverages </a:t>
            </a:r>
            <a:r>
              <a:rPr lang="en-US" sz="1200" kern="1200" dirty="0" err="1" smtClean="0">
                <a:solidFill>
                  <a:schemeClr val="tx1"/>
                </a:solidFill>
                <a:effectLst/>
                <a:latin typeface="+mn-lt"/>
                <a:ea typeface="Geneva" charset="0"/>
                <a:cs typeface="Geneva" charset="0"/>
              </a:rPr>
              <a:t>uio_pci_generic</a:t>
            </a:r>
            <a:r>
              <a:rPr lang="en-US" sz="1200" kern="1200" dirty="0" smtClean="0">
                <a:solidFill>
                  <a:schemeClr val="tx1"/>
                </a:solidFill>
                <a:effectLst/>
                <a:latin typeface="+mn-lt"/>
                <a:ea typeface="Geneva" charset="0"/>
                <a:cs typeface="Geneva" charset="0"/>
              </a:rPr>
              <a:t> this </a:t>
            </a:r>
            <a:r>
              <a:rPr lang="en-US" sz="1200" kern="1200" dirty="0" err="1" smtClean="0">
                <a:solidFill>
                  <a:schemeClr val="tx1"/>
                </a:solidFill>
                <a:effectLst/>
                <a:latin typeface="+mn-lt"/>
                <a:ea typeface="Geneva" charset="0"/>
                <a:cs typeface="Geneva" charset="0"/>
              </a:rPr>
              <a:t>in_kernel</a:t>
            </a:r>
            <a:r>
              <a:rPr lang="en-US" sz="1200" kern="1200" dirty="0" smtClean="0">
                <a:solidFill>
                  <a:schemeClr val="tx1"/>
                </a:solidFill>
                <a:effectLst/>
                <a:latin typeface="+mn-lt"/>
                <a:ea typeface="Geneva" charset="0"/>
                <a:cs typeface="Geneva" charset="0"/>
              </a:rPr>
              <a:t> module to support DPDK user space PMD in a generic fashion (like how VFIO works today), to partially (DPDK KNI module </a:t>
            </a:r>
            <a:r>
              <a:rPr lang="en-US" sz="1200" kern="1200" dirty="0" err="1" smtClean="0">
                <a:solidFill>
                  <a:schemeClr val="tx1"/>
                </a:solidFill>
                <a:effectLst/>
                <a:latin typeface="+mn-lt"/>
                <a:ea typeface="Geneva" charset="0"/>
                <a:cs typeface="Geneva" charset="0"/>
              </a:rPr>
              <a:t>rte_kni</a:t>
            </a:r>
            <a:r>
              <a:rPr lang="en-US" sz="1200" kern="1200" dirty="0" smtClean="0">
                <a:solidFill>
                  <a:schemeClr val="tx1"/>
                </a:solidFill>
                <a:effectLst/>
                <a:latin typeface="+mn-lt"/>
                <a:ea typeface="Geneva" charset="0"/>
                <a:cs typeface="Geneva" charset="0"/>
              </a:rPr>
              <a:t> still sits in kernel) remove DPDK dependency on GPL code igb_uio in kernel. Tests with </a:t>
            </a:r>
            <a:r>
              <a:rPr lang="en-US" sz="1200" kern="1200" dirty="0" err="1" smtClean="0">
                <a:solidFill>
                  <a:schemeClr val="tx1"/>
                </a:solidFill>
                <a:effectLst/>
                <a:latin typeface="+mn-lt"/>
                <a:ea typeface="Geneva" charset="0"/>
                <a:cs typeface="Geneva" charset="0"/>
              </a:rPr>
              <a:t>uio_pci_generic</a:t>
            </a:r>
            <a:r>
              <a:rPr lang="en-US" sz="1200" kern="1200" dirty="0" smtClean="0">
                <a:solidFill>
                  <a:schemeClr val="tx1"/>
                </a:solidFill>
                <a:effectLst/>
                <a:latin typeface="+mn-lt"/>
                <a:ea typeface="Geneva" charset="0"/>
                <a:cs typeface="Geneva" charset="0"/>
              </a:rPr>
              <a:t> shows performance remains same and LSC interrupts works as before.</a:t>
            </a:r>
          </a:p>
          <a:p>
            <a:r>
              <a:rPr lang="en-US" sz="1200" kern="1200" dirty="0" smtClean="0">
                <a:solidFill>
                  <a:schemeClr val="tx1"/>
                </a:solidFill>
                <a:effectLst/>
                <a:latin typeface="+mn-lt"/>
                <a:ea typeface="Geneva" charset="0"/>
                <a:cs typeface="Geneva" charset="0"/>
              </a:rPr>
              <a:t> </a:t>
            </a:r>
          </a:p>
          <a:p>
            <a:r>
              <a:rPr lang="en-US" sz="1200" kern="1200" dirty="0" smtClean="0">
                <a:solidFill>
                  <a:schemeClr val="tx1"/>
                </a:solidFill>
                <a:effectLst/>
                <a:latin typeface="+mn-lt"/>
                <a:ea typeface="Geneva" charset="0"/>
                <a:cs typeface="Geneva" charset="0"/>
              </a:rPr>
              <a:t>Example to bind Network Ports to </a:t>
            </a:r>
            <a:r>
              <a:rPr lang="en-US" sz="1200" kern="1200" dirty="0" err="1" smtClean="0">
                <a:solidFill>
                  <a:schemeClr val="tx1"/>
                </a:solidFill>
                <a:effectLst/>
                <a:latin typeface="+mn-lt"/>
                <a:ea typeface="Geneva" charset="0"/>
                <a:cs typeface="Geneva" charset="0"/>
              </a:rPr>
              <a:t>uio_pci_generic</a:t>
            </a:r>
            <a:r>
              <a:rPr lang="en-US" sz="1200" kern="1200" dirty="0" smtClean="0">
                <a:solidFill>
                  <a:schemeClr val="tx1"/>
                </a:solidFill>
                <a:effectLst/>
                <a:latin typeface="+mn-lt"/>
                <a:ea typeface="Geneva" charset="0"/>
                <a:cs typeface="Geneva" charset="0"/>
              </a:rPr>
              <a:t>:</a:t>
            </a:r>
          </a:p>
          <a:p>
            <a:r>
              <a:rPr lang="en-US" sz="1200" kern="1200" dirty="0" smtClean="0">
                <a:solidFill>
                  <a:schemeClr val="tx1"/>
                </a:solidFill>
                <a:effectLst/>
                <a:latin typeface="+mn-lt"/>
                <a:ea typeface="Geneva" charset="0"/>
                <a:cs typeface="Geneva" charset="0"/>
              </a:rPr>
              <a:t>	</a:t>
            </a:r>
            <a:r>
              <a:rPr lang="en-US" sz="1200" kern="1200" dirty="0" err="1" smtClean="0">
                <a:solidFill>
                  <a:schemeClr val="tx1"/>
                </a:solidFill>
                <a:effectLst/>
                <a:latin typeface="+mn-lt"/>
                <a:ea typeface="Geneva" charset="0"/>
                <a:cs typeface="Geneva" charset="0"/>
              </a:rPr>
              <a:t>modprobe</a:t>
            </a:r>
            <a:r>
              <a:rPr lang="en-US" sz="1200" kern="1200" dirty="0" smtClean="0">
                <a:solidFill>
                  <a:schemeClr val="tx1"/>
                </a:solidFill>
                <a:effectLst/>
                <a:latin typeface="+mn-lt"/>
                <a:ea typeface="Geneva" charset="0"/>
                <a:cs typeface="Geneva" charset="0"/>
              </a:rPr>
              <a:t> </a:t>
            </a:r>
            <a:r>
              <a:rPr lang="en-US" sz="1200" kern="1200" dirty="0" err="1" smtClean="0">
                <a:solidFill>
                  <a:schemeClr val="tx1"/>
                </a:solidFill>
                <a:effectLst/>
                <a:latin typeface="+mn-lt"/>
                <a:ea typeface="Geneva" charset="0"/>
                <a:cs typeface="Geneva" charset="0"/>
              </a:rPr>
              <a:t>uio</a:t>
            </a:r>
            <a:endParaRPr lang="en-US" sz="1200" kern="1200" dirty="0" smtClean="0">
              <a:solidFill>
                <a:schemeClr val="tx1"/>
              </a:solidFill>
              <a:effectLst/>
              <a:latin typeface="+mn-lt"/>
              <a:ea typeface="Geneva" charset="0"/>
              <a:cs typeface="Geneva" charset="0"/>
            </a:endParaRPr>
          </a:p>
          <a:p>
            <a:r>
              <a:rPr lang="en-US" sz="1200" kern="1200" dirty="0" smtClean="0">
                <a:solidFill>
                  <a:schemeClr val="tx1"/>
                </a:solidFill>
                <a:effectLst/>
                <a:latin typeface="+mn-lt"/>
                <a:ea typeface="Geneva" charset="0"/>
                <a:cs typeface="Geneva" charset="0"/>
              </a:rPr>
              <a:t>	</a:t>
            </a:r>
            <a:r>
              <a:rPr lang="en-US" sz="1200" kern="1200" dirty="0" err="1" smtClean="0">
                <a:solidFill>
                  <a:schemeClr val="tx1"/>
                </a:solidFill>
                <a:effectLst/>
                <a:latin typeface="+mn-lt"/>
                <a:ea typeface="Geneva" charset="0"/>
                <a:cs typeface="Geneva" charset="0"/>
              </a:rPr>
              <a:t>modprobe</a:t>
            </a:r>
            <a:r>
              <a:rPr lang="en-US" sz="1200" kern="1200" dirty="0" smtClean="0">
                <a:solidFill>
                  <a:schemeClr val="tx1"/>
                </a:solidFill>
                <a:effectLst/>
                <a:latin typeface="+mn-lt"/>
                <a:ea typeface="Geneva" charset="0"/>
                <a:cs typeface="Geneva" charset="0"/>
              </a:rPr>
              <a:t> </a:t>
            </a:r>
            <a:r>
              <a:rPr lang="en-US" sz="1200" kern="1200" dirty="0" err="1" smtClean="0">
                <a:solidFill>
                  <a:schemeClr val="tx1"/>
                </a:solidFill>
                <a:effectLst/>
                <a:latin typeface="+mn-lt"/>
                <a:ea typeface="Geneva" charset="0"/>
                <a:cs typeface="Geneva" charset="0"/>
              </a:rPr>
              <a:t>uio_pci_generic</a:t>
            </a:r>
            <a:endParaRPr lang="en-US" sz="1200" kern="1200" dirty="0" smtClean="0">
              <a:solidFill>
                <a:schemeClr val="tx1"/>
              </a:solidFill>
              <a:effectLst/>
              <a:latin typeface="+mn-lt"/>
              <a:ea typeface="Geneva" charset="0"/>
              <a:cs typeface="Geneva" charset="0"/>
            </a:endParaRPr>
          </a:p>
          <a:p>
            <a:r>
              <a:rPr lang="en-US" sz="1200" kern="1200" dirty="0" smtClean="0">
                <a:solidFill>
                  <a:schemeClr val="tx1"/>
                </a:solidFill>
                <a:effectLst/>
                <a:latin typeface="+mn-lt"/>
                <a:ea typeface="Geneva" charset="0"/>
                <a:cs typeface="Geneva" charset="0"/>
              </a:rPr>
              <a:t>	/* to bind device 08:00.0, to the </a:t>
            </a:r>
            <a:r>
              <a:rPr lang="en-US" sz="1200" kern="1200" dirty="0" err="1" smtClean="0">
                <a:solidFill>
                  <a:schemeClr val="tx1"/>
                </a:solidFill>
                <a:effectLst/>
                <a:latin typeface="+mn-lt"/>
                <a:ea typeface="Geneva" charset="0"/>
                <a:cs typeface="Geneva" charset="0"/>
              </a:rPr>
              <a:t>uio_pci_generic</a:t>
            </a:r>
            <a:r>
              <a:rPr lang="en-US" sz="1200" kern="1200" dirty="0" smtClean="0">
                <a:solidFill>
                  <a:schemeClr val="tx1"/>
                </a:solidFill>
                <a:effectLst/>
                <a:latin typeface="+mn-lt"/>
                <a:ea typeface="Geneva" charset="0"/>
                <a:cs typeface="Geneva" charset="0"/>
              </a:rPr>
              <a:t> driver */</a:t>
            </a:r>
          </a:p>
          <a:p>
            <a:r>
              <a:rPr lang="en-US" sz="1200" kern="1200" dirty="0" smtClean="0">
                <a:solidFill>
                  <a:schemeClr val="tx1"/>
                </a:solidFill>
                <a:effectLst/>
                <a:latin typeface="+mn-lt"/>
                <a:ea typeface="Geneva" charset="0"/>
                <a:cs typeface="Geneva" charset="0"/>
              </a:rPr>
              <a:t>	./tools/dpdk_nic_bind.py -b </a:t>
            </a:r>
            <a:r>
              <a:rPr lang="en-US" sz="1200" kern="1200" dirty="0" err="1" smtClean="0">
                <a:solidFill>
                  <a:schemeClr val="tx1"/>
                </a:solidFill>
                <a:effectLst/>
                <a:latin typeface="+mn-lt"/>
                <a:ea typeface="Geneva" charset="0"/>
                <a:cs typeface="Geneva" charset="0"/>
              </a:rPr>
              <a:t>uio_pci_generic</a:t>
            </a:r>
            <a:r>
              <a:rPr lang="en-US" sz="1200" kern="1200" dirty="0" smtClean="0">
                <a:solidFill>
                  <a:schemeClr val="tx1"/>
                </a:solidFill>
                <a:effectLst/>
                <a:latin typeface="+mn-lt"/>
                <a:ea typeface="Geneva" charset="0"/>
                <a:cs typeface="Geneva" charset="0"/>
              </a:rPr>
              <a:t> 08:00.0</a:t>
            </a:r>
          </a:p>
          <a:p>
            <a:r>
              <a:rPr lang="en-US" sz="1200" kern="1200" dirty="0" smtClean="0">
                <a:solidFill>
                  <a:schemeClr val="tx1"/>
                </a:solidFill>
                <a:effectLst/>
                <a:latin typeface="+mn-lt"/>
                <a:ea typeface="Geneva" charset="0"/>
                <a:cs typeface="Geneva" charset="0"/>
              </a:rPr>
              <a:t> </a:t>
            </a:r>
          </a:p>
          <a:p>
            <a:r>
              <a:rPr lang="en-US" sz="1200" kern="1200" dirty="0" smtClean="0">
                <a:solidFill>
                  <a:schemeClr val="tx1"/>
                </a:solidFill>
                <a:effectLst/>
                <a:latin typeface="+mn-lt"/>
                <a:ea typeface="Geneva" charset="0"/>
                <a:cs typeface="Geneva" charset="0"/>
              </a:rPr>
              <a:t>Note: this RFC patch does not completely remove igb_uio support due to igb_uio supports creating maximum number of SR-IOV VFs (Virtual Functions) by using </a:t>
            </a:r>
            <a:r>
              <a:rPr lang="en-US" sz="1200" kern="1200" dirty="0" err="1" smtClean="0">
                <a:solidFill>
                  <a:schemeClr val="tx1"/>
                </a:solidFill>
                <a:effectLst/>
                <a:latin typeface="+mn-lt"/>
                <a:ea typeface="Geneva" charset="0"/>
                <a:cs typeface="Geneva" charset="0"/>
              </a:rPr>
              <a:t>max_vfs</a:t>
            </a:r>
            <a:r>
              <a:rPr lang="en-US" sz="1200" kern="1200" dirty="0" smtClean="0">
                <a:solidFill>
                  <a:schemeClr val="tx1"/>
                </a:solidFill>
                <a:effectLst/>
                <a:latin typeface="+mn-lt"/>
                <a:ea typeface="Geneva" charset="0"/>
                <a:cs typeface="Geneva" charset="0"/>
              </a:rPr>
              <a:t> kernel parameter on older kernels (kernel 3.7.x and below).</a:t>
            </a:r>
          </a:p>
          <a:p>
            <a:r>
              <a:rPr lang="en-US" sz="1200" kern="1200" dirty="0" smtClean="0">
                <a:solidFill>
                  <a:schemeClr val="tx1"/>
                </a:solidFill>
                <a:effectLst/>
                <a:latin typeface="+mn-lt"/>
                <a:ea typeface="Geneva" charset="0"/>
                <a:cs typeface="Geneva" charset="0"/>
              </a:rPr>
              <a:t>Specifically, igb_uio explicitly calls </a:t>
            </a:r>
            <a:r>
              <a:rPr lang="en-US" sz="1200" kern="1200" dirty="0" err="1" smtClean="0">
                <a:solidFill>
                  <a:schemeClr val="tx1"/>
                </a:solidFill>
                <a:effectLst/>
                <a:latin typeface="+mn-lt"/>
                <a:ea typeface="Geneva" charset="0"/>
                <a:cs typeface="Geneva" charset="0"/>
              </a:rPr>
              <a:t>pci_enable_sriov</a:t>
            </a:r>
            <a:r>
              <a:rPr lang="en-US" sz="1200" kern="1200" dirty="0" smtClean="0">
                <a:solidFill>
                  <a:schemeClr val="tx1"/>
                </a:solidFill>
                <a:effectLst/>
                <a:latin typeface="+mn-lt"/>
                <a:ea typeface="Geneva" charset="0"/>
                <a:cs typeface="Geneva" charset="0"/>
              </a:rPr>
              <a:t>() to create VFs, while it is not invoked in either </a:t>
            </a:r>
            <a:r>
              <a:rPr lang="en-US" sz="1200" kern="1200" dirty="0" err="1" smtClean="0">
                <a:solidFill>
                  <a:schemeClr val="tx1"/>
                </a:solidFill>
                <a:effectLst/>
                <a:latin typeface="+mn-lt"/>
                <a:ea typeface="Geneva" charset="0"/>
                <a:cs typeface="Geneva" charset="0"/>
              </a:rPr>
              <a:t>uio</a:t>
            </a:r>
            <a:r>
              <a:rPr lang="en-US" sz="1200" kern="1200" dirty="0" smtClean="0">
                <a:solidFill>
                  <a:schemeClr val="tx1"/>
                </a:solidFill>
                <a:effectLst/>
                <a:latin typeface="+mn-lt"/>
                <a:ea typeface="Geneva" charset="0"/>
                <a:cs typeface="Geneva" charset="0"/>
              </a:rPr>
              <a:t> or </a:t>
            </a:r>
            <a:r>
              <a:rPr lang="en-US" sz="1200" kern="1200" dirty="0" err="1" smtClean="0">
                <a:solidFill>
                  <a:schemeClr val="tx1"/>
                </a:solidFill>
                <a:effectLst/>
                <a:latin typeface="+mn-lt"/>
                <a:ea typeface="Geneva" charset="0"/>
                <a:cs typeface="Geneva" charset="0"/>
              </a:rPr>
              <a:t>uio_pci_generic</a:t>
            </a:r>
            <a:r>
              <a:rPr lang="en-US" sz="1200" kern="1200" dirty="0" smtClean="0">
                <a:solidFill>
                  <a:schemeClr val="tx1"/>
                </a:solidFill>
                <a:effectLst/>
                <a:latin typeface="+mn-lt"/>
                <a:ea typeface="Geneva" charset="0"/>
                <a:cs typeface="Geneva" charset="0"/>
              </a:rPr>
              <a:t>. On kernel 3.8.x and above, user can use the standard </a:t>
            </a:r>
            <a:r>
              <a:rPr lang="en-US" sz="1200" kern="1200" dirty="0" err="1" smtClean="0">
                <a:solidFill>
                  <a:schemeClr val="tx1"/>
                </a:solidFill>
                <a:effectLst/>
                <a:latin typeface="+mn-lt"/>
                <a:ea typeface="Geneva" charset="0"/>
                <a:cs typeface="Geneva" charset="0"/>
              </a:rPr>
              <a:t>sysfs</a:t>
            </a:r>
            <a:r>
              <a:rPr lang="en-US" sz="1200" kern="1200" dirty="0" smtClean="0">
                <a:solidFill>
                  <a:schemeClr val="tx1"/>
                </a:solidFill>
                <a:effectLst/>
                <a:latin typeface="+mn-lt"/>
                <a:ea typeface="Geneva" charset="0"/>
                <a:cs typeface="Geneva" charset="0"/>
              </a:rPr>
              <a:t> to enable VFs. For examples:</a:t>
            </a:r>
          </a:p>
          <a:p>
            <a:r>
              <a:rPr lang="en-US" sz="1200" kern="1200" dirty="0" smtClean="0">
                <a:solidFill>
                  <a:schemeClr val="tx1"/>
                </a:solidFill>
                <a:effectLst/>
                <a:latin typeface="+mn-lt"/>
                <a:ea typeface="Geneva" charset="0"/>
                <a:cs typeface="Geneva" charset="0"/>
              </a:rPr>
              <a:t> </a:t>
            </a:r>
          </a:p>
          <a:p>
            <a:r>
              <a:rPr lang="en-US" sz="1200" kern="1200" dirty="0" smtClean="0">
                <a:solidFill>
                  <a:schemeClr val="tx1"/>
                </a:solidFill>
                <a:effectLst/>
                <a:latin typeface="+mn-lt"/>
                <a:ea typeface="Geneva" charset="0"/>
                <a:cs typeface="Geneva" charset="0"/>
              </a:rPr>
              <a:t>#echo $</a:t>
            </a:r>
            <a:r>
              <a:rPr lang="en-US" sz="1200" kern="1200" dirty="0" err="1" smtClean="0">
                <a:solidFill>
                  <a:schemeClr val="tx1"/>
                </a:solidFill>
                <a:effectLst/>
                <a:latin typeface="+mn-lt"/>
                <a:ea typeface="Geneva" charset="0"/>
                <a:cs typeface="Geneva" charset="0"/>
              </a:rPr>
              <a:t>num_vf_enabled</a:t>
            </a:r>
            <a:r>
              <a:rPr lang="en-US" sz="1200" kern="1200" dirty="0" smtClean="0">
                <a:solidFill>
                  <a:schemeClr val="tx1"/>
                </a:solidFill>
                <a:effectLst/>
                <a:latin typeface="+mn-lt"/>
                <a:ea typeface="Geneva" charset="0"/>
                <a:cs typeface="Geneva" charset="0"/>
              </a:rPr>
              <a:t> &gt; /sys/class/net/$</a:t>
            </a:r>
            <a:r>
              <a:rPr lang="en-US" sz="1200" kern="1200" dirty="0" err="1" smtClean="0">
                <a:solidFill>
                  <a:schemeClr val="tx1"/>
                </a:solidFill>
                <a:effectLst/>
                <a:latin typeface="+mn-lt"/>
                <a:ea typeface="Geneva" charset="0"/>
                <a:cs typeface="Geneva" charset="0"/>
              </a:rPr>
              <a:t>dev</a:t>
            </a:r>
            <a:r>
              <a:rPr lang="en-US" sz="1200" kern="1200" dirty="0" smtClean="0">
                <a:solidFill>
                  <a:schemeClr val="tx1"/>
                </a:solidFill>
                <a:effectLst/>
                <a:latin typeface="+mn-lt"/>
                <a:ea typeface="Geneva" charset="0"/>
                <a:cs typeface="Geneva" charset="0"/>
              </a:rPr>
              <a:t>/device/</a:t>
            </a:r>
            <a:r>
              <a:rPr lang="en-US" sz="1200" kern="1200" dirty="0" err="1" smtClean="0">
                <a:solidFill>
                  <a:schemeClr val="tx1"/>
                </a:solidFill>
                <a:effectLst/>
                <a:latin typeface="+mn-lt"/>
                <a:ea typeface="Geneva" charset="0"/>
                <a:cs typeface="Geneva" charset="0"/>
              </a:rPr>
              <a:t>sriov_numvfs</a:t>
            </a:r>
            <a:r>
              <a:rPr lang="en-US" sz="1200" kern="1200" dirty="0" smtClean="0">
                <a:solidFill>
                  <a:schemeClr val="tx1"/>
                </a:solidFill>
                <a:effectLst/>
                <a:latin typeface="+mn-lt"/>
                <a:ea typeface="Geneva" charset="0"/>
                <a:cs typeface="Geneva" charset="0"/>
              </a:rPr>
              <a:t>   //enable VFs</a:t>
            </a:r>
          </a:p>
          <a:p>
            <a:r>
              <a:rPr lang="en-US" sz="1200" kern="1200" dirty="0" smtClean="0">
                <a:solidFill>
                  <a:schemeClr val="tx1"/>
                </a:solidFill>
                <a:effectLst/>
                <a:latin typeface="+mn-lt"/>
                <a:ea typeface="Geneva" charset="0"/>
                <a:cs typeface="Geneva" charset="0"/>
              </a:rPr>
              <a:t>#echo 0 &gt; /sys/class/net/$</a:t>
            </a:r>
            <a:r>
              <a:rPr lang="en-US" sz="1200" kern="1200" dirty="0" err="1" smtClean="0">
                <a:solidFill>
                  <a:schemeClr val="tx1"/>
                </a:solidFill>
                <a:effectLst/>
                <a:latin typeface="+mn-lt"/>
                <a:ea typeface="Geneva" charset="0"/>
                <a:cs typeface="Geneva" charset="0"/>
              </a:rPr>
              <a:t>dev</a:t>
            </a:r>
            <a:r>
              <a:rPr lang="en-US" sz="1200" kern="1200" dirty="0" smtClean="0">
                <a:solidFill>
                  <a:schemeClr val="tx1"/>
                </a:solidFill>
                <a:effectLst/>
                <a:latin typeface="+mn-lt"/>
                <a:ea typeface="Geneva" charset="0"/>
                <a:cs typeface="Geneva" charset="0"/>
              </a:rPr>
              <a:t>/device/</a:t>
            </a:r>
            <a:r>
              <a:rPr lang="en-US" sz="1200" kern="1200" dirty="0" err="1" smtClean="0">
                <a:solidFill>
                  <a:schemeClr val="tx1"/>
                </a:solidFill>
                <a:effectLst/>
                <a:latin typeface="+mn-lt"/>
                <a:ea typeface="Geneva" charset="0"/>
                <a:cs typeface="Geneva" charset="0"/>
              </a:rPr>
              <a:t>sriov_numvfs</a:t>
            </a:r>
            <a:r>
              <a:rPr lang="en-US" sz="1200" kern="1200" dirty="0" smtClean="0">
                <a:solidFill>
                  <a:schemeClr val="tx1"/>
                </a:solidFill>
                <a:effectLst/>
                <a:latin typeface="+mn-lt"/>
                <a:ea typeface="Geneva" charset="0"/>
                <a:cs typeface="Geneva" charset="0"/>
              </a:rPr>
              <a:t>                 //disable VFs</a:t>
            </a:r>
          </a:p>
          <a:p>
            <a:endParaRPr lang="en-US" dirty="0" smtClean="0"/>
          </a:p>
        </p:txBody>
      </p:sp>
      <p:sp>
        <p:nvSpPr>
          <p:cNvPr id="4" name="Slide Number Placeholder 3"/>
          <p:cNvSpPr>
            <a:spLocks noGrp="1"/>
          </p:cNvSpPr>
          <p:nvPr>
            <p:ph type="sldNum" sz="quarter" idx="10"/>
          </p:nvPr>
        </p:nvSpPr>
        <p:spPr/>
        <p:txBody>
          <a:bodyPr/>
          <a:lstStyle/>
          <a:p>
            <a:fld id="{770EBC89-CA49-4FA8-83CF-2A8DD6E9D09B}" type="slidenum">
              <a:rPr lang="en-US" altLang="en-US" smtClean="0"/>
              <a:pPr/>
              <a:t>36</a:t>
            </a:fld>
            <a:endParaRPr lang="en-US" altLang="en-US"/>
          </a:p>
        </p:txBody>
      </p:sp>
    </p:spTree>
    <p:extLst>
      <p:ext uri="{BB962C8B-B14F-4D97-AF65-F5344CB8AC3E}">
        <p14:creationId xmlns:p14="http://schemas.microsoft.com/office/powerpoint/2010/main" val="1379920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EBC89-CA49-4FA8-83CF-2A8DD6E9D09B}" type="slidenum">
              <a:rPr lang="en-US" altLang="en-US" smtClean="0"/>
              <a:pPr/>
              <a:t>48</a:t>
            </a:fld>
            <a:endParaRPr lang="en-US" altLang="en-US"/>
          </a:p>
        </p:txBody>
      </p:sp>
    </p:spTree>
    <p:extLst>
      <p:ext uri="{BB962C8B-B14F-4D97-AF65-F5344CB8AC3E}">
        <p14:creationId xmlns:p14="http://schemas.microsoft.com/office/powerpoint/2010/main" val="2466931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0EBC89-CA49-4FA8-83CF-2A8DD6E9D09B}" type="slidenum">
              <a:rPr lang="en-US" altLang="en-US" smtClean="0"/>
              <a:pPr/>
              <a:t>2</a:t>
            </a:fld>
            <a:endParaRPr lang="en-US" altLang="en-US"/>
          </a:p>
        </p:txBody>
      </p:sp>
    </p:spTree>
    <p:extLst>
      <p:ext uri="{BB962C8B-B14F-4D97-AF65-F5344CB8AC3E}">
        <p14:creationId xmlns:p14="http://schemas.microsoft.com/office/powerpoint/2010/main" val="3275889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Geneva" charset="0"/>
                <a:cs typeface="Geneva" charset="0"/>
              </a:rPr>
              <a:t>The EAL uses the /sys/bus/</a:t>
            </a:r>
            <a:r>
              <a:rPr lang="en-US" sz="1200" b="0" i="0" u="none" strike="noStrike" kern="1200" baseline="0" dirty="0" err="1" smtClean="0">
                <a:solidFill>
                  <a:schemeClr val="tx1"/>
                </a:solidFill>
                <a:latin typeface="+mn-lt"/>
                <a:ea typeface="Geneva" charset="0"/>
                <a:cs typeface="Geneva" charset="0"/>
              </a:rPr>
              <a:t>pci</a:t>
            </a:r>
            <a:r>
              <a:rPr lang="en-US" sz="1200" b="0" i="0" u="none" strike="noStrike" kern="1200" baseline="0" dirty="0" smtClean="0">
                <a:solidFill>
                  <a:schemeClr val="tx1"/>
                </a:solidFill>
                <a:latin typeface="+mn-lt"/>
                <a:ea typeface="Geneva" charset="0"/>
                <a:cs typeface="Geneva" charset="0"/>
              </a:rPr>
              <a:t> utilities provided by the kernel to scan the content on the PCI bus. </a:t>
            </a:r>
          </a:p>
          <a:p>
            <a:r>
              <a:rPr lang="en-US" sz="1200" b="0" i="0" u="none" strike="noStrike" kern="1200" baseline="0" dirty="0" smtClean="0">
                <a:solidFill>
                  <a:schemeClr val="tx1"/>
                </a:solidFill>
                <a:latin typeface="+mn-lt"/>
                <a:ea typeface="Geneva" charset="0"/>
                <a:cs typeface="Geneva" charset="0"/>
              </a:rPr>
              <a:t>To access PCI memory, a kernel module called </a:t>
            </a:r>
            <a:r>
              <a:rPr lang="en-US" sz="1200" b="0" i="0" u="none" strike="noStrike" kern="1200" baseline="0" dirty="0" err="1" smtClean="0">
                <a:solidFill>
                  <a:schemeClr val="tx1"/>
                </a:solidFill>
                <a:latin typeface="+mn-lt"/>
                <a:ea typeface="Geneva" charset="0"/>
                <a:cs typeface="Geneva" charset="0"/>
              </a:rPr>
              <a:t>igb_uio</a:t>
            </a:r>
            <a:r>
              <a:rPr lang="en-US" sz="1200" b="0" i="0" u="none" strike="noStrike" kern="1200" baseline="0" dirty="0" smtClean="0">
                <a:solidFill>
                  <a:schemeClr val="tx1"/>
                </a:solidFill>
                <a:latin typeface="+mn-lt"/>
                <a:ea typeface="Geneva" charset="0"/>
                <a:cs typeface="Geneva" charset="0"/>
              </a:rPr>
              <a:t> provides a /</a:t>
            </a:r>
            <a:r>
              <a:rPr lang="en-US" sz="1200" b="0" i="0" u="none" strike="noStrike" kern="1200" baseline="0" dirty="0" err="1" smtClean="0">
                <a:solidFill>
                  <a:schemeClr val="tx1"/>
                </a:solidFill>
                <a:latin typeface="+mn-lt"/>
                <a:ea typeface="Geneva" charset="0"/>
                <a:cs typeface="Geneva" charset="0"/>
              </a:rPr>
              <a:t>dev</a:t>
            </a:r>
            <a:r>
              <a:rPr lang="en-US" sz="1200" b="0" i="0" u="none" strike="noStrike" kern="1200" baseline="0" dirty="0" smtClean="0">
                <a:solidFill>
                  <a:schemeClr val="tx1"/>
                </a:solidFill>
                <a:latin typeface="+mn-lt"/>
                <a:ea typeface="Geneva" charset="0"/>
                <a:cs typeface="Geneva" charset="0"/>
              </a:rPr>
              <a:t>/</a:t>
            </a:r>
            <a:r>
              <a:rPr lang="en-US" sz="1200" b="0" i="0" u="none" strike="noStrike" kern="1200" baseline="0" dirty="0" err="1" smtClean="0">
                <a:solidFill>
                  <a:schemeClr val="tx1"/>
                </a:solidFill>
                <a:latin typeface="+mn-lt"/>
                <a:ea typeface="Geneva" charset="0"/>
                <a:cs typeface="Geneva" charset="0"/>
              </a:rPr>
              <a:t>uioX</a:t>
            </a:r>
            <a:r>
              <a:rPr lang="en-US" sz="1200" b="0" i="0" u="none" strike="noStrike" kern="1200" baseline="0" dirty="0" smtClean="0">
                <a:solidFill>
                  <a:schemeClr val="tx1"/>
                </a:solidFill>
                <a:latin typeface="+mn-lt"/>
                <a:ea typeface="Geneva" charset="0"/>
                <a:cs typeface="Geneva" charset="0"/>
              </a:rPr>
              <a:t> device file that can be </a:t>
            </a:r>
            <a:r>
              <a:rPr lang="en-US" sz="1200" b="0" i="0" u="none" strike="noStrike" kern="1200" baseline="0" dirty="0" err="1" smtClean="0">
                <a:solidFill>
                  <a:schemeClr val="tx1"/>
                </a:solidFill>
                <a:latin typeface="+mn-lt"/>
                <a:ea typeface="Geneva" charset="0"/>
                <a:cs typeface="Geneva" charset="0"/>
              </a:rPr>
              <a:t>mmap'd</a:t>
            </a:r>
            <a:r>
              <a:rPr lang="en-US" sz="1200" b="0" i="0" u="none" strike="noStrike" kern="1200" baseline="0" dirty="0" smtClean="0">
                <a:solidFill>
                  <a:schemeClr val="tx1"/>
                </a:solidFill>
                <a:latin typeface="+mn-lt"/>
                <a:ea typeface="Geneva" charset="0"/>
                <a:cs typeface="Geneva" charset="0"/>
              </a:rPr>
              <a:t> to obtain access to PCI address space from the application. It uses the </a:t>
            </a:r>
            <a:r>
              <a:rPr lang="en-US" sz="1200" b="0" i="0" u="none" strike="noStrike" kern="1200" baseline="0" dirty="0" err="1" smtClean="0">
                <a:solidFill>
                  <a:schemeClr val="tx1"/>
                </a:solidFill>
                <a:latin typeface="+mn-lt"/>
                <a:ea typeface="Geneva" charset="0"/>
                <a:cs typeface="Geneva" charset="0"/>
              </a:rPr>
              <a:t>uio</a:t>
            </a:r>
            <a:r>
              <a:rPr lang="en-US" sz="1200" b="0" i="0" u="none" strike="noStrike" kern="1200" baseline="0" dirty="0" smtClean="0">
                <a:solidFill>
                  <a:schemeClr val="tx1"/>
                </a:solidFill>
                <a:latin typeface="+mn-lt"/>
                <a:ea typeface="Geneva" charset="0"/>
                <a:cs typeface="Geneva" charset="0"/>
              </a:rPr>
              <a:t> kernel feature (</a:t>
            </a:r>
            <a:r>
              <a:rPr lang="en-US" sz="1200" b="0" i="0" u="none" strike="noStrike" kern="1200" baseline="0" dirty="0" err="1" smtClean="0">
                <a:solidFill>
                  <a:schemeClr val="tx1"/>
                </a:solidFill>
                <a:latin typeface="+mn-lt"/>
                <a:ea typeface="Geneva" charset="0"/>
                <a:cs typeface="Geneva" charset="0"/>
              </a:rPr>
              <a:t>userland</a:t>
            </a:r>
            <a:r>
              <a:rPr lang="en-US" sz="1200" b="0" i="0" u="none" strike="noStrike" kern="1200" baseline="0" dirty="0" smtClean="0">
                <a:solidFill>
                  <a:schemeClr val="tx1"/>
                </a:solidFill>
                <a:latin typeface="+mn-lt"/>
                <a:ea typeface="Geneva" charset="0"/>
                <a:cs typeface="Geneva" charset="0"/>
              </a:rPr>
              <a:t> driver). </a:t>
            </a:r>
          </a:p>
          <a:p>
            <a:endParaRPr lang="en-US" sz="1200" b="0" i="0" u="none" strike="noStrike" kern="1200" baseline="0" dirty="0" smtClean="0">
              <a:solidFill>
                <a:schemeClr val="tx1"/>
              </a:solidFill>
              <a:latin typeface="+mn-lt"/>
            </a:endParaRPr>
          </a:p>
          <a:p>
            <a:r>
              <a:rPr lang="en-US" dirty="0" smtClean="0"/>
              <a:t>“physical functions require all ports on a given NIC” be bound to </a:t>
            </a:r>
            <a:r>
              <a:rPr lang="en-US" dirty="0" err="1" smtClean="0"/>
              <a:t>vfio</a:t>
            </a:r>
            <a:r>
              <a:rPr lang="en-US" dirty="0" smtClean="0"/>
              <a:t>. There are perhaps other limitations of </a:t>
            </a:r>
            <a:r>
              <a:rPr lang="en-US" dirty="0" err="1" smtClean="0"/>
              <a:t>vfio</a:t>
            </a:r>
            <a:r>
              <a:rPr lang="en-US" dirty="0" smtClean="0"/>
              <a:t> that may need to be mentioned – doesn’t work on Rangeley, doesn’t work inside a VM, has a performance penalty on sandy bridge, cannot create VF devices while PF is bound to VFIO so cannot use DPDK on host and guest simultaneously, etc. etc.</a:t>
            </a:r>
          </a:p>
          <a:p>
            <a:endParaRPr lang="en-US" dirty="0" smtClean="0"/>
          </a:p>
        </p:txBody>
      </p:sp>
      <p:sp>
        <p:nvSpPr>
          <p:cNvPr id="4" name="Slide Number Placeholder 3"/>
          <p:cNvSpPr>
            <a:spLocks noGrp="1"/>
          </p:cNvSpPr>
          <p:nvPr>
            <p:ph type="sldNum" sz="quarter" idx="10"/>
          </p:nvPr>
        </p:nvSpPr>
        <p:spPr/>
        <p:txBody>
          <a:bodyPr/>
          <a:lstStyle/>
          <a:p>
            <a:fld id="{770EBC89-CA49-4FA8-83CF-2A8DD6E9D09B}" type="slidenum">
              <a:rPr lang="en-US" altLang="en-US" smtClean="0"/>
              <a:pPr/>
              <a:t>52</a:t>
            </a:fld>
            <a:endParaRPr lang="en-US" altLang="en-US"/>
          </a:p>
        </p:txBody>
      </p:sp>
    </p:spTree>
    <p:extLst>
      <p:ext uri="{BB962C8B-B14F-4D97-AF65-F5344CB8AC3E}">
        <p14:creationId xmlns:p14="http://schemas.microsoft.com/office/powerpoint/2010/main" val="2647909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Sample app how</a:t>
            </a:r>
            <a:r>
              <a:rPr lang="en-US" baseline="0" dirty="0" smtClean="0"/>
              <a:t> we would do it. But there are other ways to solve this. And there are other cases. </a:t>
            </a:r>
            <a:endParaRPr lang="en-US" dirty="0"/>
          </a:p>
        </p:txBody>
      </p:sp>
      <p:sp>
        <p:nvSpPr>
          <p:cNvPr id="4" name="Slide Number Placeholder 3"/>
          <p:cNvSpPr>
            <a:spLocks noGrp="1"/>
          </p:cNvSpPr>
          <p:nvPr>
            <p:ph type="sldNum" sz="quarter" idx="10"/>
          </p:nvPr>
        </p:nvSpPr>
        <p:spPr/>
        <p:txBody>
          <a:bodyPr/>
          <a:lstStyle/>
          <a:p>
            <a:pPr>
              <a:defRPr/>
            </a:pPr>
            <a:fld id="{56A16EBE-8A86-4BE5-BF07-C17B1FBC9E13}" type="slidenum">
              <a:rPr lang="en-US" smtClean="0"/>
              <a:pPr>
                <a:defRPr/>
              </a:pPr>
              <a:t>7</a:t>
            </a:fld>
            <a:endParaRPr lang="en-US" dirty="0"/>
          </a:p>
        </p:txBody>
      </p:sp>
    </p:spTree>
    <p:extLst>
      <p:ext uri="{BB962C8B-B14F-4D97-AF65-F5344CB8AC3E}">
        <p14:creationId xmlns:p14="http://schemas.microsoft.com/office/powerpoint/2010/main" val="537722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EBC89-CA49-4FA8-83CF-2A8DD6E9D09B}" type="slidenum">
              <a:rPr lang="en-US" altLang="en-US" smtClean="0"/>
              <a:pPr/>
              <a:t>8</a:t>
            </a:fld>
            <a:endParaRPr lang="en-US" altLang="en-US"/>
          </a:p>
        </p:txBody>
      </p:sp>
    </p:spTree>
    <p:extLst>
      <p:ext uri="{BB962C8B-B14F-4D97-AF65-F5344CB8AC3E}">
        <p14:creationId xmlns:p14="http://schemas.microsoft.com/office/powerpoint/2010/main" val="1451173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new platform</a:t>
            </a:r>
            <a:r>
              <a:rPr lang="en-US" baseline="0" dirty="0" smtClean="0"/>
              <a:t> includes updated / expanded libraries and higher performance CPUs</a:t>
            </a:r>
            <a:endParaRPr lang="en-US" dirty="0" smtClean="0"/>
          </a:p>
          <a:p>
            <a:r>
              <a:rPr lang="en-US" dirty="0" smtClean="0">
                <a:sym typeface="Wingdings" pitchFamily="2" charset="2"/>
              </a:rPr>
              <a:t>Result? A </a:t>
            </a:r>
            <a:r>
              <a:rPr lang="en-US" dirty="0" smtClean="0"/>
              <a:t>55%</a:t>
            </a:r>
            <a:r>
              <a:rPr lang="en-US" baseline="0" dirty="0" smtClean="0"/>
              <a:t> performance jump!! (55% = 255/164 – 1) … </a:t>
            </a:r>
          </a:p>
          <a:p>
            <a:endParaRPr lang="en-US" baseline="0" dirty="0" smtClean="0"/>
          </a:p>
          <a:p>
            <a:r>
              <a:rPr lang="en-US" baseline="0" dirty="0" smtClean="0"/>
              <a:t>&lt;Optional anecdotes about value / utility of the platform approach, and customer responses to this cadence&gt;</a:t>
            </a:r>
          </a:p>
          <a:p>
            <a:endParaRPr lang="en-US" baseline="0" dirty="0" smtClean="0"/>
          </a:p>
          <a:p>
            <a:r>
              <a:rPr lang="en-US" baseline="0" dirty="0" smtClean="0"/>
              <a:t>First we’ll talk about the HW components, and then the Data Plane Development Kit. </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Socket 0 12x 10GbE using 6C, Socket 1 14x 10GbE using 7C,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B938DEB-3D15-4991-962A-59988F36DAE2}" type="slidenum">
              <a:rPr lang="en-US" smtClean="0"/>
              <a:pPr>
                <a:defRPr/>
              </a:pPr>
              <a:t>9</a:t>
            </a:fld>
            <a:endParaRPr lang="en-US"/>
          </a:p>
        </p:txBody>
      </p:sp>
    </p:spTree>
    <p:extLst>
      <p:ext uri="{BB962C8B-B14F-4D97-AF65-F5344CB8AC3E}">
        <p14:creationId xmlns:p14="http://schemas.microsoft.com/office/powerpoint/2010/main" val="719870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r>
              <a:rPr lang="en-US" baseline="30000" dirty="0" smtClean="0"/>
              <a:t>rd</a:t>
            </a:r>
            <a:r>
              <a:rPr lang="en-US" dirty="0" smtClean="0"/>
              <a:t> case 1G IVSHM can be used between VMs and virtual switch but no protection, need to use 2M pages between each</a:t>
            </a:r>
            <a:r>
              <a:rPr lang="en-US" baseline="0" dirty="0" smtClean="0"/>
              <a:t> </a:t>
            </a:r>
            <a:r>
              <a:rPr lang="en-US" dirty="0" smtClean="0"/>
              <a:t>VM and virtual switch for protection which means there is a buffer copy</a:t>
            </a:r>
            <a:endParaRPr lang="en-US" dirty="0"/>
          </a:p>
        </p:txBody>
      </p:sp>
      <p:sp>
        <p:nvSpPr>
          <p:cNvPr id="4" name="Slide Number Placeholder 3"/>
          <p:cNvSpPr>
            <a:spLocks noGrp="1"/>
          </p:cNvSpPr>
          <p:nvPr>
            <p:ph type="sldNum" sz="quarter" idx="10"/>
          </p:nvPr>
        </p:nvSpPr>
        <p:spPr/>
        <p:txBody>
          <a:bodyPr/>
          <a:lstStyle/>
          <a:p>
            <a:fld id="{770EBC89-CA49-4FA8-83CF-2A8DD6E9D09B}" type="slidenum">
              <a:rPr lang="en-US" altLang="en-US" smtClean="0"/>
              <a:pPr/>
              <a:t>10</a:t>
            </a:fld>
            <a:endParaRPr lang="en-US" altLang="en-US"/>
          </a:p>
        </p:txBody>
      </p:sp>
    </p:spTree>
    <p:extLst>
      <p:ext uri="{BB962C8B-B14F-4D97-AF65-F5344CB8AC3E}">
        <p14:creationId xmlns:p14="http://schemas.microsoft.com/office/powerpoint/2010/main" val="2500206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0EBC89-CA49-4FA8-83CF-2A8DD6E9D09B}" type="slidenum">
              <a:rPr lang="en-US" altLang="en-US" smtClean="0"/>
              <a:pPr/>
              <a:t>11</a:t>
            </a:fld>
            <a:endParaRPr lang="en-US" altLang="en-US"/>
          </a:p>
        </p:txBody>
      </p:sp>
    </p:spTree>
    <p:extLst>
      <p:ext uri="{BB962C8B-B14F-4D97-AF65-F5344CB8AC3E}">
        <p14:creationId xmlns:p14="http://schemas.microsoft.com/office/powerpoint/2010/main" val="264334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600" b="0" i="0" u="none" strike="noStrike" kern="1200" baseline="0" dirty="0" smtClean="0">
                <a:solidFill>
                  <a:schemeClr val="tx1"/>
                </a:solidFill>
                <a:latin typeface="Arial" panose="020B0604020202020204" pitchFamily="34" charset="0"/>
                <a:ea typeface="Geneva" charset="0"/>
                <a:cs typeface="Arial" panose="020B0604020202020204" pitchFamily="34" charset="0"/>
              </a:rPr>
              <a:t>X550 support for Nov/Dec for BDW-DE early access customers.</a:t>
            </a:r>
          </a:p>
        </p:txBody>
      </p:sp>
      <p:sp>
        <p:nvSpPr>
          <p:cNvPr id="4" name="Slide Number Placeholder 3"/>
          <p:cNvSpPr>
            <a:spLocks noGrp="1"/>
          </p:cNvSpPr>
          <p:nvPr>
            <p:ph type="sldNum" sz="quarter" idx="10"/>
          </p:nvPr>
        </p:nvSpPr>
        <p:spPr/>
        <p:txBody>
          <a:bodyPr/>
          <a:lstStyle/>
          <a:p>
            <a:pPr>
              <a:defRPr/>
            </a:pPr>
            <a:fld id="{C6B57032-B76D-4852-ACCF-DA5A3151FAE3}" type="slidenum">
              <a:rPr lang="en-US" smtClean="0"/>
              <a:pPr>
                <a:defRPr/>
              </a:pPr>
              <a:t>12</a:t>
            </a:fld>
            <a:endParaRPr lang="en-US" dirty="0"/>
          </a:p>
        </p:txBody>
      </p:sp>
    </p:spTree>
    <p:extLst>
      <p:ext uri="{BB962C8B-B14F-4D97-AF65-F5344CB8AC3E}">
        <p14:creationId xmlns:p14="http://schemas.microsoft.com/office/powerpoint/2010/main" val="3167319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Geneva" charset="0"/>
                <a:cs typeface="Geneva" charset="0"/>
              </a:rPr>
              <a:t>High Performance of Small Packets on 40G NIC </a:t>
            </a:r>
            <a:endParaRPr lang="en-US" sz="1200" b="0" i="0" u="none" strike="noStrike" kern="1200" baseline="0" dirty="0" smtClean="0">
              <a:solidFill>
                <a:schemeClr val="tx1"/>
              </a:solidFill>
              <a:latin typeface="+mn-lt"/>
              <a:ea typeface="Geneva" charset="0"/>
              <a:cs typeface="Geneva" charset="0"/>
            </a:endParaRPr>
          </a:p>
          <a:p>
            <a:r>
              <a:rPr lang="en-US" sz="1200" b="1" i="0" u="none" strike="noStrike" kern="1200" baseline="0" dirty="0" smtClean="0">
                <a:solidFill>
                  <a:schemeClr val="tx1"/>
                </a:solidFill>
                <a:latin typeface="+mn-lt"/>
                <a:ea typeface="Geneva" charset="0"/>
                <a:cs typeface="Geneva" charset="0"/>
              </a:rPr>
              <a:t>Enabling Extended Tag and Setting Max Read Request Size </a:t>
            </a:r>
            <a:endParaRPr lang="en-US" sz="1200" b="0" i="0" u="none" strike="noStrike" kern="1200" baseline="0" dirty="0" smtClean="0">
              <a:solidFill>
                <a:schemeClr val="tx1"/>
              </a:solidFill>
              <a:latin typeface="+mn-lt"/>
              <a:ea typeface="Geneva" charset="0"/>
              <a:cs typeface="Geneva" charset="0"/>
            </a:endParaRPr>
          </a:p>
          <a:p>
            <a:r>
              <a:rPr lang="en-US" sz="1200" b="0" i="0" u="none" strike="noStrike" kern="1200" baseline="0" dirty="0" smtClean="0">
                <a:solidFill>
                  <a:schemeClr val="tx1"/>
                </a:solidFill>
                <a:latin typeface="+mn-lt"/>
                <a:ea typeface="Geneva" charset="0"/>
                <a:cs typeface="Geneva" charset="0"/>
              </a:rPr>
              <a:t>PCI configurations of </a:t>
            </a:r>
            <a:r>
              <a:rPr lang="en-US" sz="1200" b="0" i="0" u="none" strike="noStrike" kern="1200" baseline="0" dirty="0" err="1" smtClean="0">
                <a:solidFill>
                  <a:schemeClr val="tx1"/>
                </a:solidFill>
                <a:latin typeface="+mn-lt"/>
                <a:ea typeface="Geneva" charset="0"/>
                <a:cs typeface="Geneva" charset="0"/>
              </a:rPr>
              <a:t>extended_tag</a:t>
            </a:r>
            <a:r>
              <a:rPr lang="en-US" sz="1200" b="0" i="0" u="none" strike="noStrike" kern="1200" baseline="0" dirty="0" smtClean="0">
                <a:solidFill>
                  <a:schemeClr val="tx1"/>
                </a:solidFill>
                <a:latin typeface="+mn-lt"/>
                <a:ea typeface="Geneva" charset="0"/>
                <a:cs typeface="Geneva" charset="0"/>
              </a:rPr>
              <a:t> and </a:t>
            </a:r>
            <a:r>
              <a:rPr lang="en-US" sz="1200" b="0" i="0" u="none" strike="noStrike" kern="1200" baseline="0" dirty="0" err="1" smtClean="0">
                <a:solidFill>
                  <a:schemeClr val="tx1"/>
                </a:solidFill>
                <a:latin typeface="+mn-lt"/>
                <a:ea typeface="Geneva" charset="0"/>
                <a:cs typeface="Geneva" charset="0"/>
              </a:rPr>
              <a:t>max_read_requst_size</a:t>
            </a:r>
            <a:r>
              <a:rPr lang="en-US" sz="1200" b="0" i="0" u="none" strike="noStrike" kern="1200" baseline="0" dirty="0" smtClean="0">
                <a:solidFill>
                  <a:schemeClr val="tx1"/>
                </a:solidFill>
                <a:latin typeface="+mn-lt"/>
                <a:ea typeface="Geneva" charset="0"/>
                <a:cs typeface="Geneva" charset="0"/>
              </a:rPr>
              <a:t> have big impacts on performance of small packets on 40G NIC. Enabling </a:t>
            </a:r>
            <a:r>
              <a:rPr lang="en-US" sz="1200" b="0" i="0" u="none" strike="noStrike" kern="1200" baseline="0" dirty="0" err="1" smtClean="0">
                <a:solidFill>
                  <a:schemeClr val="tx1"/>
                </a:solidFill>
                <a:latin typeface="+mn-lt"/>
                <a:ea typeface="Geneva" charset="0"/>
                <a:cs typeface="Geneva" charset="0"/>
              </a:rPr>
              <a:t>extended_tag</a:t>
            </a:r>
            <a:r>
              <a:rPr lang="en-US" sz="1200" b="0" i="0" u="none" strike="noStrike" kern="1200" baseline="0" dirty="0" smtClean="0">
                <a:solidFill>
                  <a:schemeClr val="tx1"/>
                </a:solidFill>
                <a:latin typeface="+mn-lt"/>
                <a:ea typeface="Geneva" charset="0"/>
                <a:cs typeface="Geneva" charset="0"/>
              </a:rPr>
              <a:t> and setting </a:t>
            </a:r>
            <a:r>
              <a:rPr lang="en-US" sz="1200" b="0" i="0" u="none" strike="noStrike" kern="1200" baseline="0" dirty="0" err="1" smtClean="0">
                <a:solidFill>
                  <a:schemeClr val="tx1"/>
                </a:solidFill>
                <a:latin typeface="+mn-lt"/>
                <a:ea typeface="Geneva" charset="0"/>
                <a:cs typeface="Geneva" charset="0"/>
              </a:rPr>
              <a:t>max_read_requst_size</a:t>
            </a:r>
            <a:r>
              <a:rPr lang="en-US" sz="1200" b="0" i="0" u="none" strike="noStrike" kern="1200" baseline="0" dirty="0" smtClean="0">
                <a:solidFill>
                  <a:schemeClr val="tx1"/>
                </a:solidFill>
                <a:latin typeface="+mn-lt"/>
                <a:ea typeface="Geneva" charset="0"/>
                <a:cs typeface="Geneva" charset="0"/>
              </a:rPr>
              <a:t> to small size such as 128 bytes provide great helps to high performance of small packets.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Geneva" charset="0"/>
                <a:cs typeface="Geneva" charset="0"/>
              </a:rPr>
              <a:t>These can be done in some BIOS implementations.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Geneva" charset="0"/>
                <a:cs typeface="Geneva" charset="0"/>
              </a:rPr>
              <a:t>For other BIOS implementations, PCI configurations can be changed by using command of </a:t>
            </a:r>
            <a:r>
              <a:rPr lang="en-US" sz="1200" b="0" i="0" u="none" strike="noStrike" kern="1200" baseline="0" dirty="0" err="1" smtClean="0">
                <a:solidFill>
                  <a:schemeClr val="tx1"/>
                </a:solidFill>
                <a:latin typeface="+mn-lt"/>
                <a:ea typeface="Geneva" charset="0"/>
                <a:cs typeface="Geneva" charset="0"/>
              </a:rPr>
              <a:t>setpci</a:t>
            </a:r>
            <a:r>
              <a:rPr lang="en-US" sz="1200" b="0" i="0" u="none" strike="noStrike" kern="1200" baseline="0" dirty="0" smtClean="0">
                <a:solidFill>
                  <a:schemeClr val="tx1"/>
                </a:solidFill>
                <a:latin typeface="+mn-lt"/>
                <a:ea typeface="Geneva" charset="0"/>
                <a:cs typeface="Geneva" charset="0"/>
              </a:rPr>
              <a:t>, or special configurations in DPDK </a:t>
            </a:r>
            <a:r>
              <a:rPr lang="en-US" sz="1200" b="0" i="0" u="none" strike="noStrike" kern="1200" baseline="0" dirty="0" err="1" smtClean="0">
                <a:solidFill>
                  <a:schemeClr val="tx1"/>
                </a:solidFill>
                <a:latin typeface="+mn-lt"/>
                <a:ea typeface="Geneva" charset="0"/>
                <a:cs typeface="Geneva" charset="0"/>
              </a:rPr>
              <a:t>config</a:t>
            </a:r>
            <a:r>
              <a:rPr lang="en-US" sz="1200" b="0" i="0" u="none" strike="noStrike" kern="1200" baseline="0" dirty="0" smtClean="0">
                <a:solidFill>
                  <a:schemeClr val="tx1"/>
                </a:solidFill>
                <a:latin typeface="+mn-lt"/>
                <a:ea typeface="Geneva" charset="0"/>
                <a:cs typeface="Geneva" charset="0"/>
              </a:rPr>
              <a:t> file of </a:t>
            </a:r>
            <a:r>
              <a:rPr lang="en-US" sz="1200" b="0" i="0" u="none" strike="noStrike" kern="1200" baseline="0" dirty="0" err="1" smtClean="0">
                <a:solidFill>
                  <a:schemeClr val="tx1"/>
                </a:solidFill>
                <a:latin typeface="+mn-lt"/>
                <a:ea typeface="Geneva" charset="0"/>
                <a:cs typeface="Geneva" charset="0"/>
              </a:rPr>
              <a:t>common_linux</a:t>
            </a:r>
            <a:r>
              <a:rPr lang="en-US" sz="1200" b="0" i="0" u="none" strike="noStrike" kern="1200" baseline="0" dirty="0" smtClean="0">
                <a:solidFill>
                  <a:schemeClr val="tx1"/>
                </a:solidFill>
                <a:latin typeface="+mn-lt"/>
                <a:ea typeface="Geneva" charset="0"/>
                <a:cs typeface="Geneva" charset="0"/>
              </a:rPr>
              <a:t>.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Geneva" charset="0"/>
                <a:cs typeface="Geneva" charset="0"/>
              </a:rPr>
              <a:t>Bits 7:5 at address of 0xA8 of each PCI device is used for setting the </a:t>
            </a:r>
            <a:r>
              <a:rPr lang="en-US" sz="1200" b="0" i="0" u="none" strike="noStrike" kern="1200" baseline="0" dirty="0" err="1" smtClean="0">
                <a:solidFill>
                  <a:schemeClr val="tx1"/>
                </a:solidFill>
                <a:latin typeface="+mn-lt"/>
                <a:ea typeface="Geneva" charset="0"/>
                <a:cs typeface="Geneva" charset="0"/>
              </a:rPr>
              <a:t>max_read_request_size</a:t>
            </a:r>
            <a:r>
              <a:rPr lang="en-US" sz="1200" b="0" i="0" u="none" strike="noStrike" kern="1200" baseline="0" dirty="0" smtClean="0">
                <a:solidFill>
                  <a:schemeClr val="tx1"/>
                </a:solidFill>
                <a:latin typeface="+mn-lt"/>
                <a:ea typeface="Geneva" charset="0"/>
                <a:cs typeface="Geneva" charset="0"/>
              </a:rPr>
              <a:t>, and bit 8 of 0xA8 of each PCI device is used for enabling/disabling the </a:t>
            </a:r>
            <a:r>
              <a:rPr lang="en-US" sz="1200" b="0" i="0" u="none" strike="noStrike" kern="1200" baseline="0" dirty="0" err="1" smtClean="0">
                <a:solidFill>
                  <a:schemeClr val="tx1"/>
                </a:solidFill>
                <a:latin typeface="+mn-lt"/>
                <a:ea typeface="Geneva" charset="0"/>
                <a:cs typeface="Geneva" charset="0"/>
              </a:rPr>
              <a:t>extended_tag</a:t>
            </a:r>
            <a:r>
              <a:rPr lang="en-US" sz="1200" b="0" i="0" u="none" strike="noStrike" kern="1200" baseline="0" dirty="0" smtClean="0">
                <a:solidFill>
                  <a:schemeClr val="tx1"/>
                </a:solidFill>
                <a:latin typeface="+mn-lt"/>
                <a:ea typeface="Geneva" charset="0"/>
                <a:cs typeface="Geneva" charset="0"/>
              </a:rPr>
              <a:t>. </a:t>
            </a:r>
            <a:r>
              <a:rPr lang="en-US" sz="1200" b="0" i="0" u="none" strike="noStrike" kern="1200" baseline="0" dirty="0" err="1" smtClean="0">
                <a:solidFill>
                  <a:schemeClr val="tx1"/>
                </a:solidFill>
                <a:latin typeface="+mn-lt"/>
                <a:ea typeface="Geneva" charset="0"/>
                <a:cs typeface="Geneva" charset="0"/>
              </a:rPr>
              <a:t>lspci</a:t>
            </a:r>
            <a:r>
              <a:rPr lang="en-US" sz="1200" b="0" i="0" u="none" strike="noStrike" kern="1200" baseline="0" dirty="0" smtClean="0">
                <a:solidFill>
                  <a:schemeClr val="tx1"/>
                </a:solidFill>
                <a:latin typeface="+mn-lt"/>
                <a:ea typeface="Geneva" charset="0"/>
                <a:cs typeface="Geneva" charset="0"/>
              </a:rPr>
              <a:t> and </a:t>
            </a:r>
            <a:r>
              <a:rPr lang="en-US" sz="1200" b="0" i="0" u="none" strike="noStrike" kern="1200" baseline="0" dirty="0" err="1" smtClean="0">
                <a:solidFill>
                  <a:schemeClr val="tx1"/>
                </a:solidFill>
                <a:latin typeface="+mn-lt"/>
                <a:ea typeface="Geneva" charset="0"/>
                <a:cs typeface="Geneva" charset="0"/>
              </a:rPr>
              <a:t>setpci</a:t>
            </a:r>
            <a:r>
              <a:rPr lang="en-US" sz="1200" b="0" i="0" u="none" strike="noStrike" kern="1200" baseline="0" dirty="0" smtClean="0">
                <a:solidFill>
                  <a:schemeClr val="tx1"/>
                </a:solidFill>
                <a:latin typeface="+mn-lt"/>
                <a:ea typeface="Geneva" charset="0"/>
                <a:cs typeface="Geneva" charset="0"/>
              </a:rPr>
              <a:t> can be used to read the values of 0xA8 and then write it back after being changed.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Geneva" charset="0"/>
                <a:cs typeface="Geneva" charset="0"/>
              </a:rPr>
              <a:t>In </a:t>
            </a:r>
            <a:r>
              <a:rPr lang="en-US" sz="1200" b="0" i="0" u="none" strike="noStrike" kern="1200" baseline="0" dirty="0" err="1" smtClean="0">
                <a:solidFill>
                  <a:schemeClr val="tx1"/>
                </a:solidFill>
                <a:latin typeface="+mn-lt"/>
                <a:ea typeface="Geneva" charset="0"/>
                <a:cs typeface="Geneva" charset="0"/>
              </a:rPr>
              <a:t>config</a:t>
            </a:r>
            <a:r>
              <a:rPr lang="en-US" sz="1200" b="0" i="0" u="none" strike="noStrike" kern="1200" baseline="0" dirty="0" smtClean="0">
                <a:solidFill>
                  <a:schemeClr val="tx1"/>
                </a:solidFill>
                <a:latin typeface="+mn-lt"/>
                <a:ea typeface="Geneva" charset="0"/>
                <a:cs typeface="Geneva" charset="0"/>
              </a:rPr>
              <a:t> file of </a:t>
            </a:r>
            <a:r>
              <a:rPr lang="en-US" sz="1200" b="0" i="0" u="none" strike="noStrike" kern="1200" baseline="0" dirty="0" err="1" smtClean="0">
                <a:solidFill>
                  <a:schemeClr val="tx1"/>
                </a:solidFill>
                <a:latin typeface="+mn-lt"/>
                <a:ea typeface="Geneva" charset="0"/>
                <a:cs typeface="Geneva" charset="0"/>
              </a:rPr>
              <a:t>common_linux</a:t>
            </a:r>
            <a:r>
              <a:rPr lang="en-US" sz="1200" b="0" i="0" u="none" strike="noStrike" kern="1200" baseline="0" dirty="0" smtClean="0">
                <a:solidFill>
                  <a:schemeClr val="tx1"/>
                </a:solidFill>
                <a:latin typeface="+mn-lt"/>
                <a:ea typeface="Geneva" charset="0"/>
                <a:cs typeface="Geneva" charset="0"/>
              </a:rPr>
              <a:t>, below three configurations can be changed for the same purpose. </a:t>
            </a: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Geneva" charset="0"/>
              <a:cs typeface="Geneva" charset="0"/>
            </a:endParaRPr>
          </a:p>
          <a:p>
            <a:pPr lvl="1"/>
            <a:r>
              <a:rPr lang="en-US" sz="1200" b="0" i="0" u="none" strike="noStrike" kern="1200" baseline="0" dirty="0" smtClean="0">
                <a:solidFill>
                  <a:schemeClr val="tx1"/>
                </a:solidFill>
                <a:latin typeface="+mn-lt"/>
                <a:ea typeface="Geneva" charset="0"/>
                <a:cs typeface="Geneva" charset="0"/>
              </a:rPr>
              <a:t>CONFIG_RTE_PCI_CONFIG </a:t>
            </a:r>
          </a:p>
          <a:p>
            <a:pPr lvl="1"/>
            <a:r>
              <a:rPr lang="en-US" sz="1200" b="0" i="0" u="none" strike="noStrike" kern="1200" baseline="0" dirty="0" smtClean="0">
                <a:solidFill>
                  <a:schemeClr val="tx1"/>
                </a:solidFill>
                <a:latin typeface="+mn-lt"/>
                <a:ea typeface="Geneva" charset="0"/>
                <a:cs typeface="Geneva" charset="0"/>
              </a:rPr>
              <a:t>CONFIG_RTE_PCI_EXTENDED_TAG </a:t>
            </a:r>
          </a:p>
          <a:p>
            <a:pPr lvl="1"/>
            <a:r>
              <a:rPr lang="en-US" sz="1200" b="0" i="0" u="none" strike="noStrike" kern="1200" baseline="0" dirty="0" smtClean="0">
                <a:solidFill>
                  <a:schemeClr val="tx1"/>
                </a:solidFill>
                <a:latin typeface="+mn-lt"/>
                <a:ea typeface="Geneva" charset="0"/>
                <a:cs typeface="Geneva" charset="0"/>
              </a:rPr>
              <a:t>CONFIG_RTE_PCI_MAX_READ_REQUEST_SIZE </a:t>
            </a:r>
          </a:p>
          <a:p>
            <a:pPr lvl="1"/>
            <a:endParaRPr lang="en-US" sz="1200" b="0" i="0" u="none" strike="noStrike" kern="1200" baseline="0" dirty="0" smtClean="0">
              <a:solidFill>
                <a:schemeClr val="tx1"/>
              </a:solidFill>
              <a:latin typeface="+mn-lt"/>
            </a:endParaRPr>
          </a:p>
          <a:p>
            <a:r>
              <a:rPr lang="en-US" sz="1200" b="1" i="0" u="none" strike="noStrike" kern="1200" baseline="0" dirty="0" smtClean="0">
                <a:solidFill>
                  <a:schemeClr val="tx1"/>
                </a:solidFill>
                <a:latin typeface="+mn-lt"/>
                <a:ea typeface="Geneva" charset="0"/>
                <a:cs typeface="Geneva" charset="0"/>
              </a:rPr>
              <a:t>Use 16 Bytes RX Descriptor Size </a:t>
            </a:r>
            <a:endParaRPr lang="en-US" sz="1200" b="0" i="0" u="none" strike="noStrike" kern="1200" baseline="0" dirty="0" smtClean="0">
              <a:solidFill>
                <a:schemeClr val="tx1"/>
              </a:solidFill>
              <a:latin typeface="+mn-lt"/>
              <a:ea typeface="Geneva" charset="0"/>
              <a:cs typeface="Geneva" charset="0"/>
            </a:endParaRPr>
          </a:p>
          <a:p>
            <a:r>
              <a:rPr lang="en-US" sz="1200" b="0" i="0" u="none" strike="noStrike" kern="1200" baseline="0" dirty="0" smtClean="0">
                <a:solidFill>
                  <a:schemeClr val="tx1"/>
                </a:solidFill>
                <a:latin typeface="+mn-lt"/>
                <a:ea typeface="Geneva" charset="0"/>
                <a:cs typeface="Geneva" charset="0"/>
              </a:rPr>
              <a:t>As i40e PMD supports both 16 and 32 bytes RX descriptor sizes, and 16 bytes size can provide helps to high performance of small packets. Configuration of CONFIG_RTE_LIBRTE_I40E_16BYTE_RX_DESC in </a:t>
            </a:r>
            <a:r>
              <a:rPr lang="en-US" sz="1200" b="0" i="0" u="none" strike="noStrike" kern="1200" baseline="0" dirty="0" err="1" smtClean="0">
                <a:solidFill>
                  <a:schemeClr val="tx1"/>
                </a:solidFill>
                <a:latin typeface="+mn-lt"/>
                <a:ea typeface="Geneva" charset="0"/>
                <a:cs typeface="Geneva" charset="0"/>
              </a:rPr>
              <a:t>config</a:t>
            </a:r>
            <a:r>
              <a:rPr lang="en-US" sz="1200" b="0" i="0" u="none" strike="noStrike" kern="1200" baseline="0" dirty="0" smtClean="0">
                <a:solidFill>
                  <a:schemeClr val="tx1"/>
                </a:solidFill>
                <a:latin typeface="+mn-lt"/>
                <a:ea typeface="Geneva" charset="0"/>
                <a:cs typeface="Geneva" charset="0"/>
              </a:rPr>
              <a:t> files can be changed to use 16 bytes size RX descriptors. </a:t>
            </a:r>
          </a:p>
          <a:p>
            <a:endParaRPr lang="en-US" sz="1200" b="0" i="0" u="none" strike="noStrike" kern="1200" baseline="0" dirty="0" smtClean="0">
              <a:solidFill>
                <a:schemeClr val="tx1"/>
              </a:solidFill>
              <a:latin typeface="+mn-lt"/>
            </a:endParaRPr>
          </a:p>
          <a:p>
            <a:r>
              <a:rPr lang="en-US" dirty="0" smtClean="0"/>
              <a:t>Traditionally, there are 5 bits for keeping track outstanding read requests, which means at any given time, there can only be 2^5 = 32 outstanding reads. PCIe Gen3 added Extended Tag support, which when enable allow 8 bits = 256 outstanding read request to be sent on the bus. This will help to hide the read to completion latency and is most effective at small packet size. </a:t>
            </a:r>
          </a:p>
          <a:p>
            <a:r>
              <a:rPr lang="en-US" dirty="0" smtClean="0"/>
              <a:t> </a:t>
            </a:r>
          </a:p>
          <a:p>
            <a:r>
              <a:rPr lang="en-US" dirty="0" smtClean="0"/>
              <a:t>We did a comparison between extended tag enable and disable for 128B packet size, and the performance drop 26% without extended tag (on Fortville). Thus, it’s crucial to enable extended tag. If you’re testing larger packet sizes (i.e. &gt;256B), you may not see performance difference with/without extended tag, because larger packet size has more room to tolerate latency.</a:t>
            </a:r>
          </a:p>
          <a:p>
            <a:r>
              <a:rPr lang="en-US" dirty="0" smtClean="0"/>
              <a:t> </a:t>
            </a:r>
          </a:p>
          <a:p>
            <a:r>
              <a:rPr lang="en-US" dirty="0" smtClean="0"/>
              <a:t>It is recommended to always enable Extended Tag when the device/platform support it. There is no negative consequence with Extended Tag enable. If the device does not support Extended Tag, it will simply ignore the hint and use 5 bits for outstanding read requests.</a:t>
            </a:r>
          </a:p>
          <a:p>
            <a:r>
              <a:rPr lang="en-US" dirty="0" smtClean="0"/>
              <a:t> </a:t>
            </a:r>
          </a:p>
          <a:p>
            <a:r>
              <a:rPr lang="en-US" dirty="0" smtClean="0"/>
              <a:t>Finally, latest DPDK has a configuration option to enable extended tag upon launching the DPDK application, so there is no BIOS dependency anymore. User can also manually enable the extended tag by doing the following command:</a:t>
            </a:r>
          </a:p>
          <a:p>
            <a:r>
              <a:rPr lang="en-US" dirty="0" smtClean="0"/>
              <a:t> </a:t>
            </a:r>
          </a:p>
          <a:p>
            <a:r>
              <a:rPr lang="en-US" dirty="0" smtClean="0"/>
              <a:t>echo on &gt; /sys/bus/</a:t>
            </a:r>
            <a:r>
              <a:rPr lang="en-US" dirty="0" err="1" smtClean="0"/>
              <a:t>pci</a:t>
            </a:r>
            <a:r>
              <a:rPr lang="en-US" dirty="0" smtClean="0"/>
              <a:t>/devices/0000:02:00.0/</a:t>
            </a:r>
            <a:r>
              <a:rPr lang="en-US" dirty="0" err="1" smtClean="0"/>
              <a:t>extended_tag</a:t>
            </a:r>
            <a:r>
              <a:rPr lang="en-US" dirty="0" smtClean="0"/>
              <a:t> #Replace 0000:02:00.0 with your FVL</a:t>
            </a:r>
          </a:p>
          <a:p>
            <a:endParaRPr lang="en-US" dirty="0"/>
          </a:p>
        </p:txBody>
      </p:sp>
      <p:sp>
        <p:nvSpPr>
          <p:cNvPr id="4" name="Slide Number Placeholder 3"/>
          <p:cNvSpPr>
            <a:spLocks noGrp="1"/>
          </p:cNvSpPr>
          <p:nvPr>
            <p:ph type="sldNum" sz="quarter" idx="10"/>
          </p:nvPr>
        </p:nvSpPr>
        <p:spPr/>
        <p:txBody>
          <a:bodyPr/>
          <a:lstStyle/>
          <a:p>
            <a:fld id="{770EBC89-CA49-4FA8-83CF-2A8DD6E9D09B}" type="slidenum">
              <a:rPr lang="en-US" altLang="en-US" smtClean="0"/>
              <a:pPr/>
              <a:t>14</a:t>
            </a:fld>
            <a:endParaRPr lang="en-US" altLang="en-US"/>
          </a:p>
        </p:txBody>
      </p:sp>
    </p:spTree>
    <p:extLst>
      <p:ext uri="{BB962C8B-B14F-4D97-AF65-F5344CB8AC3E}">
        <p14:creationId xmlns:p14="http://schemas.microsoft.com/office/powerpoint/2010/main" val="1458629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25" y="0"/>
            <a:ext cx="9130475" cy="51435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rcRect t="4358"/>
          <a:stretch>
            <a:fillRect/>
          </a:stretch>
        </p:blipFill>
        <p:spPr bwMode="auto">
          <a:xfrm>
            <a:off x="1728788" y="0"/>
            <a:ext cx="301466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peel_rt_btm_drkBlue_rgb.ai"/>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08350" y="4305300"/>
            <a:ext cx="10747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userDrawn="1">
            <p:ph type="dt" sz="half" idx="10"/>
          </p:nvPr>
        </p:nvSpPr>
        <p:spPr>
          <a:xfrm>
            <a:off x="1892867" y="4914107"/>
            <a:ext cx="1929384" cy="157162"/>
          </a:xfrm>
          <a:prstGeom prst="rect">
            <a:avLst/>
          </a:prstGeom>
        </p:spPr>
        <p:txBody>
          <a:bodyPr/>
          <a:lstStyle/>
          <a:p>
            <a:pPr>
              <a:defRPr/>
            </a:pPr>
            <a:r>
              <a:rPr lang="en-US" smtClean="0"/>
              <a:t>INTEL CONFIDENTIAL</a:t>
            </a:r>
            <a:endParaRPr lang="en-US" dirty="0"/>
          </a:p>
        </p:txBody>
      </p:sp>
      <p:sp>
        <p:nvSpPr>
          <p:cNvPr id="2" name="Title 1"/>
          <p:cNvSpPr>
            <a:spLocks noGrp="1"/>
          </p:cNvSpPr>
          <p:nvPr userDrawn="1">
            <p:ph type="title"/>
          </p:nvPr>
        </p:nvSpPr>
        <p:spPr>
          <a:xfrm>
            <a:off x="1892867" y="939024"/>
            <a:ext cx="2776410" cy="1632726"/>
          </a:xfrm>
        </p:spPr>
        <p:txBody>
          <a:bodyPr vert="horz" lIns="0" tIns="0" rIns="0" bIns="0" rtlCol="0" anchor="ctr" anchorCtr="0">
            <a:noAutofit/>
          </a:bodyPr>
          <a:lstStyle>
            <a:lvl1pPr>
              <a:defRPr lang="en-US" sz="2400" baseline="0" dirty="0">
                <a:solidFill>
                  <a:schemeClr val="bg1"/>
                </a:solidFill>
                <a:latin typeface="Intel Clear Light" panose="020B0404020203020204" pitchFamily="34" charset="0"/>
                <a:ea typeface="+mj-ea"/>
                <a:cs typeface="Neo Sans Intel Light"/>
              </a:defRPr>
            </a:lvl1pPr>
          </a:lstStyle>
          <a:p>
            <a:pPr lvl="0" eaLnBrk="1" latinLnBrk="0" hangingPunct="1">
              <a:buNone/>
            </a:pPr>
            <a:r>
              <a:rPr lang="en-US" dirty="0" smtClean="0"/>
              <a:t>Click to edit Master title style</a:t>
            </a:r>
            <a:endParaRPr lang="en-US" dirty="0"/>
          </a:p>
        </p:txBody>
      </p:sp>
      <p:sp>
        <p:nvSpPr>
          <p:cNvPr id="4" name="Footer Placeholder 3"/>
          <p:cNvSpPr>
            <a:spLocks noGrp="1"/>
          </p:cNvSpPr>
          <p:nvPr userDrawn="1">
            <p:ph type="ftr" sz="quarter" idx="11"/>
          </p:nvPr>
        </p:nvSpPr>
        <p:spPr>
          <a:xfrm>
            <a:off x="7184147" y="4914107"/>
            <a:ext cx="1152144" cy="157162"/>
          </a:xfrm>
        </p:spPr>
        <p:txBody>
          <a:bodyPr/>
          <a:lstStyle/>
          <a:p>
            <a:pPr>
              <a:defRPr/>
            </a:pPr>
            <a:r>
              <a:rPr lang="en-US" dirty="0" smtClean="0"/>
              <a:t>Doc #xxxxx</a:t>
            </a:r>
            <a:endParaRPr lang="en-US" dirty="0"/>
          </a:p>
        </p:txBody>
      </p:sp>
      <p:sp>
        <p:nvSpPr>
          <p:cNvPr id="11" name="Text Placeholder 10"/>
          <p:cNvSpPr>
            <a:spLocks noGrp="1"/>
          </p:cNvSpPr>
          <p:nvPr userDrawn="1">
            <p:ph type="body" sz="quarter" idx="12" hasCustomPrompt="1"/>
          </p:nvPr>
        </p:nvSpPr>
        <p:spPr>
          <a:xfrm>
            <a:off x="2100263" y="2880072"/>
            <a:ext cx="2271712" cy="515937"/>
          </a:xfrm>
        </p:spPr>
        <p:txBody>
          <a:bodyPr vert="horz" lIns="0" tIns="0" rIns="0" bIns="0" rtlCol="0">
            <a:normAutofit/>
          </a:bodyPr>
          <a:lstStyle>
            <a:lvl1pPr>
              <a:spcBef>
                <a:spcPts val="0"/>
              </a:spcBef>
              <a:defRPr lang="en-US" sz="1400" b="0" baseline="0" dirty="0">
                <a:solidFill>
                  <a:schemeClr val="accent4"/>
                </a:solidFill>
                <a:latin typeface="Intel Clear" panose="020B0604020203020204" pitchFamily="34" charset="0"/>
                <a:ea typeface="+mn-ea"/>
                <a:cs typeface="Intel Clear" panose="020B0604020203020204" pitchFamily="34" charset="0"/>
              </a:defRPr>
            </a:lvl1pPr>
          </a:lstStyle>
          <a:p>
            <a:pPr marL="0" lvl="0" indent="0" eaLnBrk="1" latinLnBrk="0" hangingPunct="1">
              <a:spcAft>
                <a:spcPts val="0"/>
              </a:spcAft>
              <a:buFont typeface="Arial"/>
              <a:buNone/>
            </a:pPr>
            <a:r>
              <a:rPr lang="en-US" dirty="0" smtClean="0"/>
              <a:t>Click to edit Master subtitle styles</a:t>
            </a:r>
            <a:endParaRPr lang="en-US" dirty="0"/>
          </a:p>
        </p:txBody>
      </p:sp>
      <p:pic>
        <p:nvPicPr>
          <p:cNvPr id="1027" name="Picture 3" descr="C:\Users\mruecker\Documents\2014\CMG\Intel Look Inside_HRZ\Digital_int_lookins_i\int_lookins_i_hrz_wht_rgb_3000.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934969" y="180959"/>
            <a:ext cx="1618314" cy="45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113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ue Blank">
    <p:bg>
      <p:bgPr>
        <a:solidFill>
          <a:schemeClr val="accent1"/>
        </a:solidFill>
        <a:effectLst/>
      </p:bgPr>
    </p:bg>
    <p:spTree>
      <p:nvGrpSpPr>
        <p:cNvPr id="1" name=""/>
        <p:cNvGrpSpPr/>
        <p:nvPr/>
      </p:nvGrpSpPr>
      <p:grpSpPr>
        <a:xfrm>
          <a:off x="0" y="0"/>
          <a:ext cx="0" cy="0"/>
          <a:chOff x="0" y="0"/>
          <a:chExt cx="0" cy="0"/>
        </a:xfrm>
      </p:grpSpPr>
      <p:pic>
        <p:nvPicPr>
          <p:cNvPr id="5" name="Picture 14"/>
          <p:cNvPicPr>
            <a:picLocks noChangeAspect="1"/>
          </p:cNvPicPr>
          <p:nvPr userDrawn="1"/>
        </p:nvPicPr>
        <p:blipFill>
          <a:blip r:embed="rId2">
            <a:extLst>
              <a:ext uri="{28A0092B-C50C-407E-A947-70E740481C1C}">
                <a14:useLocalDpi xmlns:a14="http://schemas.microsoft.com/office/drawing/2010/main" val="0"/>
              </a:ext>
            </a:extLst>
          </a:blip>
          <a:srcRect l="549" t="1176" r="627" b="-2"/>
          <a:stretch>
            <a:fillRect/>
          </a:stretch>
        </p:blipFill>
        <p:spPr bwMode="auto">
          <a:xfrm>
            <a:off x="0" y="4575175"/>
            <a:ext cx="91440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7"/>
          <p:cNvSpPr txBox="1">
            <a:spLocks noChangeArrowheads="1"/>
          </p:cNvSpPr>
          <p:nvPr userDrawn="1"/>
        </p:nvSpPr>
        <p:spPr bwMode="auto">
          <a:xfrm>
            <a:off x="1663700" y="4884738"/>
            <a:ext cx="4692650" cy="246062"/>
          </a:xfrm>
          <a:prstGeom prst="rect">
            <a:avLst/>
          </a:prstGeom>
          <a:noFill/>
          <a:ln>
            <a:noFill/>
          </a:ln>
          <a:extLst/>
        </p:spPr>
        <p:txBody>
          <a:bodyPr>
            <a:spAutoFit/>
          </a:bodyPr>
          <a:lstStyle>
            <a:lvl1pPr eaLnBrk="0" hangingPunct="0">
              <a:defRPr sz="2400">
                <a:solidFill>
                  <a:schemeClr val="tx1"/>
                </a:solidFill>
                <a:latin typeface="Neo Sans Intel" charset="0"/>
                <a:ea typeface="Geneva" charset="0"/>
                <a:cs typeface="Geneva" charset="0"/>
              </a:defRPr>
            </a:lvl1pPr>
            <a:lvl2pPr marL="742950" indent="-285750" eaLnBrk="0" hangingPunct="0">
              <a:defRPr sz="2400">
                <a:solidFill>
                  <a:schemeClr val="tx1"/>
                </a:solidFill>
                <a:latin typeface="Neo Sans Intel" charset="0"/>
                <a:ea typeface="Geneva" charset="0"/>
              </a:defRPr>
            </a:lvl2pPr>
            <a:lvl3pPr marL="1143000" indent="-228600" eaLnBrk="0" hangingPunct="0">
              <a:defRPr sz="2400">
                <a:solidFill>
                  <a:schemeClr val="tx1"/>
                </a:solidFill>
                <a:latin typeface="Neo Sans Intel" charset="0"/>
                <a:ea typeface="Geneva" charset="0"/>
              </a:defRPr>
            </a:lvl3pPr>
            <a:lvl4pPr marL="1600200" indent="-228600" eaLnBrk="0" hangingPunct="0">
              <a:defRPr sz="2400">
                <a:solidFill>
                  <a:schemeClr val="tx1"/>
                </a:solidFill>
                <a:latin typeface="Neo Sans Intel" charset="0"/>
                <a:ea typeface="Geneva" charset="0"/>
              </a:defRPr>
            </a:lvl4pPr>
            <a:lvl5pPr marL="2057400" indent="-228600" eaLnBrk="0" hangingPunct="0">
              <a:defRPr sz="2400">
                <a:solidFill>
                  <a:schemeClr val="tx1"/>
                </a:solidFill>
                <a:latin typeface="Neo Sans Intel" charset="0"/>
                <a:ea typeface="Geneva" charset="0"/>
              </a:defRPr>
            </a:lvl5pPr>
            <a:lvl6pPr marL="2514600" indent="-228600" eaLnBrk="0" fontAlgn="base" hangingPunct="0">
              <a:spcBef>
                <a:spcPct val="0"/>
              </a:spcBef>
              <a:spcAft>
                <a:spcPct val="0"/>
              </a:spcAft>
              <a:defRPr sz="2400">
                <a:solidFill>
                  <a:schemeClr val="tx1"/>
                </a:solidFill>
                <a:latin typeface="Neo Sans Intel" charset="0"/>
                <a:ea typeface="Geneva" charset="0"/>
              </a:defRPr>
            </a:lvl6pPr>
            <a:lvl7pPr marL="2971800" indent="-228600" eaLnBrk="0" fontAlgn="base" hangingPunct="0">
              <a:spcBef>
                <a:spcPct val="0"/>
              </a:spcBef>
              <a:spcAft>
                <a:spcPct val="0"/>
              </a:spcAft>
              <a:defRPr sz="2400">
                <a:solidFill>
                  <a:schemeClr val="tx1"/>
                </a:solidFill>
                <a:latin typeface="Neo Sans Intel" charset="0"/>
                <a:ea typeface="Geneva" charset="0"/>
              </a:defRPr>
            </a:lvl7pPr>
            <a:lvl8pPr marL="3429000" indent="-228600" eaLnBrk="0" fontAlgn="base" hangingPunct="0">
              <a:spcBef>
                <a:spcPct val="0"/>
              </a:spcBef>
              <a:spcAft>
                <a:spcPct val="0"/>
              </a:spcAft>
              <a:defRPr sz="2400">
                <a:solidFill>
                  <a:schemeClr val="tx1"/>
                </a:solidFill>
                <a:latin typeface="Neo Sans Intel" charset="0"/>
                <a:ea typeface="Geneva" charset="0"/>
              </a:defRPr>
            </a:lvl8pPr>
            <a:lvl9pPr marL="3886200" indent="-228600" eaLnBrk="0" fontAlgn="base" hangingPunct="0">
              <a:spcBef>
                <a:spcPct val="0"/>
              </a:spcBef>
              <a:spcAft>
                <a:spcPct val="0"/>
              </a:spcAft>
              <a:defRPr sz="2400">
                <a:solidFill>
                  <a:schemeClr val="tx1"/>
                </a:solidFill>
                <a:latin typeface="Neo Sans Intel" charset="0"/>
                <a:ea typeface="Geneva" charset="0"/>
              </a:defRPr>
            </a:lvl9pPr>
          </a:lstStyle>
          <a:p>
            <a:pPr algn="ctr" eaLnBrk="1" hangingPunct="1">
              <a:defRPr/>
            </a:pPr>
            <a:r>
              <a:rPr lang="en-US" sz="1000" dirty="0" smtClean="0">
                <a:solidFill>
                  <a:srgbClr val="0071C5"/>
                </a:solidFill>
                <a:latin typeface="Intel Clear" panose="020B0604020203020204" pitchFamily="34" charset="0"/>
                <a:cs typeface="Neo Sans Intel" charset="0"/>
              </a:rPr>
              <a:t>TRANSFORMING NETWORKING &amp; STORAGE</a:t>
            </a:r>
          </a:p>
        </p:txBody>
      </p:sp>
      <p:sp>
        <p:nvSpPr>
          <p:cNvPr id="7" name="TextBox 18"/>
          <p:cNvSpPr txBox="1">
            <a:spLocks noChangeArrowheads="1"/>
          </p:cNvSpPr>
          <p:nvPr userDrawn="1"/>
        </p:nvSpPr>
        <p:spPr bwMode="auto">
          <a:xfrm>
            <a:off x="8686800" y="4730750"/>
            <a:ext cx="366713" cy="139700"/>
          </a:xfrm>
          <a:prstGeom prst="rect">
            <a:avLst/>
          </a:prstGeom>
          <a:noFill/>
          <a:ln>
            <a:noFill/>
          </a:ln>
          <a:extLst/>
        </p:spPr>
        <p:txBody>
          <a:bodyPr lIns="0" tIns="0" rIns="0" bIns="0" anchor="ctr">
            <a:spAutoFit/>
          </a:bodyPr>
          <a:lstStyle>
            <a:lvl1pPr>
              <a:defRPr>
                <a:solidFill>
                  <a:schemeClr val="tx1"/>
                </a:solidFill>
                <a:latin typeface="Neo Sans Intel" panose="020B0504020202020204" pitchFamily="34" charset="0"/>
                <a:ea typeface="Geneva" pitchFamily="126" charset="-128"/>
              </a:defRPr>
            </a:lvl1pPr>
            <a:lvl2pPr marL="742950" indent="-285750">
              <a:defRPr>
                <a:solidFill>
                  <a:schemeClr val="tx1"/>
                </a:solidFill>
                <a:latin typeface="Neo Sans Intel" panose="020B0504020202020204" pitchFamily="34" charset="0"/>
                <a:ea typeface="Geneva" pitchFamily="126" charset="-128"/>
              </a:defRPr>
            </a:lvl2pPr>
            <a:lvl3pPr marL="1143000" indent="-228600">
              <a:defRPr>
                <a:solidFill>
                  <a:schemeClr val="tx1"/>
                </a:solidFill>
                <a:latin typeface="Neo Sans Intel" panose="020B0504020202020204" pitchFamily="34" charset="0"/>
                <a:ea typeface="Geneva" pitchFamily="126" charset="-128"/>
              </a:defRPr>
            </a:lvl3pPr>
            <a:lvl4pPr marL="1600200" indent="-228600">
              <a:defRPr>
                <a:solidFill>
                  <a:schemeClr val="tx1"/>
                </a:solidFill>
                <a:latin typeface="Neo Sans Intel" panose="020B0504020202020204" pitchFamily="34" charset="0"/>
                <a:ea typeface="Geneva" pitchFamily="126" charset="-128"/>
              </a:defRPr>
            </a:lvl4pPr>
            <a:lvl5pPr marL="2057400" indent="-228600">
              <a:defRPr>
                <a:solidFill>
                  <a:schemeClr val="tx1"/>
                </a:solidFill>
                <a:latin typeface="Neo Sans Intel" panose="020B0504020202020204" pitchFamily="34" charset="0"/>
                <a:ea typeface="Geneva" pitchFamily="126" charset="-128"/>
              </a:defRPr>
            </a:lvl5pPr>
            <a:lvl6pPr marL="25146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6pPr>
            <a:lvl7pPr marL="29718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7pPr>
            <a:lvl8pPr marL="34290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8pPr>
            <a:lvl9pPr marL="38862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9pPr>
          </a:lstStyle>
          <a:p>
            <a:pPr algn="ctr" eaLnBrk="1" hangingPunct="1"/>
            <a:fld id="{775A4BC1-35A3-49B2-BFD1-1002728D1960}" type="slidenum">
              <a:rPr lang="en-US" altLang="en-US" sz="900">
                <a:solidFill>
                  <a:srgbClr val="0071C5"/>
                </a:solidFill>
                <a:latin typeface="+mn-lt"/>
              </a:rPr>
              <a:pPr algn="ctr" eaLnBrk="1" hangingPunct="1"/>
              <a:t>‹#›</a:t>
            </a:fld>
            <a:endParaRPr lang="en-US" altLang="en-US" sz="900" dirty="0">
              <a:solidFill>
                <a:srgbClr val="0071C5"/>
              </a:solidFill>
              <a:latin typeface="+mn-lt"/>
            </a:endParaRPr>
          </a:p>
        </p:txBody>
      </p:sp>
      <p:pic>
        <p:nvPicPr>
          <p:cNvPr id="8" name="Picture 2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34363" y="4695825"/>
            <a:ext cx="37623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4"/>
          <p:cNvSpPr>
            <a:spLocks noGrp="1"/>
          </p:cNvSpPr>
          <p:nvPr userDrawn="1">
            <p:ph type="dt" sz="half" idx="10"/>
          </p:nvPr>
        </p:nvSpPr>
        <p:spPr>
          <a:xfrm>
            <a:off x="241809" y="4927094"/>
            <a:ext cx="1929384" cy="157162"/>
          </a:xfrm>
          <a:prstGeom prst="rect">
            <a:avLst/>
          </a:prstGeom>
        </p:spPr>
        <p:txBody>
          <a:bodyPr/>
          <a:lstStyle>
            <a:lvl1pPr>
              <a:defRPr>
                <a:solidFill>
                  <a:schemeClr val="tx2"/>
                </a:solidFill>
              </a:defRPr>
            </a:lvl1pPr>
          </a:lstStyle>
          <a:p>
            <a:pPr>
              <a:defRPr/>
            </a:pPr>
            <a:r>
              <a:rPr lang="en-US" smtClean="0"/>
              <a:t>INTEL CONFIDENTIAL</a:t>
            </a:r>
            <a:endParaRPr lang="en-US" dirty="0"/>
          </a:p>
        </p:txBody>
      </p:sp>
      <p:sp>
        <p:nvSpPr>
          <p:cNvPr id="3" name="Footer Placeholder 5"/>
          <p:cNvSpPr>
            <a:spLocks noGrp="1"/>
          </p:cNvSpPr>
          <p:nvPr userDrawn="1">
            <p:ph type="ftr" sz="quarter" idx="11"/>
          </p:nvPr>
        </p:nvSpPr>
        <p:spPr/>
        <p:txBody>
          <a:bodyPr/>
          <a:lstStyle>
            <a:lvl1pPr>
              <a:defRPr>
                <a:solidFill>
                  <a:schemeClr val="tx2"/>
                </a:solidFill>
              </a:defRPr>
            </a:lvl1pPr>
          </a:lstStyle>
          <a:p>
            <a:pPr>
              <a:defRPr/>
            </a:pPr>
            <a:r>
              <a:rPr lang="en-US" dirty="0" smtClean="0"/>
              <a:t>Doc #xxxxx</a:t>
            </a:r>
            <a:endParaRPr lang="en-US" dirty="0"/>
          </a:p>
        </p:txBody>
      </p:sp>
      <p:cxnSp>
        <p:nvCxnSpPr>
          <p:cNvPr id="9" name="Straight Connector 8"/>
          <p:cNvCxnSpPr/>
          <p:nvPr userDrawn="1"/>
        </p:nvCxnSpPr>
        <p:spPr>
          <a:xfrm>
            <a:off x="8698727" y="4724400"/>
            <a:ext cx="0" cy="238125"/>
          </a:xfrm>
          <a:prstGeom prst="line">
            <a:avLst/>
          </a:prstGeom>
          <a:ln w="3175" cap="rnd">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829288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ue Divider">
    <p:bg>
      <p:bgPr>
        <a:solidFill>
          <a:schemeClr val="accent1"/>
        </a:solidFill>
        <a:effectLst/>
      </p:bgPr>
    </p:bg>
    <p:spTree>
      <p:nvGrpSpPr>
        <p:cNvPr id="1" name=""/>
        <p:cNvGrpSpPr/>
        <p:nvPr/>
      </p:nvGrpSpPr>
      <p:grpSpPr>
        <a:xfrm>
          <a:off x="0" y="0"/>
          <a:ext cx="0" cy="0"/>
          <a:chOff x="0" y="0"/>
          <a:chExt cx="0" cy="0"/>
        </a:xfrm>
      </p:grpSpPr>
      <p:pic>
        <p:nvPicPr>
          <p:cNvPr id="6" name="Picture 14"/>
          <p:cNvPicPr>
            <a:picLocks noChangeAspect="1"/>
          </p:cNvPicPr>
          <p:nvPr userDrawn="1"/>
        </p:nvPicPr>
        <p:blipFill>
          <a:blip r:embed="rId2">
            <a:extLst>
              <a:ext uri="{28A0092B-C50C-407E-A947-70E740481C1C}">
                <a14:useLocalDpi xmlns:a14="http://schemas.microsoft.com/office/drawing/2010/main" val="0"/>
              </a:ext>
            </a:extLst>
          </a:blip>
          <a:srcRect l="549" t="1176" r="627" b="-2"/>
          <a:stretch>
            <a:fillRect/>
          </a:stretch>
        </p:blipFill>
        <p:spPr bwMode="auto">
          <a:xfrm>
            <a:off x="0" y="4575175"/>
            <a:ext cx="91440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7"/>
          <p:cNvSpPr txBox="1">
            <a:spLocks noChangeArrowheads="1"/>
          </p:cNvSpPr>
          <p:nvPr userDrawn="1"/>
        </p:nvSpPr>
        <p:spPr bwMode="auto">
          <a:xfrm>
            <a:off x="1663700" y="4884738"/>
            <a:ext cx="4692650" cy="246062"/>
          </a:xfrm>
          <a:prstGeom prst="rect">
            <a:avLst/>
          </a:prstGeom>
          <a:noFill/>
          <a:ln>
            <a:noFill/>
          </a:ln>
          <a:extLst/>
        </p:spPr>
        <p:txBody>
          <a:bodyPr>
            <a:spAutoFit/>
          </a:bodyPr>
          <a:lstStyle>
            <a:lvl1pPr eaLnBrk="0" hangingPunct="0">
              <a:defRPr sz="2400">
                <a:solidFill>
                  <a:schemeClr val="tx1"/>
                </a:solidFill>
                <a:latin typeface="Neo Sans Intel" charset="0"/>
                <a:ea typeface="Geneva" charset="0"/>
                <a:cs typeface="Geneva" charset="0"/>
              </a:defRPr>
            </a:lvl1pPr>
            <a:lvl2pPr marL="742950" indent="-285750" eaLnBrk="0" hangingPunct="0">
              <a:defRPr sz="2400">
                <a:solidFill>
                  <a:schemeClr val="tx1"/>
                </a:solidFill>
                <a:latin typeface="Neo Sans Intel" charset="0"/>
                <a:ea typeface="Geneva" charset="0"/>
              </a:defRPr>
            </a:lvl2pPr>
            <a:lvl3pPr marL="1143000" indent="-228600" eaLnBrk="0" hangingPunct="0">
              <a:defRPr sz="2400">
                <a:solidFill>
                  <a:schemeClr val="tx1"/>
                </a:solidFill>
                <a:latin typeface="Neo Sans Intel" charset="0"/>
                <a:ea typeface="Geneva" charset="0"/>
              </a:defRPr>
            </a:lvl3pPr>
            <a:lvl4pPr marL="1600200" indent="-228600" eaLnBrk="0" hangingPunct="0">
              <a:defRPr sz="2400">
                <a:solidFill>
                  <a:schemeClr val="tx1"/>
                </a:solidFill>
                <a:latin typeface="Neo Sans Intel" charset="0"/>
                <a:ea typeface="Geneva" charset="0"/>
              </a:defRPr>
            </a:lvl4pPr>
            <a:lvl5pPr marL="2057400" indent="-228600" eaLnBrk="0" hangingPunct="0">
              <a:defRPr sz="2400">
                <a:solidFill>
                  <a:schemeClr val="tx1"/>
                </a:solidFill>
                <a:latin typeface="Neo Sans Intel" charset="0"/>
                <a:ea typeface="Geneva" charset="0"/>
              </a:defRPr>
            </a:lvl5pPr>
            <a:lvl6pPr marL="2514600" indent="-228600" eaLnBrk="0" fontAlgn="base" hangingPunct="0">
              <a:spcBef>
                <a:spcPct val="0"/>
              </a:spcBef>
              <a:spcAft>
                <a:spcPct val="0"/>
              </a:spcAft>
              <a:defRPr sz="2400">
                <a:solidFill>
                  <a:schemeClr val="tx1"/>
                </a:solidFill>
                <a:latin typeface="Neo Sans Intel" charset="0"/>
                <a:ea typeface="Geneva" charset="0"/>
              </a:defRPr>
            </a:lvl6pPr>
            <a:lvl7pPr marL="2971800" indent="-228600" eaLnBrk="0" fontAlgn="base" hangingPunct="0">
              <a:spcBef>
                <a:spcPct val="0"/>
              </a:spcBef>
              <a:spcAft>
                <a:spcPct val="0"/>
              </a:spcAft>
              <a:defRPr sz="2400">
                <a:solidFill>
                  <a:schemeClr val="tx1"/>
                </a:solidFill>
                <a:latin typeface="Neo Sans Intel" charset="0"/>
                <a:ea typeface="Geneva" charset="0"/>
              </a:defRPr>
            </a:lvl7pPr>
            <a:lvl8pPr marL="3429000" indent="-228600" eaLnBrk="0" fontAlgn="base" hangingPunct="0">
              <a:spcBef>
                <a:spcPct val="0"/>
              </a:spcBef>
              <a:spcAft>
                <a:spcPct val="0"/>
              </a:spcAft>
              <a:defRPr sz="2400">
                <a:solidFill>
                  <a:schemeClr val="tx1"/>
                </a:solidFill>
                <a:latin typeface="Neo Sans Intel" charset="0"/>
                <a:ea typeface="Geneva" charset="0"/>
              </a:defRPr>
            </a:lvl8pPr>
            <a:lvl9pPr marL="3886200" indent="-228600" eaLnBrk="0" fontAlgn="base" hangingPunct="0">
              <a:spcBef>
                <a:spcPct val="0"/>
              </a:spcBef>
              <a:spcAft>
                <a:spcPct val="0"/>
              </a:spcAft>
              <a:defRPr sz="2400">
                <a:solidFill>
                  <a:schemeClr val="tx1"/>
                </a:solidFill>
                <a:latin typeface="Neo Sans Intel" charset="0"/>
                <a:ea typeface="Geneva" charset="0"/>
              </a:defRPr>
            </a:lvl9pPr>
          </a:lstStyle>
          <a:p>
            <a:pPr algn="ctr" eaLnBrk="1" hangingPunct="1">
              <a:defRPr/>
            </a:pPr>
            <a:r>
              <a:rPr lang="en-US" sz="1000" dirty="0" smtClean="0">
                <a:solidFill>
                  <a:srgbClr val="0071C5"/>
                </a:solidFill>
                <a:latin typeface="Intel Clear" panose="020B0604020203020204" pitchFamily="34" charset="0"/>
                <a:cs typeface="Neo Sans Intel" charset="0"/>
              </a:rPr>
              <a:t>TRANSFORMING NETWORKING &amp; STORAGE</a:t>
            </a:r>
          </a:p>
        </p:txBody>
      </p:sp>
      <p:sp>
        <p:nvSpPr>
          <p:cNvPr id="8" name="TextBox 18"/>
          <p:cNvSpPr txBox="1">
            <a:spLocks noChangeArrowheads="1"/>
          </p:cNvSpPr>
          <p:nvPr userDrawn="1"/>
        </p:nvSpPr>
        <p:spPr bwMode="auto">
          <a:xfrm>
            <a:off x="8686800" y="4730750"/>
            <a:ext cx="366713" cy="139700"/>
          </a:xfrm>
          <a:prstGeom prst="rect">
            <a:avLst/>
          </a:prstGeom>
          <a:noFill/>
          <a:ln>
            <a:noFill/>
          </a:ln>
          <a:extLst/>
        </p:spPr>
        <p:txBody>
          <a:bodyPr lIns="0" tIns="0" rIns="0" bIns="0" anchor="ctr">
            <a:spAutoFit/>
          </a:bodyPr>
          <a:lstStyle>
            <a:lvl1pPr>
              <a:defRPr>
                <a:solidFill>
                  <a:schemeClr val="tx1"/>
                </a:solidFill>
                <a:latin typeface="Neo Sans Intel" panose="020B0504020202020204" pitchFamily="34" charset="0"/>
                <a:ea typeface="Geneva" pitchFamily="126" charset="-128"/>
              </a:defRPr>
            </a:lvl1pPr>
            <a:lvl2pPr marL="742950" indent="-285750">
              <a:defRPr>
                <a:solidFill>
                  <a:schemeClr val="tx1"/>
                </a:solidFill>
                <a:latin typeface="Neo Sans Intel" panose="020B0504020202020204" pitchFamily="34" charset="0"/>
                <a:ea typeface="Geneva" pitchFamily="126" charset="-128"/>
              </a:defRPr>
            </a:lvl2pPr>
            <a:lvl3pPr marL="1143000" indent="-228600">
              <a:defRPr>
                <a:solidFill>
                  <a:schemeClr val="tx1"/>
                </a:solidFill>
                <a:latin typeface="Neo Sans Intel" panose="020B0504020202020204" pitchFamily="34" charset="0"/>
                <a:ea typeface="Geneva" pitchFamily="126" charset="-128"/>
              </a:defRPr>
            </a:lvl3pPr>
            <a:lvl4pPr marL="1600200" indent="-228600">
              <a:defRPr>
                <a:solidFill>
                  <a:schemeClr val="tx1"/>
                </a:solidFill>
                <a:latin typeface="Neo Sans Intel" panose="020B0504020202020204" pitchFamily="34" charset="0"/>
                <a:ea typeface="Geneva" pitchFamily="126" charset="-128"/>
              </a:defRPr>
            </a:lvl4pPr>
            <a:lvl5pPr marL="2057400" indent="-228600">
              <a:defRPr>
                <a:solidFill>
                  <a:schemeClr val="tx1"/>
                </a:solidFill>
                <a:latin typeface="Neo Sans Intel" panose="020B0504020202020204" pitchFamily="34" charset="0"/>
                <a:ea typeface="Geneva" pitchFamily="126" charset="-128"/>
              </a:defRPr>
            </a:lvl5pPr>
            <a:lvl6pPr marL="25146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6pPr>
            <a:lvl7pPr marL="29718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7pPr>
            <a:lvl8pPr marL="34290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8pPr>
            <a:lvl9pPr marL="38862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9pPr>
          </a:lstStyle>
          <a:p>
            <a:pPr algn="ctr" eaLnBrk="1" hangingPunct="1"/>
            <a:fld id="{775A4BC1-35A3-49B2-BFD1-1002728D1960}" type="slidenum">
              <a:rPr lang="en-US" altLang="en-US" sz="900">
                <a:solidFill>
                  <a:srgbClr val="0071C5"/>
                </a:solidFill>
                <a:latin typeface="+mn-lt"/>
              </a:rPr>
              <a:pPr algn="ctr" eaLnBrk="1" hangingPunct="1"/>
              <a:t>‹#›</a:t>
            </a:fld>
            <a:endParaRPr lang="en-US" altLang="en-US" sz="900" dirty="0">
              <a:solidFill>
                <a:srgbClr val="0071C5"/>
              </a:solidFill>
              <a:latin typeface="+mn-lt"/>
            </a:endParaRPr>
          </a:p>
        </p:txBody>
      </p:sp>
      <p:pic>
        <p:nvPicPr>
          <p:cNvPr id="9" name="Picture 2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34363" y="4695825"/>
            <a:ext cx="37623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userDrawn="1">
            <p:ph type="dt" sz="half" idx="10"/>
          </p:nvPr>
        </p:nvSpPr>
        <p:spPr>
          <a:xfrm>
            <a:off x="241809" y="4927094"/>
            <a:ext cx="1929384" cy="157162"/>
          </a:xfrm>
          <a:prstGeom prst="rect">
            <a:avLst/>
          </a:prstGeom>
        </p:spPr>
        <p:txBody>
          <a:bodyPr/>
          <a:lstStyle>
            <a:lvl1pPr>
              <a:defRPr>
                <a:solidFill>
                  <a:schemeClr val="tx2"/>
                </a:solidFill>
              </a:defRPr>
            </a:lvl1pPr>
          </a:lstStyle>
          <a:p>
            <a:pPr>
              <a:defRPr/>
            </a:pPr>
            <a:r>
              <a:rPr lang="en-US" smtClean="0"/>
              <a:t>INTEL CONFIDENTIAL</a:t>
            </a:r>
            <a:endParaRPr lang="en-US" dirty="0"/>
          </a:p>
        </p:txBody>
      </p:sp>
      <p:sp>
        <p:nvSpPr>
          <p:cNvPr id="4" name="Footer Placeholder 3"/>
          <p:cNvSpPr>
            <a:spLocks noGrp="1"/>
          </p:cNvSpPr>
          <p:nvPr userDrawn="1">
            <p:ph type="ftr" sz="quarter" idx="11"/>
          </p:nvPr>
        </p:nvSpPr>
        <p:spPr/>
        <p:txBody>
          <a:bodyPr/>
          <a:lstStyle>
            <a:lvl1pPr>
              <a:defRPr>
                <a:solidFill>
                  <a:schemeClr val="tx2"/>
                </a:solidFill>
              </a:defRPr>
            </a:lvl1pPr>
          </a:lstStyle>
          <a:p>
            <a:pPr>
              <a:defRPr/>
            </a:pPr>
            <a:r>
              <a:rPr lang="en-US" dirty="0" smtClean="0"/>
              <a:t>Doc #xxxxx</a:t>
            </a:r>
            <a:endParaRPr lang="en-US" dirty="0"/>
          </a:p>
        </p:txBody>
      </p:sp>
      <p:sp>
        <p:nvSpPr>
          <p:cNvPr id="10" name="Title 1"/>
          <p:cNvSpPr>
            <a:spLocks noGrp="1"/>
          </p:cNvSpPr>
          <p:nvPr userDrawn="1">
            <p:ph type="title"/>
          </p:nvPr>
        </p:nvSpPr>
        <p:spPr>
          <a:xfrm>
            <a:off x="455613" y="1619587"/>
            <a:ext cx="7772400" cy="1021556"/>
          </a:xfrm>
        </p:spPr>
        <p:txBody>
          <a:bodyPr anchor="b">
            <a:normAutofit/>
          </a:bodyPr>
          <a:lstStyle>
            <a:lvl1pPr algn="l">
              <a:defRPr sz="3200" b="0" cap="none" baseline="0">
                <a:solidFill>
                  <a:schemeClr val="bg1"/>
                </a:solidFill>
                <a:latin typeface="Intel Clear Light" panose="020B0404020203020204" pitchFamily="34" charset="0"/>
                <a:cs typeface="Neo Sans Intel Light"/>
              </a:defRPr>
            </a:lvl1pPr>
          </a:lstStyle>
          <a:p>
            <a:r>
              <a:rPr lang="en-US" dirty="0" smtClean="0"/>
              <a:t>Click to edit Master title style</a:t>
            </a:r>
            <a:endParaRPr lang="en-US" dirty="0"/>
          </a:p>
        </p:txBody>
      </p:sp>
      <p:sp>
        <p:nvSpPr>
          <p:cNvPr id="11" name="Text Placeholder 2"/>
          <p:cNvSpPr>
            <a:spLocks noGrp="1"/>
          </p:cNvSpPr>
          <p:nvPr userDrawn="1">
            <p:ph type="body" idx="1"/>
          </p:nvPr>
        </p:nvSpPr>
        <p:spPr>
          <a:xfrm>
            <a:off x="455613" y="2752675"/>
            <a:ext cx="7772400" cy="1125140"/>
          </a:xfrm>
        </p:spPr>
        <p:txBody>
          <a:bodyPr>
            <a:normAutofit/>
          </a:bodyPr>
          <a:lstStyle>
            <a:lvl1pPr marL="0" indent="0">
              <a:buNone/>
              <a:defRPr sz="1600" baseline="0">
                <a:solidFill>
                  <a:schemeClr val="accent3"/>
                </a:solidFill>
                <a:latin typeface="Intel Clear" panose="020B0604020203020204" pitchFamily="34" charset="0"/>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cxnSp>
        <p:nvCxnSpPr>
          <p:cNvPr id="12" name="Straight Connector 11"/>
          <p:cNvCxnSpPr/>
          <p:nvPr userDrawn="1"/>
        </p:nvCxnSpPr>
        <p:spPr>
          <a:xfrm>
            <a:off x="8698727" y="4724400"/>
            <a:ext cx="0" cy="238125"/>
          </a:xfrm>
          <a:prstGeom prst="line">
            <a:avLst/>
          </a:prstGeom>
          <a:ln w="3175" cap="rnd">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1677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ft Content + Long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Picture Placeholder 8"/>
          <p:cNvSpPr>
            <a:spLocks noGrp="1"/>
          </p:cNvSpPr>
          <p:nvPr>
            <p:ph type="pic" sz="quarter" idx="12"/>
          </p:nvPr>
        </p:nvSpPr>
        <p:spPr bwMode="auto">
          <a:xfrm>
            <a:off x="5305428" y="-16931"/>
            <a:ext cx="3848841" cy="4888644"/>
          </a:xfrm>
          <a:custGeom>
            <a:avLst/>
            <a:gdLst>
              <a:gd name="connsiteX0" fmla="*/ 0 w 9144000"/>
              <a:gd name="connsiteY0" fmla="*/ 0 h 3200400"/>
              <a:gd name="connsiteX1" fmla="*/ 9144000 w 9144000"/>
              <a:gd name="connsiteY1" fmla="*/ 0 h 3200400"/>
              <a:gd name="connsiteX2" fmla="*/ 9144000 w 9144000"/>
              <a:gd name="connsiteY2" fmla="*/ 3200400 h 3200400"/>
              <a:gd name="connsiteX3" fmla="*/ 0 w 9144000"/>
              <a:gd name="connsiteY3" fmla="*/ 3200400 h 3200400"/>
              <a:gd name="connsiteX4" fmla="*/ 0 w 9144000"/>
              <a:gd name="connsiteY4" fmla="*/ 0 h 3200400"/>
              <a:gd name="connsiteX0" fmla="*/ 0 w 9144000"/>
              <a:gd name="connsiteY0" fmla="*/ 0 h 3200400"/>
              <a:gd name="connsiteX1" fmla="*/ 9144000 w 9144000"/>
              <a:gd name="connsiteY1" fmla="*/ 0 h 3200400"/>
              <a:gd name="connsiteX2" fmla="*/ 9134475 w 9144000"/>
              <a:gd name="connsiteY2" fmla="*/ 2914650 h 3200400"/>
              <a:gd name="connsiteX3" fmla="*/ 0 w 9144000"/>
              <a:gd name="connsiteY3" fmla="*/ 3200400 h 3200400"/>
              <a:gd name="connsiteX4" fmla="*/ 0 w 9144000"/>
              <a:gd name="connsiteY4" fmla="*/ 0 h 3200400"/>
              <a:gd name="connsiteX0" fmla="*/ 0 w 9144000"/>
              <a:gd name="connsiteY0" fmla="*/ 0 h 3200400"/>
              <a:gd name="connsiteX1" fmla="*/ 9144000 w 9144000"/>
              <a:gd name="connsiteY1" fmla="*/ 0 h 3200400"/>
              <a:gd name="connsiteX2" fmla="*/ 9134475 w 9144000"/>
              <a:gd name="connsiteY2" fmla="*/ 2914650 h 3200400"/>
              <a:gd name="connsiteX3" fmla="*/ 8382000 w 9144000"/>
              <a:gd name="connsiteY3" fmla="*/ 2914650 h 3200400"/>
              <a:gd name="connsiteX4" fmla="*/ 0 w 9144000"/>
              <a:gd name="connsiteY4" fmla="*/ 3200400 h 3200400"/>
              <a:gd name="connsiteX5" fmla="*/ 0 w 9144000"/>
              <a:gd name="connsiteY5" fmla="*/ 0 h 3200400"/>
              <a:gd name="connsiteX0" fmla="*/ 0 w 9144000"/>
              <a:gd name="connsiteY0" fmla="*/ 0 h 3200400"/>
              <a:gd name="connsiteX1" fmla="*/ 9144000 w 9144000"/>
              <a:gd name="connsiteY1" fmla="*/ 0 h 3200400"/>
              <a:gd name="connsiteX2" fmla="*/ 9134475 w 9144000"/>
              <a:gd name="connsiteY2" fmla="*/ 2914650 h 3200400"/>
              <a:gd name="connsiteX3" fmla="*/ 8382000 w 9144000"/>
              <a:gd name="connsiteY3" fmla="*/ 2914650 h 3200400"/>
              <a:gd name="connsiteX4" fmla="*/ 7810500 w 9144000"/>
              <a:gd name="connsiteY4" fmla="*/ 3200400 h 3200400"/>
              <a:gd name="connsiteX5" fmla="*/ 0 w 9144000"/>
              <a:gd name="connsiteY5" fmla="*/ 3200400 h 3200400"/>
              <a:gd name="connsiteX6" fmla="*/ 0 w 9144000"/>
              <a:gd name="connsiteY6" fmla="*/ 0 h 3200400"/>
              <a:gd name="connsiteX0" fmla="*/ 0 w 9144000"/>
              <a:gd name="connsiteY0" fmla="*/ 0 h 3200400"/>
              <a:gd name="connsiteX1" fmla="*/ 9144000 w 9144000"/>
              <a:gd name="connsiteY1" fmla="*/ 0 h 3200400"/>
              <a:gd name="connsiteX2" fmla="*/ 9134475 w 9144000"/>
              <a:gd name="connsiteY2" fmla="*/ 2914650 h 3200400"/>
              <a:gd name="connsiteX3" fmla="*/ 8382000 w 9144000"/>
              <a:gd name="connsiteY3" fmla="*/ 2914650 h 3200400"/>
              <a:gd name="connsiteX4" fmla="*/ 7810500 w 9144000"/>
              <a:gd name="connsiteY4" fmla="*/ 3200400 h 3200400"/>
              <a:gd name="connsiteX5" fmla="*/ 0 w 9144000"/>
              <a:gd name="connsiteY5" fmla="*/ 3200400 h 3200400"/>
              <a:gd name="connsiteX6" fmla="*/ 0 w 9144000"/>
              <a:gd name="connsiteY6" fmla="*/ 0 h 3200400"/>
              <a:gd name="connsiteX0" fmla="*/ 0 w 9144000"/>
              <a:gd name="connsiteY0" fmla="*/ 0 h 3200400"/>
              <a:gd name="connsiteX1" fmla="*/ 9144000 w 9144000"/>
              <a:gd name="connsiteY1" fmla="*/ 0 h 3200400"/>
              <a:gd name="connsiteX2" fmla="*/ 9134475 w 9144000"/>
              <a:gd name="connsiteY2" fmla="*/ 2914650 h 3200400"/>
              <a:gd name="connsiteX3" fmla="*/ 8382000 w 9144000"/>
              <a:gd name="connsiteY3" fmla="*/ 2914650 h 3200400"/>
              <a:gd name="connsiteX4" fmla="*/ 7829550 w 9144000"/>
              <a:gd name="connsiteY4" fmla="*/ 3200400 h 3200400"/>
              <a:gd name="connsiteX5" fmla="*/ 0 w 9144000"/>
              <a:gd name="connsiteY5" fmla="*/ 3200400 h 3200400"/>
              <a:gd name="connsiteX6" fmla="*/ 0 w 9144000"/>
              <a:gd name="connsiteY6" fmla="*/ 0 h 3200400"/>
              <a:gd name="connsiteX0" fmla="*/ 0 w 9144000"/>
              <a:gd name="connsiteY0" fmla="*/ 0 h 3200400"/>
              <a:gd name="connsiteX1" fmla="*/ 9144000 w 9144000"/>
              <a:gd name="connsiteY1" fmla="*/ 0 h 3200400"/>
              <a:gd name="connsiteX2" fmla="*/ 9134475 w 9144000"/>
              <a:gd name="connsiteY2" fmla="*/ 2914650 h 3200400"/>
              <a:gd name="connsiteX3" fmla="*/ 8382000 w 9144000"/>
              <a:gd name="connsiteY3" fmla="*/ 2914650 h 3200400"/>
              <a:gd name="connsiteX4" fmla="*/ 7829550 w 9144000"/>
              <a:gd name="connsiteY4" fmla="*/ 3200400 h 3200400"/>
              <a:gd name="connsiteX5" fmla="*/ 0 w 9144000"/>
              <a:gd name="connsiteY5" fmla="*/ 3200400 h 3200400"/>
              <a:gd name="connsiteX6" fmla="*/ 0 w 9144000"/>
              <a:gd name="connsiteY6" fmla="*/ 0 h 3200400"/>
              <a:gd name="connsiteX0" fmla="*/ 0 w 9144000"/>
              <a:gd name="connsiteY0" fmla="*/ 0 h 3209925"/>
              <a:gd name="connsiteX1" fmla="*/ 9144000 w 9144000"/>
              <a:gd name="connsiteY1" fmla="*/ 0 h 3209925"/>
              <a:gd name="connsiteX2" fmla="*/ 9134475 w 9144000"/>
              <a:gd name="connsiteY2" fmla="*/ 2914650 h 3209925"/>
              <a:gd name="connsiteX3" fmla="*/ 8382000 w 9144000"/>
              <a:gd name="connsiteY3" fmla="*/ 2914650 h 3209925"/>
              <a:gd name="connsiteX4" fmla="*/ 7829550 w 9144000"/>
              <a:gd name="connsiteY4" fmla="*/ 3209925 h 3209925"/>
              <a:gd name="connsiteX5" fmla="*/ 0 w 9144000"/>
              <a:gd name="connsiteY5" fmla="*/ 3200400 h 3209925"/>
              <a:gd name="connsiteX6" fmla="*/ 0 w 9144000"/>
              <a:gd name="connsiteY6" fmla="*/ 0 h 3209925"/>
              <a:gd name="connsiteX0" fmla="*/ 0 w 9144000"/>
              <a:gd name="connsiteY0" fmla="*/ 0 h 3209925"/>
              <a:gd name="connsiteX1" fmla="*/ 9144000 w 9144000"/>
              <a:gd name="connsiteY1" fmla="*/ 0 h 3209925"/>
              <a:gd name="connsiteX2" fmla="*/ 9134475 w 9144000"/>
              <a:gd name="connsiteY2" fmla="*/ 2914650 h 3209925"/>
              <a:gd name="connsiteX3" fmla="*/ 8362950 w 9144000"/>
              <a:gd name="connsiteY3" fmla="*/ 2914650 h 3209925"/>
              <a:gd name="connsiteX4" fmla="*/ 7829550 w 9144000"/>
              <a:gd name="connsiteY4" fmla="*/ 3209925 h 3209925"/>
              <a:gd name="connsiteX5" fmla="*/ 0 w 9144000"/>
              <a:gd name="connsiteY5" fmla="*/ 3200400 h 3209925"/>
              <a:gd name="connsiteX6" fmla="*/ 0 w 9144000"/>
              <a:gd name="connsiteY6" fmla="*/ 0 h 3209925"/>
              <a:gd name="connsiteX0" fmla="*/ 0 w 9144000"/>
              <a:gd name="connsiteY0" fmla="*/ 0 h 3209925"/>
              <a:gd name="connsiteX1" fmla="*/ 9144000 w 9144000"/>
              <a:gd name="connsiteY1" fmla="*/ 0 h 3209925"/>
              <a:gd name="connsiteX2" fmla="*/ 9134475 w 9144000"/>
              <a:gd name="connsiteY2" fmla="*/ 2914650 h 3209925"/>
              <a:gd name="connsiteX3" fmla="*/ 8362950 w 9144000"/>
              <a:gd name="connsiteY3" fmla="*/ 2914650 h 3209925"/>
              <a:gd name="connsiteX4" fmla="*/ 7829550 w 9144000"/>
              <a:gd name="connsiteY4" fmla="*/ 3209925 h 3209925"/>
              <a:gd name="connsiteX5" fmla="*/ 0 w 9144000"/>
              <a:gd name="connsiteY5" fmla="*/ 3207380 h 3209925"/>
              <a:gd name="connsiteX6" fmla="*/ 0 w 9144000"/>
              <a:gd name="connsiteY6" fmla="*/ 0 h 3209925"/>
              <a:gd name="connsiteX0" fmla="*/ 0 w 9144000"/>
              <a:gd name="connsiteY0" fmla="*/ 0 h 3216906"/>
              <a:gd name="connsiteX1" fmla="*/ 9144000 w 9144000"/>
              <a:gd name="connsiteY1" fmla="*/ 0 h 3216906"/>
              <a:gd name="connsiteX2" fmla="*/ 9134475 w 9144000"/>
              <a:gd name="connsiteY2" fmla="*/ 2914650 h 3216906"/>
              <a:gd name="connsiteX3" fmla="*/ 8362950 w 9144000"/>
              <a:gd name="connsiteY3" fmla="*/ 2914650 h 3216906"/>
              <a:gd name="connsiteX4" fmla="*/ 7829550 w 9144000"/>
              <a:gd name="connsiteY4" fmla="*/ 3216906 h 3216906"/>
              <a:gd name="connsiteX5" fmla="*/ 0 w 9144000"/>
              <a:gd name="connsiteY5" fmla="*/ 3207380 h 3216906"/>
              <a:gd name="connsiteX6" fmla="*/ 0 w 9144000"/>
              <a:gd name="connsiteY6" fmla="*/ 0 h 3216906"/>
              <a:gd name="connsiteX0" fmla="*/ 0 w 9144000"/>
              <a:gd name="connsiteY0" fmla="*/ 0 h 3216906"/>
              <a:gd name="connsiteX1" fmla="*/ 9144000 w 9144000"/>
              <a:gd name="connsiteY1" fmla="*/ 0 h 3216906"/>
              <a:gd name="connsiteX2" fmla="*/ 9134475 w 9144000"/>
              <a:gd name="connsiteY2" fmla="*/ 2914650 h 3216906"/>
              <a:gd name="connsiteX3" fmla="*/ 8362950 w 9144000"/>
              <a:gd name="connsiteY3" fmla="*/ 2914650 h 3216906"/>
              <a:gd name="connsiteX4" fmla="*/ 7829550 w 9144000"/>
              <a:gd name="connsiteY4" fmla="*/ 3216906 h 3216906"/>
              <a:gd name="connsiteX5" fmla="*/ 0 w 9144000"/>
              <a:gd name="connsiteY5" fmla="*/ 3207380 h 3216906"/>
              <a:gd name="connsiteX6" fmla="*/ 0 w 9144000"/>
              <a:gd name="connsiteY6" fmla="*/ 0 h 3216906"/>
              <a:gd name="connsiteX0" fmla="*/ 0 w 9144000"/>
              <a:gd name="connsiteY0" fmla="*/ 0 h 3216906"/>
              <a:gd name="connsiteX1" fmla="*/ 9144000 w 9144000"/>
              <a:gd name="connsiteY1" fmla="*/ 0 h 3216906"/>
              <a:gd name="connsiteX2" fmla="*/ 9134475 w 9144000"/>
              <a:gd name="connsiteY2" fmla="*/ 2914650 h 3216906"/>
              <a:gd name="connsiteX3" fmla="*/ 8342009 w 9144000"/>
              <a:gd name="connsiteY3" fmla="*/ 2921630 h 3216906"/>
              <a:gd name="connsiteX4" fmla="*/ 7829550 w 9144000"/>
              <a:gd name="connsiteY4" fmla="*/ 3216906 h 3216906"/>
              <a:gd name="connsiteX5" fmla="*/ 0 w 9144000"/>
              <a:gd name="connsiteY5" fmla="*/ 3207380 h 3216906"/>
              <a:gd name="connsiteX6" fmla="*/ 0 w 9144000"/>
              <a:gd name="connsiteY6" fmla="*/ 0 h 3216906"/>
              <a:gd name="connsiteX0" fmla="*/ 0 w 9144000"/>
              <a:gd name="connsiteY0" fmla="*/ 0 h 3216906"/>
              <a:gd name="connsiteX1" fmla="*/ 9144000 w 9144000"/>
              <a:gd name="connsiteY1" fmla="*/ 0 h 3216906"/>
              <a:gd name="connsiteX2" fmla="*/ 9134475 w 9144000"/>
              <a:gd name="connsiteY2" fmla="*/ 2914650 h 3216906"/>
              <a:gd name="connsiteX3" fmla="*/ 8342009 w 9144000"/>
              <a:gd name="connsiteY3" fmla="*/ 2921630 h 3216906"/>
              <a:gd name="connsiteX4" fmla="*/ 7829550 w 9144000"/>
              <a:gd name="connsiteY4" fmla="*/ 3216906 h 3216906"/>
              <a:gd name="connsiteX5" fmla="*/ 0 w 9144000"/>
              <a:gd name="connsiteY5" fmla="*/ 3214360 h 3216906"/>
              <a:gd name="connsiteX6" fmla="*/ 0 w 9144000"/>
              <a:gd name="connsiteY6" fmla="*/ 0 h 3216906"/>
              <a:gd name="connsiteX0" fmla="*/ 6980 w 9150980"/>
              <a:gd name="connsiteY0" fmla="*/ 0 h 3216906"/>
              <a:gd name="connsiteX1" fmla="*/ 9150980 w 9150980"/>
              <a:gd name="connsiteY1" fmla="*/ 0 h 3216906"/>
              <a:gd name="connsiteX2" fmla="*/ 9141455 w 9150980"/>
              <a:gd name="connsiteY2" fmla="*/ 2914650 h 3216906"/>
              <a:gd name="connsiteX3" fmla="*/ 8348989 w 9150980"/>
              <a:gd name="connsiteY3" fmla="*/ 2921630 h 3216906"/>
              <a:gd name="connsiteX4" fmla="*/ 7836530 w 9150980"/>
              <a:gd name="connsiteY4" fmla="*/ 3216906 h 3216906"/>
              <a:gd name="connsiteX5" fmla="*/ 0 w 9150980"/>
              <a:gd name="connsiteY5" fmla="*/ 3214360 h 3216906"/>
              <a:gd name="connsiteX6" fmla="*/ 6980 w 9150980"/>
              <a:gd name="connsiteY6" fmla="*/ 0 h 3216906"/>
              <a:gd name="connsiteX0" fmla="*/ 6980 w 9150980"/>
              <a:gd name="connsiteY0" fmla="*/ 0 h 3216906"/>
              <a:gd name="connsiteX1" fmla="*/ 9150980 w 9150980"/>
              <a:gd name="connsiteY1" fmla="*/ 0 h 3216906"/>
              <a:gd name="connsiteX2" fmla="*/ 9147592 w 9150980"/>
              <a:gd name="connsiteY2" fmla="*/ 2914650 h 3216906"/>
              <a:gd name="connsiteX3" fmla="*/ 8348989 w 9150980"/>
              <a:gd name="connsiteY3" fmla="*/ 2921630 h 3216906"/>
              <a:gd name="connsiteX4" fmla="*/ 7836530 w 9150980"/>
              <a:gd name="connsiteY4" fmla="*/ 3216906 h 3216906"/>
              <a:gd name="connsiteX5" fmla="*/ 0 w 9150980"/>
              <a:gd name="connsiteY5" fmla="*/ 3214360 h 3216906"/>
              <a:gd name="connsiteX6" fmla="*/ 6980 w 9150980"/>
              <a:gd name="connsiteY6" fmla="*/ 0 h 3216906"/>
              <a:gd name="connsiteX0" fmla="*/ 6980 w 9150980"/>
              <a:gd name="connsiteY0" fmla="*/ 0 h 3216906"/>
              <a:gd name="connsiteX1" fmla="*/ 9150980 w 9150980"/>
              <a:gd name="connsiteY1" fmla="*/ 0 h 3216906"/>
              <a:gd name="connsiteX2" fmla="*/ 9147592 w 9150980"/>
              <a:gd name="connsiteY2" fmla="*/ 2914650 h 3216906"/>
              <a:gd name="connsiteX3" fmla="*/ 8358195 w 9150980"/>
              <a:gd name="connsiteY3" fmla="*/ 2915493 h 3216906"/>
              <a:gd name="connsiteX4" fmla="*/ 7836530 w 9150980"/>
              <a:gd name="connsiteY4" fmla="*/ 3216906 h 3216906"/>
              <a:gd name="connsiteX5" fmla="*/ 0 w 9150980"/>
              <a:gd name="connsiteY5" fmla="*/ 3214360 h 3216906"/>
              <a:gd name="connsiteX6" fmla="*/ 6980 w 9150980"/>
              <a:gd name="connsiteY6" fmla="*/ 0 h 3216906"/>
              <a:gd name="connsiteX0" fmla="*/ 6980 w 9150980"/>
              <a:gd name="connsiteY0" fmla="*/ 0 h 3216906"/>
              <a:gd name="connsiteX1" fmla="*/ 9150980 w 9150980"/>
              <a:gd name="connsiteY1" fmla="*/ 0 h 3216906"/>
              <a:gd name="connsiteX2" fmla="*/ 9147592 w 9150980"/>
              <a:gd name="connsiteY2" fmla="*/ 2914650 h 3216906"/>
              <a:gd name="connsiteX3" fmla="*/ 8358195 w 9150980"/>
              <a:gd name="connsiteY3" fmla="*/ 2915493 h 3216906"/>
              <a:gd name="connsiteX4" fmla="*/ 7836530 w 9150980"/>
              <a:gd name="connsiteY4" fmla="*/ 3216906 h 3216906"/>
              <a:gd name="connsiteX5" fmla="*/ 0 w 9150980"/>
              <a:gd name="connsiteY5" fmla="*/ 3214360 h 3216906"/>
              <a:gd name="connsiteX6" fmla="*/ 6980 w 9150980"/>
              <a:gd name="connsiteY6" fmla="*/ 0 h 3216906"/>
              <a:gd name="connsiteX0" fmla="*/ 6980 w 9150980"/>
              <a:gd name="connsiteY0" fmla="*/ 0 h 3216906"/>
              <a:gd name="connsiteX1" fmla="*/ 9150980 w 9150980"/>
              <a:gd name="connsiteY1" fmla="*/ 0 h 3216906"/>
              <a:gd name="connsiteX2" fmla="*/ 9147592 w 9150980"/>
              <a:gd name="connsiteY2" fmla="*/ 2914650 h 3216906"/>
              <a:gd name="connsiteX3" fmla="*/ 8358195 w 9150980"/>
              <a:gd name="connsiteY3" fmla="*/ 2915493 h 3216906"/>
              <a:gd name="connsiteX4" fmla="*/ 7836530 w 9150980"/>
              <a:gd name="connsiteY4" fmla="*/ 3216906 h 3216906"/>
              <a:gd name="connsiteX5" fmla="*/ 0 w 9150980"/>
              <a:gd name="connsiteY5" fmla="*/ 3214360 h 3216906"/>
              <a:gd name="connsiteX6" fmla="*/ 6980 w 9150980"/>
              <a:gd name="connsiteY6" fmla="*/ 0 h 3216906"/>
              <a:gd name="connsiteX0" fmla="*/ 6980 w 9150980"/>
              <a:gd name="connsiteY0" fmla="*/ 0 h 3216906"/>
              <a:gd name="connsiteX1" fmla="*/ 9150980 w 9150980"/>
              <a:gd name="connsiteY1" fmla="*/ 0 h 3216906"/>
              <a:gd name="connsiteX2" fmla="*/ 9147592 w 9150980"/>
              <a:gd name="connsiteY2" fmla="*/ 2914650 h 3216906"/>
              <a:gd name="connsiteX3" fmla="*/ 8358195 w 9150980"/>
              <a:gd name="connsiteY3" fmla="*/ 2915493 h 3216906"/>
              <a:gd name="connsiteX4" fmla="*/ 7836530 w 9150980"/>
              <a:gd name="connsiteY4" fmla="*/ 3216906 h 3216906"/>
              <a:gd name="connsiteX5" fmla="*/ 0 w 9150980"/>
              <a:gd name="connsiteY5" fmla="*/ 3214360 h 3216906"/>
              <a:gd name="connsiteX6" fmla="*/ 6980 w 9150980"/>
              <a:gd name="connsiteY6" fmla="*/ 0 h 3216906"/>
              <a:gd name="connsiteX0" fmla="*/ 3911 w 9147911"/>
              <a:gd name="connsiteY0" fmla="*/ 0 h 3216906"/>
              <a:gd name="connsiteX1" fmla="*/ 9147911 w 9147911"/>
              <a:gd name="connsiteY1" fmla="*/ 0 h 3216906"/>
              <a:gd name="connsiteX2" fmla="*/ 9144523 w 9147911"/>
              <a:gd name="connsiteY2" fmla="*/ 2914650 h 3216906"/>
              <a:gd name="connsiteX3" fmla="*/ 8355126 w 9147911"/>
              <a:gd name="connsiteY3" fmla="*/ 2915493 h 3216906"/>
              <a:gd name="connsiteX4" fmla="*/ 7833461 w 9147911"/>
              <a:gd name="connsiteY4" fmla="*/ 3216906 h 3216906"/>
              <a:gd name="connsiteX5" fmla="*/ 0 w 9147911"/>
              <a:gd name="connsiteY5" fmla="*/ 3214360 h 3216906"/>
              <a:gd name="connsiteX6" fmla="*/ 3911 w 9147911"/>
              <a:gd name="connsiteY6" fmla="*/ 0 h 3216906"/>
              <a:gd name="connsiteX0" fmla="*/ 3911 w 9147911"/>
              <a:gd name="connsiteY0" fmla="*/ 0 h 3216906"/>
              <a:gd name="connsiteX1" fmla="*/ 9147911 w 9147911"/>
              <a:gd name="connsiteY1" fmla="*/ 0 h 3216906"/>
              <a:gd name="connsiteX2" fmla="*/ 9144523 w 9147911"/>
              <a:gd name="connsiteY2" fmla="*/ 2914650 h 3216906"/>
              <a:gd name="connsiteX3" fmla="*/ 8355126 w 9147911"/>
              <a:gd name="connsiteY3" fmla="*/ 2915493 h 3216906"/>
              <a:gd name="connsiteX4" fmla="*/ 7833461 w 9147911"/>
              <a:gd name="connsiteY4" fmla="*/ 3216906 h 3216906"/>
              <a:gd name="connsiteX5" fmla="*/ 0 w 9147911"/>
              <a:gd name="connsiteY5" fmla="*/ 3214360 h 3216906"/>
              <a:gd name="connsiteX6" fmla="*/ 3911 w 9147911"/>
              <a:gd name="connsiteY6" fmla="*/ 0 h 3216906"/>
              <a:gd name="connsiteX0" fmla="*/ 843 w 9144843"/>
              <a:gd name="connsiteY0" fmla="*/ 0 h 3216906"/>
              <a:gd name="connsiteX1" fmla="*/ 9144843 w 9144843"/>
              <a:gd name="connsiteY1" fmla="*/ 0 h 3216906"/>
              <a:gd name="connsiteX2" fmla="*/ 9141455 w 9144843"/>
              <a:gd name="connsiteY2" fmla="*/ 2914650 h 3216906"/>
              <a:gd name="connsiteX3" fmla="*/ 8352058 w 9144843"/>
              <a:gd name="connsiteY3" fmla="*/ 2915493 h 3216906"/>
              <a:gd name="connsiteX4" fmla="*/ 7830393 w 9144843"/>
              <a:gd name="connsiteY4" fmla="*/ 3216906 h 3216906"/>
              <a:gd name="connsiteX5" fmla="*/ 0 w 9144843"/>
              <a:gd name="connsiteY5" fmla="*/ 3214360 h 3216906"/>
              <a:gd name="connsiteX6" fmla="*/ 843 w 9144843"/>
              <a:gd name="connsiteY6" fmla="*/ 0 h 3216906"/>
              <a:gd name="connsiteX0" fmla="*/ 226 w 9144226"/>
              <a:gd name="connsiteY0" fmla="*/ 0 h 3216906"/>
              <a:gd name="connsiteX1" fmla="*/ 9144226 w 9144226"/>
              <a:gd name="connsiteY1" fmla="*/ 0 h 3216906"/>
              <a:gd name="connsiteX2" fmla="*/ 9140838 w 9144226"/>
              <a:gd name="connsiteY2" fmla="*/ 2914650 h 3216906"/>
              <a:gd name="connsiteX3" fmla="*/ 8351441 w 9144226"/>
              <a:gd name="connsiteY3" fmla="*/ 2915493 h 3216906"/>
              <a:gd name="connsiteX4" fmla="*/ 7829776 w 9144226"/>
              <a:gd name="connsiteY4" fmla="*/ 3216906 h 3216906"/>
              <a:gd name="connsiteX5" fmla="*/ 2452 w 9144226"/>
              <a:gd name="connsiteY5" fmla="*/ 3214360 h 3216906"/>
              <a:gd name="connsiteX6" fmla="*/ 226 w 9144226"/>
              <a:gd name="connsiteY6" fmla="*/ 0 h 3216906"/>
              <a:gd name="connsiteX0" fmla="*/ 0 w 9144000"/>
              <a:gd name="connsiteY0" fmla="*/ 0 h 3216906"/>
              <a:gd name="connsiteX1" fmla="*/ 9144000 w 9144000"/>
              <a:gd name="connsiteY1" fmla="*/ 0 h 3216906"/>
              <a:gd name="connsiteX2" fmla="*/ 9140612 w 9144000"/>
              <a:gd name="connsiteY2" fmla="*/ 2914650 h 3216906"/>
              <a:gd name="connsiteX3" fmla="*/ 8351215 w 9144000"/>
              <a:gd name="connsiteY3" fmla="*/ 2915493 h 3216906"/>
              <a:gd name="connsiteX4" fmla="*/ 7829550 w 9144000"/>
              <a:gd name="connsiteY4" fmla="*/ 3216906 h 3216906"/>
              <a:gd name="connsiteX5" fmla="*/ 2226 w 9144000"/>
              <a:gd name="connsiteY5" fmla="*/ 3214360 h 3216906"/>
              <a:gd name="connsiteX6" fmla="*/ 0 w 9144000"/>
              <a:gd name="connsiteY6" fmla="*/ 0 h 3216906"/>
              <a:gd name="connsiteX0" fmla="*/ 0 w 9144000"/>
              <a:gd name="connsiteY0" fmla="*/ 0 h 3216906"/>
              <a:gd name="connsiteX1" fmla="*/ 9144000 w 9144000"/>
              <a:gd name="connsiteY1" fmla="*/ 0 h 3216906"/>
              <a:gd name="connsiteX2" fmla="*/ 9140612 w 9144000"/>
              <a:gd name="connsiteY2" fmla="*/ 2914650 h 3216906"/>
              <a:gd name="connsiteX3" fmla="*/ 8351215 w 9144000"/>
              <a:gd name="connsiteY3" fmla="*/ 2915493 h 3216906"/>
              <a:gd name="connsiteX4" fmla="*/ 7829550 w 9144000"/>
              <a:gd name="connsiteY4" fmla="*/ 3216906 h 3216906"/>
              <a:gd name="connsiteX5" fmla="*/ 2226 w 9144000"/>
              <a:gd name="connsiteY5" fmla="*/ 3214360 h 3216906"/>
              <a:gd name="connsiteX6" fmla="*/ 0 w 9144000"/>
              <a:gd name="connsiteY6" fmla="*/ 0 h 3216906"/>
              <a:gd name="connsiteX0" fmla="*/ 0 w 9144000"/>
              <a:gd name="connsiteY0" fmla="*/ 0 h 3216906"/>
              <a:gd name="connsiteX1" fmla="*/ 9144000 w 9144000"/>
              <a:gd name="connsiteY1" fmla="*/ 0 h 3216906"/>
              <a:gd name="connsiteX2" fmla="*/ 9140612 w 9144000"/>
              <a:gd name="connsiteY2" fmla="*/ 2914650 h 3216906"/>
              <a:gd name="connsiteX3" fmla="*/ 8351215 w 9144000"/>
              <a:gd name="connsiteY3" fmla="*/ 2915493 h 3216906"/>
              <a:gd name="connsiteX4" fmla="*/ 7829550 w 9144000"/>
              <a:gd name="connsiteY4" fmla="*/ 3216906 h 3216906"/>
              <a:gd name="connsiteX5" fmla="*/ 2226 w 9144000"/>
              <a:gd name="connsiteY5" fmla="*/ 3214360 h 3216906"/>
              <a:gd name="connsiteX6" fmla="*/ 0 w 9144000"/>
              <a:gd name="connsiteY6" fmla="*/ 0 h 3216906"/>
              <a:gd name="connsiteX0" fmla="*/ 0 w 9144048"/>
              <a:gd name="connsiteY0" fmla="*/ 0 h 3216906"/>
              <a:gd name="connsiteX1" fmla="*/ 9144000 w 9144048"/>
              <a:gd name="connsiteY1" fmla="*/ 0 h 3216906"/>
              <a:gd name="connsiteX2" fmla="*/ 9143681 w 9144048"/>
              <a:gd name="connsiteY2" fmla="*/ 2914650 h 3216906"/>
              <a:gd name="connsiteX3" fmla="*/ 8351215 w 9144048"/>
              <a:gd name="connsiteY3" fmla="*/ 2915493 h 3216906"/>
              <a:gd name="connsiteX4" fmla="*/ 7829550 w 9144048"/>
              <a:gd name="connsiteY4" fmla="*/ 3216906 h 3216906"/>
              <a:gd name="connsiteX5" fmla="*/ 2226 w 9144048"/>
              <a:gd name="connsiteY5" fmla="*/ 3214360 h 3216906"/>
              <a:gd name="connsiteX6" fmla="*/ 0 w 9144048"/>
              <a:gd name="connsiteY6" fmla="*/ 0 h 3216906"/>
              <a:gd name="connsiteX0" fmla="*/ 0 w 9144000"/>
              <a:gd name="connsiteY0" fmla="*/ 0 h 3216906"/>
              <a:gd name="connsiteX1" fmla="*/ 9144000 w 9144000"/>
              <a:gd name="connsiteY1" fmla="*/ 0 h 3216906"/>
              <a:gd name="connsiteX2" fmla="*/ 9143681 w 9144000"/>
              <a:gd name="connsiteY2" fmla="*/ 2914650 h 3216906"/>
              <a:gd name="connsiteX3" fmla="*/ 8351215 w 9144000"/>
              <a:gd name="connsiteY3" fmla="*/ 2915493 h 3216906"/>
              <a:gd name="connsiteX4" fmla="*/ 7829550 w 9144000"/>
              <a:gd name="connsiteY4" fmla="*/ 3216906 h 3216906"/>
              <a:gd name="connsiteX5" fmla="*/ 2226 w 9144000"/>
              <a:gd name="connsiteY5" fmla="*/ 3214360 h 3216906"/>
              <a:gd name="connsiteX6" fmla="*/ 0 w 9144000"/>
              <a:gd name="connsiteY6" fmla="*/ 0 h 3216906"/>
              <a:gd name="connsiteX0" fmla="*/ 0 w 9144000"/>
              <a:gd name="connsiteY0" fmla="*/ 0 h 3276173"/>
              <a:gd name="connsiteX1" fmla="*/ 9144000 w 9144000"/>
              <a:gd name="connsiteY1" fmla="*/ 0 h 3276173"/>
              <a:gd name="connsiteX2" fmla="*/ 9143681 w 9144000"/>
              <a:gd name="connsiteY2" fmla="*/ 2914650 h 3276173"/>
              <a:gd name="connsiteX3" fmla="*/ 8351215 w 9144000"/>
              <a:gd name="connsiteY3" fmla="*/ 2915493 h 3276173"/>
              <a:gd name="connsiteX4" fmla="*/ 7804150 w 9144000"/>
              <a:gd name="connsiteY4" fmla="*/ 3276173 h 3276173"/>
              <a:gd name="connsiteX5" fmla="*/ 2226 w 9144000"/>
              <a:gd name="connsiteY5" fmla="*/ 3214360 h 3276173"/>
              <a:gd name="connsiteX6" fmla="*/ 0 w 9144000"/>
              <a:gd name="connsiteY6" fmla="*/ 0 h 3276173"/>
              <a:gd name="connsiteX0" fmla="*/ 0 w 9144000"/>
              <a:gd name="connsiteY0" fmla="*/ 0 h 3276173"/>
              <a:gd name="connsiteX1" fmla="*/ 9144000 w 9144000"/>
              <a:gd name="connsiteY1" fmla="*/ 0 h 3276173"/>
              <a:gd name="connsiteX2" fmla="*/ 9143681 w 9144000"/>
              <a:gd name="connsiteY2" fmla="*/ 2914650 h 3276173"/>
              <a:gd name="connsiteX3" fmla="*/ 8351215 w 9144000"/>
              <a:gd name="connsiteY3" fmla="*/ 2915493 h 3276173"/>
              <a:gd name="connsiteX4" fmla="*/ 7804150 w 9144000"/>
              <a:gd name="connsiteY4" fmla="*/ 3276173 h 3276173"/>
              <a:gd name="connsiteX5" fmla="*/ 10693 w 9144000"/>
              <a:gd name="connsiteY5" fmla="*/ 3265160 h 3276173"/>
              <a:gd name="connsiteX6" fmla="*/ 0 w 9144000"/>
              <a:gd name="connsiteY6" fmla="*/ 0 h 3276173"/>
              <a:gd name="connsiteX0" fmla="*/ 0 w 9144000"/>
              <a:gd name="connsiteY0" fmla="*/ 0 h 3276173"/>
              <a:gd name="connsiteX1" fmla="*/ 9144000 w 9144000"/>
              <a:gd name="connsiteY1" fmla="*/ 0 h 3276173"/>
              <a:gd name="connsiteX2" fmla="*/ 9143681 w 9144000"/>
              <a:gd name="connsiteY2" fmla="*/ 2914650 h 3276173"/>
              <a:gd name="connsiteX3" fmla="*/ 8355449 w 9144000"/>
              <a:gd name="connsiteY3" fmla="*/ 2949360 h 3276173"/>
              <a:gd name="connsiteX4" fmla="*/ 7804150 w 9144000"/>
              <a:gd name="connsiteY4" fmla="*/ 3276173 h 3276173"/>
              <a:gd name="connsiteX5" fmla="*/ 10693 w 9144000"/>
              <a:gd name="connsiteY5" fmla="*/ 3265160 h 3276173"/>
              <a:gd name="connsiteX6" fmla="*/ 0 w 9144000"/>
              <a:gd name="connsiteY6" fmla="*/ 0 h 3276173"/>
              <a:gd name="connsiteX0" fmla="*/ 0 w 9147917"/>
              <a:gd name="connsiteY0" fmla="*/ 0 h 3276173"/>
              <a:gd name="connsiteX1" fmla="*/ 9144000 w 9147917"/>
              <a:gd name="connsiteY1" fmla="*/ 0 h 3276173"/>
              <a:gd name="connsiteX2" fmla="*/ 9147915 w 9147917"/>
              <a:gd name="connsiteY2" fmla="*/ 2931584 h 3276173"/>
              <a:gd name="connsiteX3" fmla="*/ 8355449 w 9147917"/>
              <a:gd name="connsiteY3" fmla="*/ 2949360 h 3276173"/>
              <a:gd name="connsiteX4" fmla="*/ 7804150 w 9147917"/>
              <a:gd name="connsiteY4" fmla="*/ 3276173 h 3276173"/>
              <a:gd name="connsiteX5" fmla="*/ 10693 w 9147917"/>
              <a:gd name="connsiteY5" fmla="*/ 3265160 h 3276173"/>
              <a:gd name="connsiteX6" fmla="*/ 0 w 9147917"/>
              <a:gd name="connsiteY6" fmla="*/ 0 h 3276173"/>
              <a:gd name="connsiteX0" fmla="*/ 0 w 9147917"/>
              <a:gd name="connsiteY0" fmla="*/ 0 h 3276173"/>
              <a:gd name="connsiteX1" fmla="*/ 9144000 w 9147917"/>
              <a:gd name="connsiteY1" fmla="*/ 0 h 3276173"/>
              <a:gd name="connsiteX2" fmla="*/ 9147915 w 9147917"/>
              <a:gd name="connsiteY2" fmla="*/ 2931584 h 3276173"/>
              <a:gd name="connsiteX3" fmla="*/ 8338516 w 9147917"/>
              <a:gd name="connsiteY3" fmla="*/ 2860460 h 3276173"/>
              <a:gd name="connsiteX4" fmla="*/ 7804150 w 9147917"/>
              <a:gd name="connsiteY4" fmla="*/ 3276173 h 3276173"/>
              <a:gd name="connsiteX5" fmla="*/ 10693 w 9147917"/>
              <a:gd name="connsiteY5" fmla="*/ 3265160 h 3276173"/>
              <a:gd name="connsiteX6" fmla="*/ 0 w 9147917"/>
              <a:gd name="connsiteY6" fmla="*/ 0 h 3276173"/>
              <a:gd name="connsiteX0" fmla="*/ 0 w 9147917"/>
              <a:gd name="connsiteY0" fmla="*/ 0 h 3276173"/>
              <a:gd name="connsiteX1" fmla="*/ 9144000 w 9147917"/>
              <a:gd name="connsiteY1" fmla="*/ 0 h 3276173"/>
              <a:gd name="connsiteX2" fmla="*/ 9147915 w 9147917"/>
              <a:gd name="connsiteY2" fmla="*/ 2931584 h 3276173"/>
              <a:gd name="connsiteX3" fmla="*/ 8359683 w 9147917"/>
              <a:gd name="connsiteY3" fmla="*/ 2940893 h 3276173"/>
              <a:gd name="connsiteX4" fmla="*/ 7804150 w 9147917"/>
              <a:gd name="connsiteY4" fmla="*/ 3276173 h 3276173"/>
              <a:gd name="connsiteX5" fmla="*/ 10693 w 9147917"/>
              <a:gd name="connsiteY5" fmla="*/ 3265160 h 3276173"/>
              <a:gd name="connsiteX6" fmla="*/ 0 w 9147917"/>
              <a:gd name="connsiteY6" fmla="*/ 0 h 3276173"/>
              <a:gd name="connsiteX0" fmla="*/ 0 w 9152148"/>
              <a:gd name="connsiteY0" fmla="*/ 0 h 3276173"/>
              <a:gd name="connsiteX1" fmla="*/ 9144000 w 9152148"/>
              <a:gd name="connsiteY1" fmla="*/ 0 h 3276173"/>
              <a:gd name="connsiteX2" fmla="*/ 9152148 w 9152148"/>
              <a:gd name="connsiteY2" fmla="*/ 2935818 h 3276173"/>
              <a:gd name="connsiteX3" fmla="*/ 8359683 w 9152148"/>
              <a:gd name="connsiteY3" fmla="*/ 2940893 h 3276173"/>
              <a:gd name="connsiteX4" fmla="*/ 7804150 w 9152148"/>
              <a:gd name="connsiteY4" fmla="*/ 3276173 h 3276173"/>
              <a:gd name="connsiteX5" fmla="*/ 10693 w 9152148"/>
              <a:gd name="connsiteY5" fmla="*/ 3265160 h 3276173"/>
              <a:gd name="connsiteX6" fmla="*/ 0 w 9152148"/>
              <a:gd name="connsiteY6" fmla="*/ 0 h 3276173"/>
              <a:gd name="connsiteX0" fmla="*/ 0 w 9144000"/>
              <a:gd name="connsiteY0" fmla="*/ 0 h 3276173"/>
              <a:gd name="connsiteX1" fmla="*/ 9144000 w 9144000"/>
              <a:gd name="connsiteY1" fmla="*/ 0 h 3276173"/>
              <a:gd name="connsiteX2" fmla="*/ 9139448 w 9144000"/>
              <a:gd name="connsiteY2" fmla="*/ 2813051 h 3276173"/>
              <a:gd name="connsiteX3" fmla="*/ 8359683 w 9144000"/>
              <a:gd name="connsiteY3" fmla="*/ 2940893 h 3276173"/>
              <a:gd name="connsiteX4" fmla="*/ 7804150 w 9144000"/>
              <a:gd name="connsiteY4" fmla="*/ 3276173 h 3276173"/>
              <a:gd name="connsiteX5" fmla="*/ 10693 w 9144000"/>
              <a:gd name="connsiteY5" fmla="*/ 3265160 h 3276173"/>
              <a:gd name="connsiteX6" fmla="*/ 0 w 9144000"/>
              <a:gd name="connsiteY6" fmla="*/ 0 h 3276173"/>
              <a:gd name="connsiteX0" fmla="*/ 0 w 9144000"/>
              <a:gd name="connsiteY0" fmla="*/ 0 h 3276173"/>
              <a:gd name="connsiteX1" fmla="*/ 9144000 w 9144000"/>
              <a:gd name="connsiteY1" fmla="*/ 0 h 3276173"/>
              <a:gd name="connsiteX2" fmla="*/ 9139448 w 9144000"/>
              <a:gd name="connsiteY2" fmla="*/ 2935818 h 3276173"/>
              <a:gd name="connsiteX3" fmla="*/ 8359683 w 9144000"/>
              <a:gd name="connsiteY3" fmla="*/ 2940893 h 3276173"/>
              <a:gd name="connsiteX4" fmla="*/ 7804150 w 9144000"/>
              <a:gd name="connsiteY4" fmla="*/ 3276173 h 3276173"/>
              <a:gd name="connsiteX5" fmla="*/ 10693 w 9144000"/>
              <a:gd name="connsiteY5" fmla="*/ 3265160 h 3276173"/>
              <a:gd name="connsiteX6" fmla="*/ 0 w 9144000"/>
              <a:gd name="connsiteY6" fmla="*/ 0 h 3276173"/>
              <a:gd name="connsiteX0" fmla="*/ 0 w 9147917"/>
              <a:gd name="connsiteY0" fmla="*/ 0 h 3276173"/>
              <a:gd name="connsiteX1" fmla="*/ 9144000 w 9147917"/>
              <a:gd name="connsiteY1" fmla="*/ 0 h 3276173"/>
              <a:gd name="connsiteX2" fmla="*/ 9147915 w 9147917"/>
              <a:gd name="connsiteY2" fmla="*/ 2948518 h 3276173"/>
              <a:gd name="connsiteX3" fmla="*/ 8359683 w 9147917"/>
              <a:gd name="connsiteY3" fmla="*/ 2940893 h 3276173"/>
              <a:gd name="connsiteX4" fmla="*/ 7804150 w 9147917"/>
              <a:gd name="connsiteY4" fmla="*/ 3276173 h 3276173"/>
              <a:gd name="connsiteX5" fmla="*/ 10693 w 9147917"/>
              <a:gd name="connsiteY5" fmla="*/ 3265160 h 3276173"/>
              <a:gd name="connsiteX6" fmla="*/ 0 w 9147917"/>
              <a:gd name="connsiteY6" fmla="*/ 0 h 3276173"/>
              <a:gd name="connsiteX0" fmla="*/ 0 w 9147917"/>
              <a:gd name="connsiteY0" fmla="*/ 0 h 3276173"/>
              <a:gd name="connsiteX1" fmla="*/ 9144000 w 9147917"/>
              <a:gd name="connsiteY1" fmla="*/ 0 h 3276173"/>
              <a:gd name="connsiteX2" fmla="*/ 9147915 w 9147917"/>
              <a:gd name="connsiteY2" fmla="*/ 2940052 h 3276173"/>
              <a:gd name="connsiteX3" fmla="*/ 8359683 w 9147917"/>
              <a:gd name="connsiteY3" fmla="*/ 2940893 h 3276173"/>
              <a:gd name="connsiteX4" fmla="*/ 7804150 w 9147917"/>
              <a:gd name="connsiteY4" fmla="*/ 3276173 h 3276173"/>
              <a:gd name="connsiteX5" fmla="*/ 10693 w 9147917"/>
              <a:gd name="connsiteY5" fmla="*/ 3265160 h 3276173"/>
              <a:gd name="connsiteX6" fmla="*/ 0 w 9147917"/>
              <a:gd name="connsiteY6" fmla="*/ 0 h 3276173"/>
              <a:gd name="connsiteX0" fmla="*/ 6851 w 9154768"/>
              <a:gd name="connsiteY0" fmla="*/ 0 h 3277860"/>
              <a:gd name="connsiteX1" fmla="*/ 9150851 w 9154768"/>
              <a:gd name="connsiteY1" fmla="*/ 0 h 3277860"/>
              <a:gd name="connsiteX2" fmla="*/ 9154766 w 9154768"/>
              <a:gd name="connsiteY2" fmla="*/ 2940052 h 3277860"/>
              <a:gd name="connsiteX3" fmla="*/ 8366534 w 9154768"/>
              <a:gd name="connsiteY3" fmla="*/ 2940893 h 3277860"/>
              <a:gd name="connsiteX4" fmla="*/ 7811001 w 9154768"/>
              <a:gd name="connsiteY4" fmla="*/ 3276173 h 3277860"/>
              <a:gd name="connsiteX5" fmla="*/ 610 w 9154768"/>
              <a:gd name="connsiteY5" fmla="*/ 3277860 h 3277860"/>
              <a:gd name="connsiteX6" fmla="*/ 6851 w 9154768"/>
              <a:gd name="connsiteY6" fmla="*/ 0 h 3277860"/>
              <a:gd name="connsiteX0" fmla="*/ 0 w 9147917"/>
              <a:gd name="connsiteY0" fmla="*/ 0 h 3276173"/>
              <a:gd name="connsiteX1" fmla="*/ 9144000 w 9147917"/>
              <a:gd name="connsiteY1" fmla="*/ 0 h 3276173"/>
              <a:gd name="connsiteX2" fmla="*/ 9147915 w 9147917"/>
              <a:gd name="connsiteY2" fmla="*/ 2940052 h 3276173"/>
              <a:gd name="connsiteX3" fmla="*/ 8359683 w 9147917"/>
              <a:gd name="connsiteY3" fmla="*/ 2940893 h 3276173"/>
              <a:gd name="connsiteX4" fmla="*/ 7804150 w 9147917"/>
              <a:gd name="connsiteY4" fmla="*/ 3276173 h 3276173"/>
              <a:gd name="connsiteX5" fmla="*/ 53026 w 9147917"/>
              <a:gd name="connsiteY5" fmla="*/ 3269394 h 3276173"/>
              <a:gd name="connsiteX6" fmla="*/ 0 w 9147917"/>
              <a:gd name="connsiteY6" fmla="*/ 0 h 3276173"/>
              <a:gd name="connsiteX0" fmla="*/ 2848 w 9150765"/>
              <a:gd name="connsiteY0" fmla="*/ 0 h 3276173"/>
              <a:gd name="connsiteX1" fmla="*/ 9146848 w 9150765"/>
              <a:gd name="connsiteY1" fmla="*/ 0 h 3276173"/>
              <a:gd name="connsiteX2" fmla="*/ 9150763 w 9150765"/>
              <a:gd name="connsiteY2" fmla="*/ 2940052 h 3276173"/>
              <a:gd name="connsiteX3" fmla="*/ 8362531 w 9150765"/>
              <a:gd name="connsiteY3" fmla="*/ 2940893 h 3276173"/>
              <a:gd name="connsiteX4" fmla="*/ 7806998 w 9150765"/>
              <a:gd name="connsiteY4" fmla="*/ 3276173 h 3276173"/>
              <a:gd name="connsiteX5" fmla="*/ 841 w 9150765"/>
              <a:gd name="connsiteY5" fmla="*/ 3269394 h 3276173"/>
              <a:gd name="connsiteX6" fmla="*/ 2848 w 9150765"/>
              <a:gd name="connsiteY6" fmla="*/ 0 h 3276173"/>
              <a:gd name="connsiteX0" fmla="*/ 2848 w 9150763"/>
              <a:gd name="connsiteY0" fmla="*/ 0 h 3276173"/>
              <a:gd name="connsiteX1" fmla="*/ 9140498 w 9150763"/>
              <a:gd name="connsiteY1" fmla="*/ 1009650 h 3276173"/>
              <a:gd name="connsiteX2" fmla="*/ 9150763 w 9150763"/>
              <a:gd name="connsiteY2" fmla="*/ 2940052 h 3276173"/>
              <a:gd name="connsiteX3" fmla="*/ 8362531 w 9150763"/>
              <a:gd name="connsiteY3" fmla="*/ 2940893 h 3276173"/>
              <a:gd name="connsiteX4" fmla="*/ 7806998 w 9150763"/>
              <a:gd name="connsiteY4" fmla="*/ 3276173 h 3276173"/>
              <a:gd name="connsiteX5" fmla="*/ 841 w 9150763"/>
              <a:gd name="connsiteY5" fmla="*/ 3269394 h 3276173"/>
              <a:gd name="connsiteX6" fmla="*/ 2848 w 9150763"/>
              <a:gd name="connsiteY6" fmla="*/ 0 h 3276173"/>
              <a:gd name="connsiteX0" fmla="*/ 2848 w 9150763"/>
              <a:gd name="connsiteY0" fmla="*/ 0 h 3276173"/>
              <a:gd name="connsiteX1" fmla="*/ 15546 w 9150763"/>
              <a:gd name="connsiteY1" fmla="*/ 1109132 h 3276173"/>
              <a:gd name="connsiteX2" fmla="*/ 9140498 w 9150763"/>
              <a:gd name="connsiteY2" fmla="*/ 1009650 h 3276173"/>
              <a:gd name="connsiteX3" fmla="*/ 9150763 w 9150763"/>
              <a:gd name="connsiteY3" fmla="*/ 2940052 h 3276173"/>
              <a:gd name="connsiteX4" fmla="*/ 8362531 w 9150763"/>
              <a:gd name="connsiteY4" fmla="*/ 2940893 h 3276173"/>
              <a:gd name="connsiteX5" fmla="*/ 7806998 w 9150763"/>
              <a:gd name="connsiteY5" fmla="*/ 3276173 h 3276173"/>
              <a:gd name="connsiteX6" fmla="*/ 841 w 9150763"/>
              <a:gd name="connsiteY6" fmla="*/ 3269394 h 3276173"/>
              <a:gd name="connsiteX7" fmla="*/ 2848 w 9150763"/>
              <a:gd name="connsiteY7" fmla="*/ 0 h 3276173"/>
              <a:gd name="connsiteX0" fmla="*/ 2848 w 9153198"/>
              <a:gd name="connsiteY0" fmla="*/ 0 h 3276173"/>
              <a:gd name="connsiteX1" fmla="*/ 15546 w 9153198"/>
              <a:gd name="connsiteY1" fmla="*/ 1109132 h 3276173"/>
              <a:gd name="connsiteX2" fmla="*/ 9153198 w 9153198"/>
              <a:gd name="connsiteY2" fmla="*/ 1079500 h 3276173"/>
              <a:gd name="connsiteX3" fmla="*/ 9150763 w 9153198"/>
              <a:gd name="connsiteY3" fmla="*/ 2940052 h 3276173"/>
              <a:gd name="connsiteX4" fmla="*/ 8362531 w 9153198"/>
              <a:gd name="connsiteY4" fmla="*/ 2940893 h 3276173"/>
              <a:gd name="connsiteX5" fmla="*/ 7806998 w 9153198"/>
              <a:gd name="connsiteY5" fmla="*/ 3276173 h 3276173"/>
              <a:gd name="connsiteX6" fmla="*/ 841 w 9153198"/>
              <a:gd name="connsiteY6" fmla="*/ 3269394 h 3276173"/>
              <a:gd name="connsiteX7" fmla="*/ 2848 w 9153198"/>
              <a:gd name="connsiteY7" fmla="*/ 0 h 3276173"/>
              <a:gd name="connsiteX0" fmla="*/ 2848 w 9153198"/>
              <a:gd name="connsiteY0" fmla="*/ 0 h 3276173"/>
              <a:gd name="connsiteX1" fmla="*/ 15546 w 9153198"/>
              <a:gd name="connsiteY1" fmla="*/ 1109132 h 3276173"/>
              <a:gd name="connsiteX2" fmla="*/ 9153198 w 9153198"/>
              <a:gd name="connsiteY2" fmla="*/ 1111250 h 3276173"/>
              <a:gd name="connsiteX3" fmla="*/ 9150763 w 9153198"/>
              <a:gd name="connsiteY3" fmla="*/ 2940052 h 3276173"/>
              <a:gd name="connsiteX4" fmla="*/ 8362531 w 9153198"/>
              <a:gd name="connsiteY4" fmla="*/ 2940893 h 3276173"/>
              <a:gd name="connsiteX5" fmla="*/ 7806998 w 9153198"/>
              <a:gd name="connsiteY5" fmla="*/ 3276173 h 3276173"/>
              <a:gd name="connsiteX6" fmla="*/ 841 w 9153198"/>
              <a:gd name="connsiteY6" fmla="*/ 3269394 h 3276173"/>
              <a:gd name="connsiteX7" fmla="*/ 2848 w 9153198"/>
              <a:gd name="connsiteY7" fmla="*/ 0 h 3276173"/>
              <a:gd name="connsiteX0" fmla="*/ 2848 w 9153198"/>
              <a:gd name="connsiteY0" fmla="*/ 421218 h 2167041"/>
              <a:gd name="connsiteX1" fmla="*/ 15546 w 9153198"/>
              <a:gd name="connsiteY1" fmla="*/ 0 h 2167041"/>
              <a:gd name="connsiteX2" fmla="*/ 9153198 w 9153198"/>
              <a:gd name="connsiteY2" fmla="*/ 2118 h 2167041"/>
              <a:gd name="connsiteX3" fmla="*/ 9150763 w 9153198"/>
              <a:gd name="connsiteY3" fmla="*/ 1830920 h 2167041"/>
              <a:gd name="connsiteX4" fmla="*/ 8362531 w 9153198"/>
              <a:gd name="connsiteY4" fmla="*/ 1831761 h 2167041"/>
              <a:gd name="connsiteX5" fmla="*/ 7806998 w 9153198"/>
              <a:gd name="connsiteY5" fmla="*/ 2167041 h 2167041"/>
              <a:gd name="connsiteX6" fmla="*/ 841 w 9153198"/>
              <a:gd name="connsiteY6" fmla="*/ 2160262 h 2167041"/>
              <a:gd name="connsiteX7" fmla="*/ 2848 w 9153198"/>
              <a:gd name="connsiteY7" fmla="*/ 421218 h 2167041"/>
              <a:gd name="connsiteX0" fmla="*/ 7666 w 9158016"/>
              <a:gd name="connsiteY0" fmla="*/ 421218 h 2167041"/>
              <a:gd name="connsiteX1" fmla="*/ 1314 w 9158016"/>
              <a:gd name="connsiteY1" fmla="*/ 0 h 2167041"/>
              <a:gd name="connsiteX2" fmla="*/ 9158016 w 9158016"/>
              <a:gd name="connsiteY2" fmla="*/ 2118 h 2167041"/>
              <a:gd name="connsiteX3" fmla="*/ 9155581 w 9158016"/>
              <a:gd name="connsiteY3" fmla="*/ 1830920 h 2167041"/>
              <a:gd name="connsiteX4" fmla="*/ 8367349 w 9158016"/>
              <a:gd name="connsiteY4" fmla="*/ 1831761 h 2167041"/>
              <a:gd name="connsiteX5" fmla="*/ 7811816 w 9158016"/>
              <a:gd name="connsiteY5" fmla="*/ 2167041 h 2167041"/>
              <a:gd name="connsiteX6" fmla="*/ 5659 w 9158016"/>
              <a:gd name="connsiteY6" fmla="*/ 2160262 h 2167041"/>
              <a:gd name="connsiteX7" fmla="*/ 7666 w 9158016"/>
              <a:gd name="connsiteY7" fmla="*/ 421218 h 2167041"/>
              <a:gd name="connsiteX0" fmla="*/ 7666 w 9155583"/>
              <a:gd name="connsiteY0" fmla="*/ 3136900 h 4882723"/>
              <a:gd name="connsiteX1" fmla="*/ 1314 w 9155583"/>
              <a:gd name="connsiteY1" fmla="*/ 2715682 h 4882723"/>
              <a:gd name="connsiteX2" fmla="*/ 9151666 w 9155583"/>
              <a:gd name="connsiteY2" fmla="*/ 0 h 4882723"/>
              <a:gd name="connsiteX3" fmla="*/ 9155581 w 9155583"/>
              <a:gd name="connsiteY3" fmla="*/ 4546602 h 4882723"/>
              <a:gd name="connsiteX4" fmla="*/ 8367349 w 9155583"/>
              <a:gd name="connsiteY4" fmla="*/ 4547443 h 4882723"/>
              <a:gd name="connsiteX5" fmla="*/ 7811816 w 9155583"/>
              <a:gd name="connsiteY5" fmla="*/ 4882723 h 4882723"/>
              <a:gd name="connsiteX6" fmla="*/ 5659 w 9155583"/>
              <a:gd name="connsiteY6" fmla="*/ 4875944 h 4882723"/>
              <a:gd name="connsiteX7" fmla="*/ 7666 w 9155583"/>
              <a:gd name="connsiteY7" fmla="*/ 3136900 h 4882723"/>
              <a:gd name="connsiteX0" fmla="*/ 2849 w 9150766"/>
              <a:gd name="connsiteY0" fmla="*/ 3136900 h 4882723"/>
              <a:gd name="connsiteX1" fmla="*/ 5324147 w 9150766"/>
              <a:gd name="connsiteY1" fmla="*/ 4232 h 4882723"/>
              <a:gd name="connsiteX2" fmla="*/ 9146849 w 9150766"/>
              <a:gd name="connsiteY2" fmla="*/ 0 h 4882723"/>
              <a:gd name="connsiteX3" fmla="*/ 9150764 w 9150766"/>
              <a:gd name="connsiteY3" fmla="*/ 4546602 h 4882723"/>
              <a:gd name="connsiteX4" fmla="*/ 8362532 w 9150766"/>
              <a:gd name="connsiteY4" fmla="*/ 4547443 h 4882723"/>
              <a:gd name="connsiteX5" fmla="*/ 7806999 w 9150766"/>
              <a:gd name="connsiteY5" fmla="*/ 4882723 h 4882723"/>
              <a:gd name="connsiteX6" fmla="*/ 842 w 9150766"/>
              <a:gd name="connsiteY6" fmla="*/ 4875944 h 4882723"/>
              <a:gd name="connsiteX7" fmla="*/ 2849 w 9150766"/>
              <a:gd name="connsiteY7" fmla="*/ 3136900 h 4882723"/>
              <a:gd name="connsiteX0" fmla="*/ 5304259 w 9149926"/>
              <a:gd name="connsiteY0" fmla="*/ 2724150 h 4882723"/>
              <a:gd name="connsiteX1" fmla="*/ 5323307 w 9149926"/>
              <a:gd name="connsiteY1" fmla="*/ 4232 h 4882723"/>
              <a:gd name="connsiteX2" fmla="*/ 9146009 w 9149926"/>
              <a:gd name="connsiteY2" fmla="*/ 0 h 4882723"/>
              <a:gd name="connsiteX3" fmla="*/ 9149924 w 9149926"/>
              <a:gd name="connsiteY3" fmla="*/ 4546602 h 4882723"/>
              <a:gd name="connsiteX4" fmla="*/ 8361692 w 9149926"/>
              <a:gd name="connsiteY4" fmla="*/ 4547443 h 4882723"/>
              <a:gd name="connsiteX5" fmla="*/ 7806159 w 9149926"/>
              <a:gd name="connsiteY5" fmla="*/ 4882723 h 4882723"/>
              <a:gd name="connsiteX6" fmla="*/ 2 w 9149926"/>
              <a:gd name="connsiteY6" fmla="*/ 4875944 h 4882723"/>
              <a:gd name="connsiteX7" fmla="*/ 5304259 w 9149926"/>
              <a:gd name="connsiteY7" fmla="*/ 2724150 h 4882723"/>
              <a:gd name="connsiteX0" fmla="*/ 0 w 3845667"/>
              <a:gd name="connsiteY0" fmla="*/ 2724150 h 4882723"/>
              <a:gd name="connsiteX1" fmla="*/ 19048 w 3845667"/>
              <a:gd name="connsiteY1" fmla="*/ 4232 h 4882723"/>
              <a:gd name="connsiteX2" fmla="*/ 3841750 w 3845667"/>
              <a:gd name="connsiteY2" fmla="*/ 0 h 4882723"/>
              <a:gd name="connsiteX3" fmla="*/ 3845665 w 3845667"/>
              <a:gd name="connsiteY3" fmla="*/ 4546602 h 4882723"/>
              <a:gd name="connsiteX4" fmla="*/ 3057433 w 3845667"/>
              <a:gd name="connsiteY4" fmla="*/ 4547443 h 4882723"/>
              <a:gd name="connsiteX5" fmla="*/ 2501900 w 3845667"/>
              <a:gd name="connsiteY5" fmla="*/ 4882723 h 4882723"/>
              <a:gd name="connsiteX6" fmla="*/ 4343 w 3845667"/>
              <a:gd name="connsiteY6" fmla="*/ 4882294 h 4882723"/>
              <a:gd name="connsiteX7" fmla="*/ 0 w 3845667"/>
              <a:gd name="connsiteY7" fmla="*/ 2724150 h 4882723"/>
              <a:gd name="connsiteX0" fmla="*/ 0 w 3845667"/>
              <a:gd name="connsiteY0" fmla="*/ 2724150 h 4882723"/>
              <a:gd name="connsiteX1" fmla="*/ 19048 w 3845667"/>
              <a:gd name="connsiteY1" fmla="*/ 4232 h 4882723"/>
              <a:gd name="connsiteX2" fmla="*/ 3841750 w 3845667"/>
              <a:gd name="connsiteY2" fmla="*/ 0 h 4882723"/>
              <a:gd name="connsiteX3" fmla="*/ 3845665 w 3845667"/>
              <a:gd name="connsiteY3" fmla="*/ 4546602 h 4882723"/>
              <a:gd name="connsiteX4" fmla="*/ 3057433 w 3845667"/>
              <a:gd name="connsiteY4" fmla="*/ 4556968 h 4882723"/>
              <a:gd name="connsiteX5" fmla="*/ 2501900 w 3845667"/>
              <a:gd name="connsiteY5" fmla="*/ 4882723 h 4882723"/>
              <a:gd name="connsiteX6" fmla="*/ 4343 w 3845667"/>
              <a:gd name="connsiteY6" fmla="*/ 4882294 h 4882723"/>
              <a:gd name="connsiteX7" fmla="*/ 0 w 3845667"/>
              <a:gd name="connsiteY7" fmla="*/ 2724150 h 4882723"/>
              <a:gd name="connsiteX0" fmla="*/ 0 w 3848841"/>
              <a:gd name="connsiteY0" fmla="*/ 2724150 h 4882723"/>
              <a:gd name="connsiteX1" fmla="*/ 19048 w 3848841"/>
              <a:gd name="connsiteY1" fmla="*/ 4232 h 4882723"/>
              <a:gd name="connsiteX2" fmla="*/ 3841750 w 3848841"/>
              <a:gd name="connsiteY2" fmla="*/ 0 h 4882723"/>
              <a:gd name="connsiteX3" fmla="*/ 3848840 w 3848841"/>
              <a:gd name="connsiteY3" fmla="*/ 4559302 h 4882723"/>
              <a:gd name="connsiteX4" fmla="*/ 3057433 w 3848841"/>
              <a:gd name="connsiteY4" fmla="*/ 4556968 h 4882723"/>
              <a:gd name="connsiteX5" fmla="*/ 2501900 w 3848841"/>
              <a:gd name="connsiteY5" fmla="*/ 4882723 h 4882723"/>
              <a:gd name="connsiteX6" fmla="*/ 4343 w 3848841"/>
              <a:gd name="connsiteY6" fmla="*/ 4882294 h 4882723"/>
              <a:gd name="connsiteX7" fmla="*/ 0 w 3848841"/>
              <a:gd name="connsiteY7" fmla="*/ 2724150 h 4882723"/>
              <a:gd name="connsiteX0" fmla="*/ 0 w 3848841"/>
              <a:gd name="connsiteY0" fmla="*/ 2724150 h 4882723"/>
              <a:gd name="connsiteX1" fmla="*/ 19048 w 3848841"/>
              <a:gd name="connsiteY1" fmla="*/ 4232 h 4882723"/>
              <a:gd name="connsiteX2" fmla="*/ 3841750 w 3848841"/>
              <a:gd name="connsiteY2" fmla="*/ 0 h 4882723"/>
              <a:gd name="connsiteX3" fmla="*/ 3848840 w 3848841"/>
              <a:gd name="connsiteY3" fmla="*/ 4559302 h 4882723"/>
              <a:gd name="connsiteX4" fmla="*/ 3060608 w 3848841"/>
              <a:gd name="connsiteY4" fmla="*/ 4563318 h 4882723"/>
              <a:gd name="connsiteX5" fmla="*/ 2501900 w 3848841"/>
              <a:gd name="connsiteY5" fmla="*/ 4882723 h 4882723"/>
              <a:gd name="connsiteX6" fmla="*/ 4343 w 3848841"/>
              <a:gd name="connsiteY6" fmla="*/ 4882294 h 4882723"/>
              <a:gd name="connsiteX7" fmla="*/ 0 w 3848841"/>
              <a:gd name="connsiteY7" fmla="*/ 2724150 h 4882723"/>
              <a:gd name="connsiteX0" fmla="*/ 5836 w 3854677"/>
              <a:gd name="connsiteY0" fmla="*/ 2724150 h 4882723"/>
              <a:gd name="connsiteX1" fmla="*/ 24884 w 3854677"/>
              <a:gd name="connsiteY1" fmla="*/ 4232 h 4882723"/>
              <a:gd name="connsiteX2" fmla="*/ 3847586 w 3854677"/>
              <a:gd name="connsiteY2" fmla="*/ 0 h 4882723"/>
              <a:gd name="connsiteX3" fmla="*/ 3854676 w 3854677"/>
              <a:gd name="connsiteY3" fmla="*/ 4559302 h 4882723"/>
              <a:gd name="connsiteX4" fmla="*/ 3066444 w 3854677"/>
              <a:gd name="connsiteY4" fmla="*/ 4563318 h 4882723"/>
              <a:gd name="connsiteX5" fmla="*/ 2507736 w 3854677"/>
              <a:gd name="connsiteY5" fmla="*/ 4882723 h 4882723"/>
              <a:gd name="connsiteX6" fmla="*/ 654 w 3854677"/>
              <a:gd name="connsiteY6" fmla="*/ 4790219 h 4882723"/>
              <a:gd name="connsiteX7" fmla="*/ 5836 w 3854677"/>
              <a:gd name="connsiteY7" fmla="*/ 2724150 h 4882723"/>
              <a:gd name="connsiteX0" fmla="*/ 0 w 3848841"/>
              <a:gd name="connsiteY0" fmla="*/ 2724150 h 4888644"/>
              <a:gd name="connsiteX1" fmla="*/ 19048 w 3848841"/>
              <a:gd name="connsiteY1" fmla="*/ 4232 h 4888644"/>
              <a:gd name="connsiteX2" fmla="*/ 3841750 w 3848841"/>
              <a:gd name="connsiteY2" fmla="*/ 0 h 4888644"/>
              <a:gd name="connsiteX3" fmla="*/ 3848840 w 3848841"/>
              <a:gd name="connsiteY3" fmla="*/ 4559302 h 4888644"/>
              <a:gd name="connsiteX4" fmla="*/ 3060608 w 3848841"/>
              <a:gd name="connsiteY4" fmla="*/ 4563318 h 4888644"/>
              <a:gd name="connsiteX5" fmla="*/ 2501900 w 3848841"/>
              <a:gd name="connsiteY5" fmla="*/ 4882723 h 4888644"/>
              <a:gd name="connsiteX6" fmla="*/ 13868 w 3848841"/>
              <a:gd name="connsiteY6" fmla="*/ 4888644 h 4888644"/>
              <a:gd name="connsiteX7" fmla="*/ 0 w 3848841"/>
              <a:gd name="connsiteY7" fmla="*/ 2724150 h 4888644"/>
              <a:gd name="connsiteX0" fmla="*/ 0 w 3848841"/>
              <a:gd name="connsiteY0" fmla="*/ 2724150 h 4889073"/>
              <a:gd name="connsiteX1" fmla="*/ 19048 w 3848841"/>
              <a:gd name="connsiteY1" fmla="*/ 4232 h 4889073"/>
              <a:gd name="connsiteX2" fmla="*/ 3841750 w 3848841"/>
              <a:gd name="connsiteY2" fmla="*/ 0 h 4889073"/>
              <a:gd name="connsiteX3" fmla="*/ 3848840 w 3848841"/>
              <a:gd name="connsiteY3" fmla="*/ 4559302 h 4889073"/>
              <a:gd name="connsiteX4" fmla="*/ 3060608 w 3848841"/>
              <a:gd name="connsiteY4" fmla="*/ 4563318 h 4889073"/>
              <a:gd name="connsiteX5" fmla="*/ 2492375 w 3848841"/>
              <a:gd name="connsiteY5" fmla="*/ 4889073 h 4889073"/>
              <a:gd name="connsiteX6" fmla="*/ 13868 w 3848841"/>
              <a:gd name="connsiteY6" fmla="*/ 4888644 h 4889073"/>
              <a:gd name="connsiteX7" fmla="*/ 0 w 3848841"/>
              <a:gd name="connsiteY7" fmla="*/ 2724150 h 4889073"/>
              <a:gd name="connsiteX0" fmla="*/ 0 w 3848841"/>
              <a:gd name="connsiteY0" fmla="*/ 2724150 h 4888644"/>
              <a:gd name="connsiteX1" fmla="*/ 19048 w 3848841"/>
              <a:gd name="connsiteY1" fmla="*/ 4232 h 4888644"/>
              <a:gd name="connsiteX2" fmla="*/ 3841750 w 3848841"/>
              <a:gd name="connsiteY2" fmla="*/ 0 h 4888644"/>
              <a:gd name="connsiteX3" fmla="*/ 3848840 w 3848841"/>
              <a:gd name="connsiteY3" fmla="*/ 4559302 h 4888644"/>
              <a:gd name="connsiteX4" fmla="*/ 3060608 w 3848841"/>
              <a:gd name="connsiteY4" fmla="*/ 4563318 h 4888644"/>
              <a:gd name="connsiteX5" fmla="*/ 2505075 w 3848841"/>
              <a:gd name="connsiteY5" fmla="*/ 4885898 h 4888644"/>
              <a:gd name="connsiteX6" fmla="*/ 13868 w 3848841"/>
              <a:gd name="connsiteY6" fmla="*/ 4888644 h 4888644"/>
              <a:gd name="connsiteX7" fmla="*/ 0 w 3848841"/>
              <a:gd name="connsiteY7" fmla="*/ 2724150 h 48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8841" h="4888644">
                <a:moveTo>
                  <a:pt x="0" y="2724150"/>
                </a:moveTo>
                <a:cubicBezTo>
                  <a:pt x="6349" y="2723444"/>
                  <a:pt x="12699" y="4938"/>
                  <a:pt x="19048" y="4232"/>
                </a:cubicBezTo>
                <a:lnTo>
                  <a:pt x="3841750" y="0"/>
                </a:lnTo>
                <a:cubicBezTo>
                  <a:pt x="3841644" y="971550"/>
                  <a:pt x="3848946" y="3587752"/>
                  <a:pt x="3848840" y="4559302"/>
                </a:cubicBezTo>
                <a:lnTo>
                  <a:pt x="3060608" y="4563318"/>
                </a:lnTo>
                <a:lnTo>
                  <a:pt x="2505075" y="4885898"/>
                </a:lnTo>
                <a:lnTo>
                  <a:pt x="13868" y="4888644"/>
                </a:lnTo>
                <a:cubicBezTo>
                  <a:pt x="10304" y="3800257"/>
                  <a:pt x="3564" y="3812537"/>
                  <a:pt x="0" y="2724150"/>
                </a:cubicBezTo>
                <a:close/>
              </a:path>
            </a:pathLst>
          </a:custGeom>
          <a:noFill/>
          <a:ln w="9525">
            <a:noFill/>
            <a:miter lim="800000"/>
            <a:headEnd/>
            <a:tailEnd/>
          </a:ln>
          <a:extLst/>
        </p:spPr>
        <p:txBody>
          <a:bodyPr/>
          <a:lstStyle/>
          <a:p>
            <a:pPr lvl="0"/>
            <a:endParaRPr lang="en-US" noProof="0" dirty="0"/>
          </a:p>
        </p:txBody>
      </p:sp>
      <p:sp>
        <p:nvSpPr>
          <p:cNvPr id="5" name="Date Placeholder 4"/>
          <p:cNvSpPr>
            <a:spLocks noGrp="1"/>
          </p:cNvSpPr>
          <p:nvPr>
            <p:ph type="dt" sz="half" idx="13"/>
          </p:nvPr>
        </p:nvSpPr>
        <p:spPr>
          <a:xfrm>
            <a:off x="241809" y="4927094"/>
            <a:ext cx="1929384" cy="157162"/>
          </a:xfrm>
          <a:prstGeom prst="rect">
            <a:avLst/>
          </a:prstGeom>
        </p:spPr>
        <p:txBody>
          <a:bodyPr/>
          <a:lstStyle>
            <a:lvl1pPr>
              <a:defRPr/>
            </a:lvl1pPr>
          </a:lstStyle>
          <a:p>
            <a:pPr>
              <a:defRPr/>
            </a:pPr>
            <a:r>
              <a:rPr lang="en-US" smtClean="0"/>
              <a:t>INTEL CONFIDENTIAL</a:t>
            </a:r>
            <a:endParaRPr lang="en-US" dirty="0"/>
          </a:p>
        </p:txBody>
      </p:sp>
      <p:sp>
        <p:nvSpPr>
          <p:cNvPr id="7" name="Footer Placeholder 5"/>
          <p:cNvSpPr>
            <a:spLocks noGrp="1"/>
          </p:cNvSpPr>
          <p:nvPr>
            <p:ph type="ftr" sz="quarter" idx="14"/>
          </p:nvPr>
        </p:nvSpPr>
        <p:spPr/>
        <p:txBody>
          <a:bodyPr/>
          <a:lstStyle>
            <a:lvl1pPr>
              <a:defRPr/>
            </a:lvl1pPr>
          </a:lstStyle>
          <a:p>
            <a:pPr>
              <a:defRPr/>
            </a:pPr>
            <a:r>
              <a:rPr lang="en-US" dirty="0" smtClean="0"/>
              <a:t>Doc #xxxxx</a:t>
            </a:r>
            <a:endParaRPr lang="en-US" dirty="0"/>
          </a:p>
        </p:txBody>
      </p:sp>
      <p:sp>
        <p:nvSpPr>
          <p:cNvPr id="8" name="Content Placeholder 7"/>
          <p:cNvSpPr>
            <a:spLocks noGrp="1"/>
          </p:cNvSpPr>
          <p:nvPr>
            <p:ph sz="quarter" idx="15"/>
          </p:nvPr>
        </p:nvSpPr>
        <p:spPr>
          <a:xfrm>
            <a:off x="457200" y="1005840"/>
            <a:ext cx="3931920" cy="3410712"/>
          </a:xfrm>
        </p:spPr>
        <p:txBody>
          <a:bodyPr/>
          <a:lstStyle>
            <a:lvl2pPr>
              <a:defRPr b="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8813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Upper Content +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Picture Placeholder 8"/>
          <p:cNvSpPr>
            <a:spLocks noGrp="1"/>
          </p:cNvSpPr>
          <p:nvPr>
            <p:ph type="pic" sz="quarter" idx="12"/>
          </p:nvPr>
        </p:nvSpPr>
        <p:spPr bwMode="auto">
          <a:xfrm>
            <a:off x="-3172" y="2705100"/>
            <a:ext cx="9153525" cy="2170216"/>
          </a:xfrm>
          <a:custGeom>
            <a:avLst/>
            <a:gdLst>
              <a:gd name="connsiteX0" fmla="*/ 0 w 9144000"/>
              <a:gd name="connsiteY0" fmla="*/ 0 h 3200400"/>
              <a:gd name="connsiteX1" fmla="*/ 9144000 w 9144000"/>
              <a:gd name="connsiteY1" fmla="*/ 0 h 3200400"/>
              <a:gd name="connsiteX2" fmla="*/ 9144000 w 9144000"/>
              <a:gd name="connsiteY2" fmla="*/ 3200400 h 3200400"/>
              <a:gd name="connsiteX3" fmla="*/ 0 w 9144000"/>
              <a:gd name="connsiteY3" fmla="*/ 3200400 h 3200400"/>
              <a:gd name="connsiteX4" fmla="*/ 0 w 9144000"/>
              <a:gd name="connsiteY4" fmla="*/ 0 h 3200400"/>
              <a:gd name="connsiteX0" fmla="*/ 0 w 9144000"/>
              <a:gd name="connsiteY0" fmla="*/ 0 h 3200400"/>
              <a:gd name="connsiteX1" fmla="*/ 9144000 w 9144000"/>
              <a:gd name="connsiteY1" fmla="*/ 0 h 3200400"/>
              <a:gd name="connsiteX2" fmla="*/ 9134475 w 9144000"/>
              <a:gd name="connsiteY2" fmla="*/ 2914650 h 3200400"/>
              <a:gd name="connsiteX3" fmla="*/ 0 w 9144000"/>
              <a:gd name="connsiteY3" fmla="*/ 3200400 h 3200400"/>
              <a:gd name="connsiteX4" fmla="*/ 0 w 9144000"/>
              <a:gd name="connsiteY4" fmla="*/ 0 h 3200400"/>
              <a:gd name="connsiteX0" fmla="*/ 0 w 9144000"/>
              <a:gd name="connsiteY0" fmla="*/ 0 h 3200400"/>
              <a:gd name="connsiteX1" fmla="*/ 9144000 w 9144000"/>
              <a:gd name="connsiteY1" fmla="*/ 0 h 3200400"/>
              <a:gd name="connsiteX2" fmla="*/ 9134475 w 9144000"/>
              <a:gd name="connsiteY2" fmla="*/ 2914650 h 3200400"/>
              <a:gd name="connsiteX3" fmla="*/ 8382000 w 9144000"/>
              <a:gd name="connsiteY3" fmla="*/ 2914650 h 3200400"/>
              <a:gd name="connsiteX4" fmla="*/ 0 w 9144000"/>
              <a:gd name="connsiteY4" fmla="*/ 3200400 h 3200400"/>
              <a:gd name="connsiteX5" fmla="*/ 0 w 9144000"/>
              <a:gd name="connsiteY5" fmla="*/ 0 h 3200400"/>
              <a:gd name="connsiteX0" fmla="*/ 0 w 9144000"/>
              <a:gd name="connsiteY0" fmla="*/ 0 h 3200400"/>
              <a:gd name="connsiteX1" fmla="*/ 9144000 w 9144000"/>
              <a:gd name="connsiteY1" fmla="*/ 0 h 3200400"/>
              <a:gd name="connsiteX2" fmla="*/ 9134475 w 9144000"/>
              <a:gd name="connsiteY2" fmla="*/ 2914650 h 3200400"/>
              <a:gd name="connsiteX3" fmla="*/ 8382000 w 9144000"/>
              <a:gd name="connsiteY3" fmla="*/ 2914650 h 3200400"/>
              <a:gd name="connsiteX4" fmla="*/ 7810500 w 9144000"/>
              <a:gd name="connsiteY4" fmla="*/ 3200400 h 3200400"/>
              <a:gd name="connsiteX5" fmla="*/ 0 w 9144000"/>
              <a:gd name="connsiteY5" fmla="*/ 3200400 h 3200400"/>
              <a:gd name="connsiteX6" fmla="*/ 0 w 9144000"/>
              <a:gd name="connsiteY6" fmla="*/ 0 h 3200400"/>
              <a:gd name="connsiteX0" fmla="*/ 0 w 9144000"/>
              <a:gd name="connsiteY0" fmla="*/ 0 h 3200400"/>
              <a:gd name="connsiteX1" fmla="*/ 9144000 w 9144000"/>
              <a:gd name="connsiteY1" fmla="*/ 0 h 3200400"/>
              <a:gd name="connsiteX2" fmla="*/ 9134475 w 9144000"/>
              <a:gd name="connsiteY2" fmla="*/ 2914650 h 3200400"/>
              <a:gd name="connsiteX3" fmla="*/ 8382000 w 9144000"/>
              <a:gd name="connsiteY3" fmla="*/ 2914650 h 3200400"/>
              <a:gd name="connsiteX4" fmla="*/ 7810500 w 9144000"/>
              <a:gd name="connsiteY4" fmla="*/ 3200400 h 3200400"/>
              <a:gd name="connsiteX5" fmla="*/ 0 w 9144000"/>
              <a:gd name="connsiteY5" fmla="*/ 3200400 h 3200400"/>
              <a:gd name="connsiteX6" fmla="*/ 0 w 9144000"/>
              <a:gd name="connsiteY6" fmla="*/ 0 h 3200400"/>
              <a:gd name="connsiteX0" fmla="*/ 0 w 9144000"/>
              <a:gd name="connsiteY0" fmla="*/ 0 h 3200400"/>
              <a:gd name="connsiteX1" fmla="*/ 9144000 w 9144000"/>
              <a:gd name="connsiteY1" fmla="*/ 0 h 3200400"/>
              <a:gd name="connsiteX2" fmla="*/ 9134475 w 9144000"/>
              <a:gd name="connsiteY2" fmla="*/ 2914650 h 3200400"/>
              <a:gd name="connsiteX3" fmla="*/ 8382000 w 9144000"/>
              <a:gd name="connsiteY3" fmla="*/ 2914650 h 3200400"/>
              <a:gd name="connsiteX4" fmla="*/ 7829550 w 9144000"/>
              <a:gd name="connsiteY4" fmla="*/ 3200400 h 3200400"/>
              <a:gd name="connsiteX5" fmla="*/ 0 w 9144000"/>
              <a:gd name="connsiteY5" fmla="*/ 3200400 h 3200400"/>
              <a:gd name="connsiteX6" fmla="*/ 0 w 9144000"/>
              <a:gd name="connsiteY6" fmla="*/ 0 h 3200400"/>
              <a:gd name="connsiteX0" fmla="*/ 0 w 9144000"/>
              <a:gd name="connsiteY0" fmla="*/ 0 h 3200400"/>
              <a:gd name="connsiteX1" fmla="*/ 9144000 w 9144000"/>
              <a:gd name="connsiteY1" fmla="*/ 0 h 3200400"/>
              <a:gd name="connsiteX2" fmla="*/ 9134475 w 9144000"/>
              <a:gd name="connsiteY2" fmla="*/ 2914650 h 3200400"/>
              <a:gd name="connsiteX3" fmla="*/ 8382000 w 9144000"/>
              <a:gd name="connsiteY3" fmla="*/ 2914650 h 3200400"/>
              <a:gd name="connsiteX4" fmla="*/ 7829550 w 9144000"/>
              <a:gd name="connsiteY4" fmla="*/ 3200400 h 3200400"/>
              <a:gd name="connsiteX5" fmla="*/ 0 w 9144000"/>
              <a:gd name="connsiteY5" fmla="*/ 3200400 h 3200400"/>
              <a:gd name="connsiteX6" fmla="*/ 0 w 9144000"/>
              <a:gd name="connsiteY6" fmla="*/ 0 h 3200400"/>
              <a:gd name="connsiteX0" fmla="*/ 0 w 9144000"/>
              <a:gd name="connsiteY0" fmla="*/ 0 h 3209925"/>
              <a:gd name="connsiteX1" fmla="*/ 9144000 w 9144000"/>
              <a:gd name="connsiteY1" fmla="*/ 0 h 3209925"/>
              <a:gd name="connsiteX2" fmla="*/ 9134475 w 9144000"/>
              <a:gd name="connsiteY2" fmla="*/ 2914650 h 3209925"/>
              <a:gd name="connsiteX3" fmla="*/ 8382000 w 9144000"/>
              <a:gd name="connsiteY3" fmla="*/ 2914650 h 3209925"/>
              <a:gd name="connsiteX4" fmla="*/ 7829550 w 9144000"/>
              <a:gd name="connsiteY4" fmla="*/ 3209925 h 3209925"/>
              <a:gd name="connsiteX5" fmla="*/ 0 w 9144000"/>
              <a:gd name="connsiteY5" fmla="*/ 3200400 h 3209925"/>
              <a:gd name="connsiteX6" fmla="*/ 0 w 9144000"/>
              <a:gd name="connsiteY6" fmla="*/ 0 h 3209925"/>
              <a:gd name="connsiteX0" fmla="*/ 0 w 9144000"/>
              <a:gd name="connsiteY0" fmla="*/ 0 h 3209925"/>
              <a:gd name="connsiteX1" fmla="*/ 9144000 w 9144000"/>
              <a:gd name="connsiteY1" fmla="*/ 0 h 3209925"/>
              <a:gd name="connsiteX2" fmla="*/ 9134475 w 9144000"/>
              <a:gd name="connsiteY2" fmla="*/ 2914650 h 3209925"/>
              <a:gd name="connsiteX3" fmla="*/ 8362950 w 9144000"/>
              <a:gd name="connsiteY3" fmla="*/ 2914650 h 3209925"/>
              <a:gd name="connsiteX4" fmla="*/ 7829550 w 9144000"/>
              <a:gd name="connsiteY4" fmla="*/ 3209925 h 3209925"/>
              <a:gd name="connsiteX5" fmla="*/ 0 w 9144000"/>
              <a:gd name="connsiteY5" fmla="*/ 3200400 h 3209925"/>
              <a:gd name="connsiteX6" fmla="*/ 0 w 9144000"/>
              <a:gd name="connsiteY6" fmla="*/ 0 h 3209925"/>
              <a:gd name="connsiteX0" fmla="*/ 0 w 9144000"/>
              <a:gd name="connsiteY0" fmla="*/ 0 h 3209925"/>
              <a:gd name="connsiteX1" fmla="*/ 9144000 w 9144000"/>
              <a:gd name="connsiteY1" fmla="*/ 0 h 3209925"/>
              <a:gd name="connsiteX2" fmla="*/ 9134475 w 9144000"/>
              <a:gd name="connsiteY2" fmla="*/ 2914650 h 3209925"/>
              <a:gd name="connsiteX3" fmla="*/ 8362950 w 9144000"/>
              <a:gd name="connsiteY3" fmla="*/ 2914650 h 3209925"/>
              <a:gd name="connsiteX4" fmla="*/ 7829550 w 9144000"/>
              <a:gd name="connsiteY4" fmla="*/ 3209925 h 3209925"/>
              <a:gd name="connsiteX5" fmla="*/ 0 w 9144000"/>
              <a:gd name="connsiteY5" fmla="*/ 3207380 h 3209925"/>
              <a:gd name="connsiteX6" fmla="*/ 0 w 9144000"/>
              <a:gd name="connsiteY6" fmla="*/ 0 h 3209925"/>
              <a:gd name="connsiteX0" fmla="*/ 0 w 9144000"/>
              <a:gd name="connsiteY0" fmla="*/ 0 h 3216906"/>
              <a:gd name="connsiteX1" fmla="*/ 9144000 w 9144000"/>
              <a:gd name="connsiteY1" fmla="*/ 0 h 3216906"/>
              <a:gd name="connsiteX2" fmla="*/ 9134475 w 9144000"/>
              <a:gd name="connsiteY2" fmla="*/ 2914650 h 3216906"/>
              <a:gd name="connsiteX3" fmla="*/ 8362950 w 9144000"/>
              <a:gd name="connsiteY3" fmla="*/ 2914650 h 3216906"/>
              <a:gd name="connsiteX4" fmla="*/ 7829550 w 9144000"/>
              <a:gd name="connsiteY4" fmla="*/ 3216906 h 3216906"/>
              <a:gd name="connsiteX5" fmla="*/ 0 w 9144000"/>
              <a:gd name="connsiteY5" fmla="*/ 3207380 h 3216906"/>
              <a:gd name="connsiteX6" fmla="*/ 0 w 9144000"/>
              <a:gd name="connsiteY6" fmla="*/ 0 h 3216906"/>
              <a:gd name="connsiteX0" fmla="*/ 0 w 9144000"/>
              <a:gd name="connsiteY0" fmla="*/ 0 h 3216906"/>
              <a:gd name="connsiteX1" fmla="*/ 9144000 w 9144000"/>
              <a:gd name="connsiteY1" fmla="*/ 0 h 3216906"/>
              <a:gd name="connsiteX2" fmla="*/ 9134475 w 9144000"/>
              <a:gd name="connsiteY2" fmla="*/ 2914650 h 3216906"/>
              <a:gd name="connsiteX3" fmla="*/ 8362950 w 9144000"/>
              <a:gd name="connsiteY3" fmla="*/ 2914650 h 3216906"/>
              <a:gd name="connsiteX4" fmla="*/ 7829550 w 9144000"/>
              <a:gd name="connsiteY4" fmla="*/ 3216906 h 3216906"/>
              <a:gd name="connsiteX5" fmla="*/ 0 w 9144000"/>
              <a:gd name="connsiteY5" fmla="*/ 3207380 h 3216906"/>
              <a:gd name="connsiteX6" fmla="*/ 0 w 9144000"/>
              <a:gd name="connsiteY6" fmla="*/ 0 h 3216906"/>
              <a:gd name="connsiteX0" fmla="*/ 0 w 9144000"/>
              <a:gd name="connsiteY0" fmla="*/ 0 h 3216906"/>
              <a:gd name="connsiteX1" fmla="*/ 9144000 w 9144000"/>
              <a:gd name="connsiteY1" fmla="*/ 0 h 3216906"/>
              <a:gd name="connsiteX2" fmla="*/ 9134475 w 9144000"/>
              <a:gd name="connsiteY2" fmla="*/ 2914650 h 3216906"/>
              <a:gd name="connsiteX3" fmla="*/ 8342009 w 9144000"/>
              <a:gd name="connsiteY3" fmla="*/ 2921630 h 3216906"/>
              <a:gd name="connsiteX4" fmla="*/ 7829550 w 9144000"/>
              <a:gd name="connsiteY4" fmla="*/ 3216906 h 3216906"/>
              <a:gd name="connsiteX5" fmla="*/ 0 w 9144000"/>
              <a:gd name="connsiteY5" fmla="*/ 3207380 h 3216906"/>
              <a:gd name="connsiteX6" fmla="*/ 0 w 9144000"/>
              <a:gd name="connsiteY6" fmla="*/ 0 h 3216906"/>
              <a:gd name="connsiteX0" fmla="*/ 0 w 9144000"/>
              <a:gd name="connsiteY0" fmla="*/ 0 h 3216906"/>
              <a:gd name="connsiteX1" fmla="*/ 9144000 w 9144000"/>
              <a:gd name="connsiteY1" fmla="*/ 0 h 3216906"/>
              <a:gd name="connsiteX2" fmla="*/ 9134475 w 9144000"/>
              <a:gd name="connsiteY2" fmla="*/ 2914650 h 3216906"/>
              <a:gd name="connsiteX3" fmla="*/ 8342009 w 9144000"/>
              <a:gd name="connsiteY3" fmla="*/ 2921630 h 3216906"/>
              <a:gd name="connsiteX4" fmla="*/ 7829550 w 9144000"/>
              <a:gd name="connsiteY4" fmla="*/ 3216906 h 3216906"/>
              <a:gd name="connsiteX5" fmla="*/ 0 w 9144000"/>
              <a:gd name="connsiteY5" fmla="*/ 3214360 h 3216906"/>
              <a:gd name="connsiteX6" fmla="*/ 0 w 9144000"/>
              <a:gd name="connsiteY6" fmla="*/ 0 h 3216906"/>
              <a:gd name="connsiteX0" fmla="*/ 6980 w 9150980"/>
              <a:gd name="connsiteY0" fmla="*/ 0 h 3216906"/>
              <a:gd name="connsiteX1" fmla="*/ 9150980 w 9150980"/>
              <a:gd name="connsiteY1" fmla="*/ 0 h 3216906"/>
              <a:gd name="connsiteX2" fmla="*/ 9141455 w 9150980"/>
              <a:gd name="connsiteY2" fmla="*/ 2914650 h 3216906"/>
              <a:gd name="connsiteX3" fmla="*/ 8348989 w 9150980"/>
              <a:gd name="connsiteY3" fmla="*/ 2921630 h 3216906"/>
              <a:gd name="connsiteX4" fmla="*/ 7836530 w 9150980"/>
              <a:gd name="connsiteY4" fmla="*/ 3216906 h 3216906"/>
              <a:gd name="connsiteX5" fmla="*/ 0 w 9150980"/>
              <a:gd name="connsiteY5" fmla="*/ 3214360 h 3216906"/>
              <a:gd name="connsiteX6" fmla="*/ 6980 w 9150980"/>
              <a:gd name="connsiteY6" fmla="*/ 0 h 3216906"/>
              <a:gd name="connsiteX0" fmla="*/ 6980 w 9150980"/>
              <a:gd name="connsiteY0" fmla="*/ 0 h 3216906"/>
              <a:gd name="connsiteX1" fmla="*/ 9150980 w 9150980"/>
              <a:gd name="connsiteY1" fmla="*/ 0 h 3216906"/>
              <a:gd name="connsiteX2" fmla="*/ 9147592 w 9150980"/>
              <a:gd name="connsiteY2" fmla="*/ 2914650 h 3216906"/>
              <a:gd name="connsiteX3" fmla="*/ 8348989 w 9150980"/>
              <a:gd name="connsiteY3" fmla="*/ 2921630 h 3216906"/>
              <a:gd name="connsiteX4" fmla="*/ 7836530 w 9150980"/>
              <a:gd name="connsiteY4" fmla="*/ 3216906 h 3216906"/>
              <a:gd name="connsiteX5" fmla="*/ 0 w 9150980"/>
              <a:gd name="connsiteY5" fmla="*/ 3214360 h 3216906"/>
              <a:gd name="connsiteX6" fmla="*/ 6980 w 9150980"/>
              <a:gd name="connsiteY6" fmla="*/ 0 h 3216906"/>
              <a:gd name="connsiteX0" fmla="*/ 6980 w 9150980"/>
              <a:gd name="connsiteY0" fmla="*/ 0 h 3216906"/>
              <a:gd name="connsiteX1" fmla="*/ 9150980 w 9150980"/>
              <a:gd name="connsiteY1" fmla="*/ 0 h 3216906"/>
              <a:gd name="connsiteX2" fmla="*/ 9147592 w 9150980"/>
              <a:gd name="connsiteY2" fmla="*/ 2914650 h 3216906"/>
              <a:gd name="connsiteX3" fmla="*/ 8358195 w 9150980"/>
              <a:gd name="connsiteY3" fmla="*/ 2915493 h 3216906"/>
              <a:gd name="connsiteX4" fmla="*/ 7836530 w 9150980"/>
              <a:gd name="connsiteY4" fmla="*/ 3216906 h 3216906"/>
              <a:gd name="connsiteX5" fmla="*/ 0 w 9150980"/>
              <a:gd name="connsiteY5" fmla="*/ 3214360 h 3216906"/>
              <a:gd name="connsiteX6" fmla="*/ 6980 w 9150980"/>
              <a:gd name="connsiteY6" fmla="*/ 0 h 3216906"/>
              <a:gd name="connsiteX0" fmla="*/ 6980 w 9150980"/>
              <a:gd name="connsiteY0" fmla="*/ 0 h 3216906"/>
              <a:gd name="connsiteX1" fmla="*/ 9150980 w 9150980"/>
              <a:gd name="connsiteY1" fmla="*/ 0 h 3216906"/>
              <a:gd name="connsiteX2" fmla="*/ 9147592 w 9150980"/>
              <a:gd name="connsiteY2" fmla="*/ 2914650 h 3216906"/>
              <a:gd name="connsiteX3" fmla="*/ 8358195 w 9150980"/>
              <a:gd name="connsiteY3" fmla="*/ 2915493 h 3216906"/>
              <a:gd name="connsiteX4" fmla="*/ 7836530 w 9150980"/>
              <a:gd name="connsiteY4" fmla="*/ 3216906 h 3216906"/>
              <a:gd name="connsiteX5" fmla="*/ 0 w 9150980"/>
              <a:gd name="connsiteY5" fmla="*/ 3214360 h 3216906"/>
              <a:gd name="connsiteX6" fmla="*/ 6980 w 9150980"/>
              <a:gd name="connsiteY6" fmla="*/ 0 h 3216906"/>
              <a:gd name="connsiteX0" fmla="*/ 6980 w 9150980"/>
              <a:gd name="connsiteY0" fmla="*/ 0 h 3216906"/>
              <a:gd name="connsiteX1" fmla="*/ 9150980 w 9150980"/>
              <a:gd name="connsiteY1" fmla="*/ 0 h 3216906"/>
              <a:gd name="connsiteX2" fmla="*/ 9147592 w 9150980"/>
              <a:gd name="connsiteY2" fmla="*/ 2914650 h 3216906"/>
              <a:gd name="connsiteX3" fmla="*/ 8358195 w 9150980"/>
              <a:gd name="connsiteY3" fmla="*/ 2915493 h 3216906"/>
              <a:gd name="connsiteX4" fmla="*/ 7836530 w 9150980"/>
              <a:gd name="connsiteY4" fmla="*/ 3216906 h 3216906"/>
              <a:gd name="connsiteX5" fmla="*/ 0 w 9150980"/>
              <a:gd name="connsiteY5" fmla="*/ 3214360 h 3216906"/>
              <a:gd name="connsiteX6" fmla="*/ 6980 w 9150980"/>
              <a:gd name="connsiteY6" fmla="*/ 0 h 3216906"/>
              <a:gd name="connsiteX0" fmla="*/ 6980 w 9150980"/>
              <a:gd name="connsiteY0" fmla="*/ 0 h 3216906"/>
              <a:gd name="connsiteX1" fmla="*/ 9150980 w 9150980"/>
              <a:gd name="connsiteY1" fmla="*/ 0 h 3216906"/>
              <a:gd name="connsiteX2" fmla="*/ 9147592 w 9150980"/>
              <a:gd name="connsiteY2" fmla="*/ 2914650 h 3216906"/>
              <a:gd name="connsiteX3" fmla="*/ 8358195 w 9150980"/>
              <a:gd name="connsiteY3" fmla="*/ 2915493 h 3216906"/>
              <a:gd name="connsiteX4" fmla="*/ 7836530 w 9150980"/>
              <a:gd name="connsiteY4" fmla="*/ 3216906 h 3216906"/>
              <a:gd name="connsiteX5" fmla="*/ 0 w 9150980"/>
              <a:gd name="connsiteY5" fmla="*/ 3214360 h 3216906"/>
              <a:gd name="connsiteX6" fmla="*/ 6980 w 9150980"/>
              <a:gd name="connsiteY6" fmla="*/ 0 h 3216906"/>
              <a:gd name="connsiteX0" fmla="*/ 3911 w 9147911"/>
              <a:gd name="connsiteY0" fmla="*/ 0 h 3216906"/>
              <a:gd name="connsiteX1" fmla="*/ 9147911 w 9147911"/>
              <a:gd name="connsiteY1" fmla="*/ 0 h 3216906"/>
              <a:gd name="connsiteX2" fmla="*/ 9144523 w 9147911"/>
              <a:gd name="connsiteY2" fmla="*/ 2914650 h 3216906"/>
              <a:gd name="connsiteX3" fmla="*/ 8355126 w 9147911"/>
              <a:gd name="connsiteY3" fmla="*/ 2915493 h 3216906"/>
              <a:gd name="connsiteX4" fmla="*/ 7833461 w 9147911"/>
              <a:gd name="connsiteY4" fmla="*/ 3216906 h 3216906"/>
              <a:gd name="connsiteX5" fmla="*/ 0 w 9147911"/>
              <a:gd name="connsiteY5" fmla="*/ 3214360 h 3216906"/>
              <a:gd name="connsiteX6" fmla="*/ 3911 w 9147911"/>
              <a:gd name="connsiteY6" fmla="*/ 0 h 3216906"/>
              <a:gd name="connsiteX0" fmla="*/ 3911 w 9147911"/>
              <a:gd name="connsiteY0" fmla="*/ 0 h 3216906"/>
              <a:gd name="connsiteX1" fmla="*/ 9147911 w 9147911"/>
              <a:gd name="connsiteY1" fmla="*/ 0 h 3216906"/>
              <a:gd name="connsiteX2" fmla="*/ 9144523 w 9147911"/>
              <a:gd name="connsiteY2" fmla="*/ 2914650 h 3216906"/>
              <a:gd name="connsiteX3" fmla="*/ 8355126 w 9147911"/>
              <a:gd name="connsiteY3" fmla="*/ 2915493 h 3216906"/>
              <a:gd name="connsiteX4" fmla="*/ 7833461 w 9147911"/>
              <a:gd name="connsiteY4" fmla="*/ 3216906 h 3216906"/>
              <a:gd name="connsiteX5" fmla="*/ 0 w 9147911"/>
              <a:gd name="connsiteY5" fmla="*/ 3214360 h 3216906"/>
              <a:gd name="connsiteX6" fmla="*/ 3911 w 9147911"/>
              <a:gd name="connsiteY6" fmla="*/ 0 h 3216906"/>
              <a:gd name="connsiteX0" fmla="*/ 843 w 9144843"/>
              <a:gd name="connsiteY0" fmla="*/ 0 h 3216906"/>
              <a:gd name="connsiteX1" fmla="*/ 9144843 w 9144843"/>
              <a:gd name="connsiteY1" fmla="*/ 0 h 3216906"/>
              <a:gd name="connsiteX2" fmla="*/ 9141455 w 9144843"/>
              <a:gd name="connsiteY2" fmla="*/ 2914650 h 3216906"/>
              <a:gd name="connsiteX3" fmla="*/ 8352058 w 9144843"/>
              <a:gd name="connsiteY3" fmla="*/ 2915493 h 3216906"/>
              <a:gd name="connsiteX4" fmla="*/ 7830393 w 9144843"/>
              <a:gd name="connsiteY4" fmla="*/ 3216906 h 3216906"/>
              <a:gd name="connsiteX5" fmla="*/ 0 w 9144843"/>
              <a:gd name="connsiteY5" fmla="*/ 3214360 h 3216906"/>
              <a:gd name="connsiteX6" fmla="*/ 843 w 9144843"/>
              <a:gd name="connsiteY6" fmla="*/ 0 h 3216906"/>
              <a:gd name="connsiteX0" fmla="*/ 226 w 9144226"/>
              <a:gd name="connsiteY0" fmla="*/ 0 h 3216906"/>
              <a:gd name="connsiteX1" fmla="*/ 9144226 w 9144226"/>
              <a:gd name="connsiteY1" fmla="*/ 0 h 3216906"/>
              <a:gd name="connsiteX2" fmla="*/ 9140838 w 9144226"/>
              <a:gd name="connsiteY2" fmla="*/ 2914650 h 3216906"/>
              <a:gd name="connsiteX3" fmla="*/ 8351441 w 9144226"/>
              <a:gd name="connsiteY3" fmla="*/ 2915493 h 3216906"/>
              <a:gd name="connsiteX4" fmla="*/ 7829776 w 9144226"/>
              <a:gd name="connsiteY4" fmla="*/ 3216906 h 3216906"/>
              <a:gd name="connsiteX5" fmla="*/ 2452 w 9144226"/>
              <a:gd name="connsiteY5" fmla="*/ 3214360 h 3216906"/>
              <a:gd name="connsiteX6" fmla="*/ 226 w 9144226"/>
              <a:gd name="connsiteY6" fmla="*/ 0 h 3216906"/>
              <a:gd name="connsiteX0" fmla="*/ 0 w 9144000"/>
              <a:gd name="connsiteY0" fmla="*/ 0 h 3216906"/>
              <a:gd name="connsiteX1" fmla="*/ 9144000 w 9144000"/>
              <a:gd name="connsiteY1" fmla="*/ 0 h 3216906"/>
              <a:gd name="connsiteX2" fmla="*/ 9140612 w 9144000"/>
              <a:gd name="connsiteY2" fmla="*/ 2914650 h 3216906"/>
              <a:gd name="connsiteX3" fmla="*/ 8351215 w 9144000"/>
              <a:gd name="connsiteY3" fmla="*/ 2915493 h 3216906"/>
              <a:gd name="connsiteX4" fmla="*/ 7829550 w 9144000"/>
              <a:gd name="connsiteY4" fmla="*/ 3216906 h 3216906"/>
              <a:gd name="connsiteX5" fmla="*/ 2226 w 9144000"/>
              <a:gd name="connsiteY5" fmla="*/ 3214360 h 3216906"/>
              <a:gd name="connsiteX6" fmla="*/ 0 w 9144000"/>
              <a:gd name="connsiteY6" fmla="*/ 0 h 3216906"/>
              <a:gd name="connsiteX0" fmla="*/ 0 w 9144000"/>
              <a:gd name="connsiteY0" fmla="*/ 0 h 3216906"/>
              <a:gd name="connsiteX1" fmla="*/ 9144000 w 9144000"/>
              <a:gd name="connsiteY1" fmla="*/ 0 h 3216906"/>
              <a:gd name="connsiteX2" fmla="*/ 9140612 w 9144000"/>
              <a:gd name="connsiteY2" fmla="*/ 2914650 h 3216906"/>
              <a:gd name="connsiteX3" fmla="*/ 8351215 w 9144000"/>
              <a:gd name="connsiteY3" fmla="*/ 2915493 h 3216906"/>
              <a:gd name="connsiteX4" fmla="*/ 7829550 w 9144000"/>
              <a:gd name="connsiteY4" fmla="*/ 3216906 h 3216906"/>
              <a:gd name="connsiteX5" fmla="*/ 2226 w 9144000"/>
              <a:gd name="connsiteY5" fmla="*/ 3214360 h 3216906"/>
              <a:gd name="connsiteX6" fmla="*/ 0 w 9144000"/>
              <a:gd name="connsiteY6" fmla="*/ 0 h 3216906"/>
              <a:gd name="connsiteX0" fmla="*/ 0 w 9144000"/>
              <a:gd name="connsiteY0" fmla="*/ 0 h 3216906"/>
              <a:gd name="connsiteX1" fmla="*/ 9144000 w 9144000"/>
              <a:gd name="connsiteY1" fmla="*/ 0 h 3216906"/>
              <a:gd name="connsiteX2" fmla="*/ 9140612 w 9144000"/>
              <a:gd name="connsiteY2" fmla="*/ 2914650 h 3216906"/>
              <a:gd name="connsiteX3" fmla="*/ 8351215 w 9144000"/>
              <a:gd name="connsiteY3" fmla="*/ 2915493 h 3216906"/>
              <a:gd name="connsiteX4" fmla="*/ 7829550 w 9144000"/>
              <a:gd name="connsiteY4" fmla="*/ 3216906 h 3216906"/>
              <a:gd name="connsiteX5" fmla="*/ 2226 w 9144000"/>
              <a:gd name="connsiteY5" fmla="*/ 3214360 h 3216906"/>
              <a:gd name="connsiteX6" fmla="*/ 0 w 9144000"/>
              <a:gd name="connsiteY6" fmla="*/ 0 h 3216906"/>
              <a:gd name="connsiteX0" fmla="*/ 0 w 9144048"/>
              <a:gd name="connsiteY0" fmla="*/ 0 h 3216906"/>
              <a:gd name="connsiteX1" fmla="*/ 9144000 w 9144048"/>
              <a:gd name="connsiteY1" fmla="*/ 0 h 3216906"/>
              <a:gd name="connsiteX2" fmla="*/ 9143681 w 9144048"/>
              <a:gd name="connsiteY2" fmla="*/ 2914650 h 3216906"/>
              <a:gd name="connsiteX3" fmla="*/ 8351215 w 9144048"/>
              <a:gd name="connsiteY3" fmla="*/ 2915493 h 3216906"/>
              <a:gd name="connsiteX4" fmla="*/ 7829550 w 9144048"/>
              <a:gd name="connsiteY4" fmla="*/ 3216906 h 3216906"/>
              <a:gd name="connsiteX5" fmla="*/ 2226 w 9144048"/>
              <a:gd name="connsiteY5" fmla="*/ 3214360 h 3216906"/>
              <a:gd name="connsiteX6" fmla="*/ 0 w 9144048"/>
              <a:gd name="connsiteY6" fmla="*/ 0 h 3216906"/>
              <a:gd name="connsiteX0" fmla="*/ 0 w 9144000"/>
              <a:gd name="connsiteY0" fmla="*/ 0 h 3216906"/>
              <a:gd name="connsiteX1" fmla="*/ 9144000 w 9144000"/>
              <a:gd name="connsiteY1" fmla="*/ 0 h 3216906"/>
              <a:gd name="connsiteX2" fmla="*/ 9143681 w 9144000"/>
              <a:gd name="connsiteY2" fmla="*/ 2914650 h 3216906"/>
              <a:gd name="connsiteX3" fmla="*/ 8351215 w 9144000"/>
              <a:gd name="connsiteY3" fmla="*/ 2915493 h 3216906"/>
              <a:gd name="connsiteX4" fmla="*/ 7829550 w 9144000"/>
              <a:gd name="connsiteY4" fmla="*/ 3216906 h 3216906"/>
              <a:gd name="connsiteX5" fmla="*/ 2226 w 9144000"/>
              <a:gd name="connsiteY5" fmla="*/ 3214360 h 3216906"/>
              <a:gd name="connsiteX6" fmla="*/ 0 w 9144000"/>
              <a:gd name="connsiteY6" fmla="*/ 0 h 3216906"/>
              <a:gd name="connsiteX0" fmla="*/ 0 w 9144000"/>
              <a:gd name="connsiteY0" fmla="*/ 0 h 3276173"/>
              <a:gd name="connsiteX1" fmla="*/ 9144000 w 9144000"/>
              <a:gd name="connsiteY1" fmla="*/ 0 h 3276173"/>
              <a:gd name="connsiteX2" fmla="*/ 9143681 w 9144000"/>
              <a:gd name="connsiteY2" fmla="*/ 2914650 h 3276173"/>
              <a:gd name="connsiteX3" fmla="*/ 8351215 w 9144000"/>
              <a:gd name="connsiteY3" fmla="*/ 2915493 h 3276173"/>
              <a:gd name="connsiteX4" fmla="*/ 7804150 w 9144000"/>
              <a:gd name="connsiteY4" fmla="*/ 3276173 h 3276173"/>
              <a:gd name="connsiteX5" fmla="*/ 2226 w 9144000"/>
              <a:gd name="connsiteY5" fmla="*/ 3214360 h 3276173"/>
              <a:gd name="connsiteX6" fmla="*/ 0 w 9144000"/>
              <a:gd name="connsiteY6" fmla="*/ 0 h 3276173"/>
              <a:gd name="connsiteX0" fmla="*/ 0 w 9144000"/>
              <a:gd name="connsiteY0" fmla="*/ 0 h 3276173"/>
              <a:gd name="connsiteX1" fmla="*/ 9144000 w 9144000"/>
              <a:gd name="connsiteY1" fmla="*/ 0 h 3276173"/>
              <a:gd name="connsiteX2" fmla="*/ 9143681 w 9144000"/>
              <a:gd name="connsiteY2" fmla="*/ 2914650 h 3276173"/>
              <a:gd name="connsiteX3" fmla="*/ 8351215 w 9144000"/>
              <a:gd name="connsiteY3" fmla="*/ 2915493 h 3276173"/>
              <a:gd name="connsiteX4" fmla="*/ 7804150 w 9144000"/>
              <a:gd name="connsiteY4" fmla="*/ 3276173 h 3276173"/>
              <a:gd name="connsiteX5" fmla="*/ 10693 w 9144000"/>
              <a:gd name="connsiteY5" fmla="*/ 3265160 h 3276173"/>
              <a:gd name="connsiteX6" fmla="*/ 0 w 9144000"/>
              <a:gd name="connsiteY6" fmla="*/ 0 h 3276173"/>
              <a:gd name="connsiteX0" fmla="*/ 0 w 9144000"/>
              <a:gd name="connsiteY0" fmla="*/ 0 h 3276173"/>
              <a:gd name="connsiteX1" fmla="*/ 9144000 w 9144000"/>
              <a:gd name="connsiteY1" fmla="*/ 0 h 3276173"/>
              <a:gd name="connsiteX2" fmla="*/ 9143681 w 9144000"/>
              <a:gd name="connsiteY2" fmla="*/ 2914650 h 3276173"/>
              <a:gd name="connsiteX3" fmla="*/ 8355449 w 9144000"/>
              <a:gd name="connsiteY3" fmla="*/ 2949360 h 3276173"/>
              <a:gd name="connsiteX4" fmla="*/ 7804150 w 9144000"/>
              <a:gd name="connsiteY4" fmla="*/ 3276173 h 3276173"/>
              <a:gd name="connsiteX5" fmla="*/ 10693 w 9144000"/>
              <a:gd name="connsiteY5" fmla="*/ 3265160 h 3276173"/>
              <a:gd name="connsiteX6" fmla="*/ 0 w 9144000"/>
              <a:gd name="connsiteY6" fmla="*/ 0 h 3276173"/>
              <a:gd name="connsiteX0" fmla="*/ 0 w 9147917"/>
              <a:gd name="connsiteY0" fmla="*/ 0 h 3276173"/>
              <a:gd name="connsiteX1" fmla="*/ 9144000 w 9147917"/>
              <a:gd name="connsiteY1" fmla="*/ 0 h 3276173"/>
              <a:gd name="connsiteX2" fmla="*/ 9147915 w 9147917"/>
              <a:gd name="connsiteY2" fmla="*/ 2931584 h 3276173"/>
              <a:gd name="connsiteX3" fmla="*/ 8355449 w 9147917"/>
              <a:gd name="connsiteY3" fmla="*/ 2949360 h 3276173"/>
              <a:gd name="connsiteX4" fmla="*/ 7804150 w 9147917"/>
              <a:gd name="connsiteY4" fmla="*/ 3276173 h 3276173"/>
              <a:gd name="connsiteX5" fmla="*/ 10693 w 9147917"/>
              <a:gd name="connsiteY5" fmla="*/ 3265160 h 3276173"/>
              <a:gd name="connsiteX6" fmla="*/ 0 w 9147917"/>
              <a:gd name="connsiteY6" fmla="*/ 0 h 3276173"/>
              <a:gd name="connsiteX0" fmla="*/ 0 w 9147917"/>
              <a:gd name="connsiteY0" fmla="*/ 0 h 3276173"/>
              <a:gd name="connsiteX1" fmla="*/ 9144000 w 9147917"/>
              <a:gd name="connsiteY1" fmla="*/ 0 h 3276173"/>
              <a:gd name="connsiteX2" fmla="*/ 9147915 w 9147917"/>
              <a:gd name="connsiteY2" fmla="*/ 2931584 h 3276173"/>
              <a:gd name="connsiteX3" fmla="*/ 8338516 w 9147917"/>
              <a:gd name="connsiteY3" fmla="*/ 2860460 h 3276173"/>
              <a:gd name="connsiteX4" fmla="*/ 7804150 w 9147917"/>
              <a:gd name="connsiteY4" fmla="*/ 3276173 h 3276173"/>
              <a:gd name="connsiteX5" fmla="*/ 10693 w 9147917"/>
              <a:gd name="connsiteY5" fmla="*/ 3265160 h 3276173"/>
              <a:gd name="connsiteX6" fmla="*/ 0 w 9147917"/>
              <a:gd name="connsiteY6" fmla="*/ 0 h 3276173"/>
              <a:gd name="connsiteX0" fmla="*/ 0 w 9147917"/>
              <a:gd name="connsiteY0" fmla="*/ 0 h 3276173"/>
              <a:gd name="connsiteX1" fmla="*/ 9144000 w 9147917"/>
              <a:gd name="connsiteY1" fmla="*/ 0 h 3276173"/>
              <a:gd name="connsiteX2" fmla="*/ 9147915 w 9147917"/>
              <a:gd name="connsiteY2" fmla="*/ 2931584 h 3276173"/>
              <a:gd name="connsiteX3" fmla="*/ 8359683 w 9147917"/>
              <a:gd name="connsiteY3" fmla="*/ 2940893 h 3276173"/>
              <a:gd name="connsiteX4" fmla="*/ 7804150 w 9147917"/>
              <a:gd name="connsiteY4" fmla="*/ 3276173 h 3276173"/>
              <a:gd name="connsiteX5" fmla="*/ 10693 w 9147917"/>
              <a:gd name="connsiteY5" fmla="*/ 3265160 h 3276173"/>
              <a:gd name="connsiteX6" fmla="*/ 0 w 9147917"/>
              <a:gd name="connsiteY6" fmla="*/ 0 h 3276173"/>
              <a:gd name="connsiteX0" fmla="*/ 0 w 9152148"/>
              <a:gd name="connsiteY0" fmla="*/ 0 h 3276173"/>
              <a:gd name="connsiteX1" fmla="*/ 9144000 w 9152148"/>
              <a:gd name="connsiteY1" fmla="*/ 0 h 3276173"/>
              <a:gd name="connsiteX2" fmla="*/ 9152148 w 9152148"/>
              <a:gd name="connsiteY2" fmla="*/ 2935818 h 3276173"/>
              <a:gd name="connsiteX3" fmla="*/ 8359683 w 9152148"/>
              <a:gd name="connsiteY3" fmla="*/ 2940893 h 3276173"/>
              <a:gd name="connsiteX4" fmla="*/ 7804150 w 9152148"/>
              <a:gd name="connsiteY4" fmla="*/ 3276173 h 3276173"/>
              <a:gd name="connsiteX5" fmla="*/ 10693 w 9152148"/>
              <a:gd name="connsiteY5" fmla="*/ 3265160 h 3276173"/>
              <a:gd name="connsiteX6" fmla="*/ 0 w 9152148"/>
              <a:gd name="connsiteY6" fmla="*/ 0 h 3276173"/>
              <a:gd name="connsiteX0" fmla="*/ 0 w 9144000"/>
              <a:gd name="connsiteY0" fmla="*/ 0 h 3276173"/>
              <a:gd name="connsiteX1" fmla="*/ 9144000 w 9144000"/>
              <a:gd name="connsiteY1" fmla="*/ 0 h 3276173"/>
              <a:gd name="connsiteX2" fmla="*/ 9139448 w 9144000"/>
              <a:gd name="connsiteY2" fmla="*/ 2813051 h 3276173"/>
              <a:gd name="connsiteX3" fmla="*/ 8359683 w 9144000"/>
              <a:gd name="connsiteY3" fmla="*/ 2940893 h 3276173"/>
              <a:gd name="connsiteX4" fmla="*/ 7804150 w 9144000"/>
              <a:gd name="connsiteY4" fmla="*/ 3276173 h 3276173"/>
              <a:gd name="connsiteX5" fmla="*/ 10693 w 9144000"/>
              <a:gd name="connsiteY5" fmla="*/ 3265160 h 3276173"/>
              <a:gd name="connsiteX6" fmla="*/ 0 w 9144000"/>
              <a:gd name="connsiteY6" fmla="*/ 0 h 3276173"/>
              <a:gd name="connsiteX0" fmla="*/ 0 w 9144000"/>
              <a:gd name="connsiteY0" fmla="*/ 0 h 3276173"/>
              <a:gd name="connsiteX1" fmla="*/ 9144000 w 9144000"/>
              <a:gd name="connsiteY1" fmla="*/ 0 h 3276173"/>
              <a:gd name="connsiteX2" fmla="*/ 9139448 w 9144000"/>
              <a:gd name="connsiteY2" fmla="*/ 2935818 h 3276173"/>
              <a:gd name="connsiteX3" fmla="*/ 8359683 w 9144000"/>
              <a:gd name="connsiteY3" fmla="*/ 2940893 h 3276173"/>
              <a:gd name="connsiteX4" fmla="*/ 7804150 w 9144000"/>
              <a:gd name="connsiteY4" fmla="*/ 3276173 h 3276173"/>
              <a:gd name="connsiteX5" fmla="*/ 10693 w 9144000"/>
              <a:gd name="connsiteY5" fmla="*/ 3265160 h 3276173"/>
              <a:gd name="connsiteX6" fmla="*/ 0 w 9144000"/>
              <a:gd name="connsiteY6" fmla="*/ 0 h 3276173"/>
              <a:gd name="connsiteX0" fmla="*/ 0 w 9147917"/>
              <a:gd name="connsiteY0" fmla="*/ 0 h 3276173"/>
              <a:gd name="connsiteX1" fmla="*/ 9144000 w 9147917"/>
              <a:gd name="connsiteY1" fmla="*/ 0 h 3276173"/>
              <a:gd name="connsiteX2" fmla="*/ 9147915 w 9147917"/>
              <a:gd name="connsiteY2" fmla="*/ 2948518 h 3276173"/>
              <a:gd name="connsiteX3" fmla="*/ 8359683 w 9147917"/>
              <a:gd name="connsiteY3" fmla="*/ 2940893 h 3276173"/>
              <a:gd name="connsiteX4" fmla="*/ 7804150 w 9147917"/>
              <a:gd name="connsiteY4" fmla="*/ 3276173 h 3276173"/>
              <a:gd name="connsiteX5" fmla="*/ 10693 w 9147917"/>
              <a:gd name="connsiteY5" fmla="*/ 3265160 h 3276173"/>
              <a:gd name="connsiteX6" fmla="*/ 0 w 9147917"/>
              <a:gd name="connsiteY6" fmla="*/ 0 h 3276173"/>
              <a:gd name="connsiteX0" fmla="*/ 0 w 9147917"/>
              <a:gd name="connsiteY0" fmla="*/ 0 h 3276173"/>
              <a:gd name="connsiteX1" fmla="*/ 9144000 w 9147917"/>
              <a:gd name="connsiteY1" fmla="*/ 0 h 3276173"/>
              <a:gd name="connsiteX2" fmla="*/ 9147915 w 9147917"/>
              <a:gd name="connsiteY2" fmla="*/ 2940052 h 3276173"/>
              <a:gd name="connsiteX3" fmla="*/ 8359683 w 9147917"/>
              <a:gd name="connsiteY3" fmla="*/ 2940893 h 3276173"/>
              <a:gd name="connsiteX4" fmla="*/ 7804150 w 9147917"/>
              <a:gd name="connsiteY4" fmla="*/ 3276173 h 3276173"/>
              <a:gd name="connsiteX5" fmla="*/ 10693 w 9147917"/>
              <a:gd name="connsiteY5" fmla="*/ 3265160 h 3276173"/>
              <a:gd name="connsiteX6" fmla="*/ 0 w 9147917"/>
              <a:gd name="connsiteY6" fmla="*/ 0 h 3276173"/>
              <a:gd name="connsiteX0" fmla="*/ 6851 w 9154768"/>
              <a:gd name="connsiteY0" fmla="*/ 0 h 3277860"/>
              <a:gd name="connsiteX1" fmla="*/ 9150851 w 9154768"/>
              <a:gd name="connsiteY1" fmla="*/ 0 h 3277860"/>
              <a:gd name="connsiteX2" fmla="*/ 9154766 w 9154768"/>
              <a:gd name="connsiteY2" fmla="*/ 2940052 h 3277860"/>
              <a:gd name="connsiteX3" fmla="*/ 8366534 w 9154768"/>
              <a:gd name="connsiteY3" fmla="*/ 2940893 h 3277860"/>
              <a:gd name="connsiteX4" fmla="*/ 7811001 w 9154768"/>
              <a:gd name="connsiteY4" fmla="*/ 3276173 h 3277860"/>
              <a:gd name="connsiteX5" fmla="*/ 610 w 9154768"/>
              <a:gd name="connsiteY5" fmla="*/ 3277860 h 3277860"/>
              <a:gd name="connsiteX6" fmla="*/ 6851 w 9154768"/>
              <a:gd name="connsiteY6" fmla="*/ 0 h 3277860"/>
              <a:gd name="connsiteX0" fmla="*/ 0 w 9147917"/>
              <a:gd name="connsiteY0" fmla="*/ 0 h 3276173"/>
              <a:gd name="connsiteX1" fmla="*/ 9144000 w 9147917"/>
              <a:gd name="connsiteY1" fmla="*/ 0 h 3276173"/>
              <a:gd name="connsiteX2" fmla="*/ 9147915 w 9147917"/>
              <a:gd name="connsiteY2" fmla="*/ 2940052 h 3276173"/>
              <a:gd name="connsiteX3" fmla="*/ 8359683 w 9147917"/>
              <a:gd name="connsiteY3" fmla="*/ 2940893 h 3276173"/>
              <a:gd name="connsiteX4" fmla="*/ 7804150 w 9147917"/>
              <a:gd name="connsiteY4" fmla="*/ 3276173 h 3276173"/>
              <a:gd name="connsiteX5" fmla="*/ 53026 w 9147917"/>
              <a:gd name="connsiteY5" fmla="*/ 3269394 h 3276173"/>
              <a:gd name="connsiteX6" fmla="*/ 0 w 9147917"/>
              <a:gd name="connsiteY6" fmla="*/ 0 h 3276173"/>
              <a:gd name="connsiteX0" fmla="*/ 2848 w 9150765"/>
              <a:gd name="connsiteY0" fmla="*/ 0 h 3276173"/>
              <a:gd name="connsiteX1" fmla="*/ 9146848 w 9150765"/>
              <a:gd name="connsiteY1" fmla="*/ 0 h 3276173"/>
              <a:gd name="connsiteX2" fmla="*/ 9150763 w 9150765"/>
              <a:gd name="connsiteY2" fmla="*/ 2940052 h 3276173"/>
              <a:gd name="connsiteX3" fmla="*/ 8362531 w 9150765"/>
              <a:gd name="connsiteY3" fmla="*/ 2940893 h 3276173"/>
              <a:gd name="connsiteX4" fmla="*/ 7806998 w 9150765"/>
              <a:gd name="connsiteY4" fmla="*/ 3276173 h 3276173"/>
              <a:gd name="connsiteX5" fmla="*/ 841 w 9150765"/>
              <a:gd name="connsiteY5" fmla="*/ 3269394 h 3276173"/>
              <a:gd name="connsiteX6" fmla="*/ 2848 w 9150765"/>
              <a:gd name="connsiteY6" fmla="*/ 0 h 3276173"/>
              <a:gd name="connsiteX0" fmla="*/ 2848 w 9150763"/>
              <a:gd name="connsiteY0" fmla="*/ 0 h 3276173"/>
              <a:gd name="connsiteX1" fmla="*/ 9140498 w 9150763"/>
              <a:gd name="connsiteY1" fmla="*/ 1009650 h 3276173"/>
              <a:gd name="connsiteX2" fmla="*/ 9150763 w 9150763"/>
              <a:gd name="connsiteY2" fmla="*/ 2940052 h 3276173"/>
              <a:gd name="connsiteX3" fmla="*/ 8362531 w 9150763"/>
              <a:gd name="connsiteY3" fmla="*/ 2940893 h 3276173"/>
              <a:gd name="connsiteX4" fmla="*/ 7806998 w 9150763"/>
              <a:gd name="connsiteY4" fmla="*/ 3276173 h 3276173"/>
              <a:gd name="connsiteX5" fmla="*/ 841 w 9150763"/>
              <a:gd name="connsiteY5" fmla="*/ 3269394 h 3276173"/>
              <a:gd name="connsiteX6" fmla="*/ 2848 w 9150763"/>
              <a:gd name="connsiteY6" fmla="*/ 0 h 3276173"/>
              <a:gd name="connsiteX0" fmla="*/ 2848 w 9150763"/>
              <a:gd name="connsiteY0" fmla="*/ 0 h 3276173"/>
              <a:gd name="connsiteX1" fmla="*/ 15546 w 9150763"/>
              <a:gd name="connsiteY1" fmla="*/ 1109132 h 3276173"/>
              <a:gd name="connsiteX2" fmla="*/ 9140498 w 9150763"/>
              <a:gd name="connsiteY2" fmla="*/ 1009650 h 3276173"/>
              <a:gd name="connsiteX3" fmla="*/ 9150763 w 9150763"/>
              <a:gd name="connsiteY3" fmla="*/ 2940052 h 3276173"/>
              <a:gd name="connsiteX4" fmla="*/ 8362531 w 9150763"/>
              <a:gd name="connsiteY4" fmla="*/ 2940893 h 3276173"/>
              <a:gd name="connsiteX5" fmla="*/ 7806998 w 9150763"/>
              <a:gd name="connsiteY5" fmla="*/ 3276173 h 3276173"/>
              <a:gd name="connsiteX6" fmla="*/ 841 w 9150763"/>
              <a:gd name="connsiteY6" fmla="*/ 3269394 h 3276173"/>
              <a:gd name="connsiteX7" fmla="*/ 2848 w 9150763"/>
              <a:gd name="connsiteY7" fmla="*/ 0 h 3276173"/>
              <a:gd name="connsiteX0" fmla="*/ 2848 w 9153198"/>
              <a:gd name="connsiteY0" fmla="*/ 0 h 3276173"/>
              <a:gd name="connsiteX1" fmla="*/ 15546 w 9153198"/>
              <a:gd name="connsiteY1" fmla="*/ 1109132 h 3276173"/>
              <a:gd name="connsiteX2" fmla="*/ 9153198 w 9153198"/>
              <a:gd name="connsiteY2" fmla="*/ 1079500 h 3276173"/>
              <a:gd name="connsiteX3" fmla="*/ 9150763 w 9153198"/>
              <a:gd name="connsiteY3" fmla="*/ 2940052 h 3276173"/>
              <a:gd name="connsiteX4" fmla="*/ 8362531 w 9153198"/>
              <a:gd name="connsiteY4" fmla="*/ 2940893 h 3276173"/>
              <a:gd name="connsiteX5" fmla="*/ 7806998 w 9153198"/>
              <a:gd name="connsiteY5" fmla="*/ 3276173 h 3276173"/>
              <a:gd name="connsiteX6" fmla="*/ 841 w 9153198"/>
              <a:gd name="connsiteY6" fmla="*/ 3269394 h 3276173"/>
              <a:gd name="connsiteX7" fmla="*/ 2848 w 9153198"/>
              <a:gd name="connsiteY7" fmla="*/ 0 h 3276173"/>
              <a:gd name="connsiteX0" fmla="*/ 2848 w 9153198"/>
              <a:gd name="connsiteY0" fmla="*/ 0 h 3276173"/>
              <a:gd name="connsiteX1" fmla="*/ 15546 w 9153198"/>
              <a:gd name="connsiteY1" fmla="*/ 1109132 h 3276173"/>
              <a:gd name="connsiteX2" fmla="*/ 9153198 w 9153198"/>
              <a:gd name="connsiteY2" fmla="*/ 1111250 h 3276173"/>
              <a:gd name="connsiteX3" fmla="*/ 9150763 w 9153198"/>
              <a:gd name="connsiteY3" fmla="*/ 2940052 h 3276173"/>
              <a:gd name="connsiteX4" fmla="*/ 8362531 w 9153198"/>
              <a:gd name="connsiteY4" fmla="*/ 2940893 h 3276173"/>
              <a:gd name="connsiteX5" fmla="*/ 7806998 w 9153198"/>
              <a:gd name="connsiteY5" fmla="*/ 3276173 h 3276173"/>
              <a:gd name="connsiteX6" fmla="*/ 841 w 9153198"/>
              <a:gd name="connsiteY6" fmla="*/ 3269394 h 3276173"/>
              <a:gd name="connsiteX7" fmla="*/ 2848 w 9153198"/>
              <a:gd name="connsiteY7" fmla="*/ 0 h 3276173"/>
              <a:gd name="connsiteX0" fmla="*/ 2848 w 9153198"/>
              <a:gd name="connsiteY0" fmla="*/ 421218 h 2167041"/>
              <a:gd name="connsiteX1" fmla="*/ 15546 w 9153198"/>
              <a:gd name="connsiteY1" fmla="*/ 0 h 2167041"/>
              <a:gd name="connsiteX2" fmla="*/ 9153198 w 9153198"/>
              <a:gd name="connsiteY2" fmla="*/ 2118 h 2167041"/>
              <a:gd name="connsiteX3" fmla="*/ 9150763 w 9153198"/>
              <a:gd name="connsiteY3" fmla="*/ 1830920 h 2167041"/>
              <a:gd name="connsiteX4" fmla="*/ 8362531 w 9153198"/>
              <a:gd name="connsiteY4" fmla="*/ 1831761 h 2167041"/>
              <a:gd name="connsiteX5" fmla="*/ 7806998 w 9153198"/>
              <a:gd name="connsiteY5" fmla="*/ 2167041 h 2167041"/>
              <a:gd name="connsiteX6" fmla="*/ 841 w 9153198"/>
              <a:gd name="connsiteY6" fmla="*/ 2160262 h 2167041"/>
              <a:gd name="connsiteX7" fmla="*/ 2848 w 9153198"/>
              <a:gd name="connsiteY7" fmla="*/ 421218 h 2167041"/>
              <a:gd name="connsiteX0" fmla="*/ 7666 w 9158016"/>
              <a:gd name="connsiteY0" fmla="*/ 421218 h 2167041"/>
              <a:gd name="connsiteX1" fmla="*/ 1314 w 9158016"/>
              <a:gd name="connsiteY1" fmla="*/ 0 h 2167041"/>
              <a:gd name="connsiteX2" fmla="*/ 9158016 w 9158016"/>
              <a:gd name="connsiteY2" fmla="*/ 2118 h 2167041"/>
              <a:gd name="connsiteX3" fmla="*/ 9155581 w 9158016"/>
              <a:gd name="connsiteY3" fmla="*/ 1830920 h 2167041"/>
              <a:gd name="connsiteX4" fmla="*/ 8367349 w 9158016"/>
              <a:gd name="connsiteY4" fmla="*/ 1831761 h 2167041"/>
              <a:gd name="connsiteX5" fmla="*/ 7811816 w 9158016"/>
              <a:gd name="connsiteY5" fmla="*/ 2167041 h 2167041"/>
              <a:gd name="connsiteX6" fmla="*/ 5659 w 9158016"/>
              <a:gd name="connsiteY6" fmla="*/ 2160262 h 2167041"/>
              <a:gd name="connsiteX7" fmla="*/ 7666 w 9158016"/>
              <a:gd name="connsiteY7" fmla="*/ 421218 h 2167041"/>
              <a:gd name="connsiteX0" fmla="*/ 7666 w 9158016"/>
              <a:gd name="connsiteY0" fmla="*/ 421218 h 2167041"/>
              <a:gd name="connsiteX1" fmla="*/ 1314 w 9158016"/>
              <a:gd name="connsiteY1" fmla="*/ 0 h 2167041"/>
              <a:gd name="connsiteX2" fmla="*/ 9158016 w 9158016"/>
              <a:gd name="connsiteY2" fmla="*/ 2118 h 2167041"/>
              <a:gd name="connsiteX3" fmla="*/ 9155581 w 9158016"/>
              <a:gd name="connsiteY3" fmla="*/ 1830920 h 2167041"/>
              <a:gd name="connsiteX4" fmla="*/ 8367349 w 9158016"/>
              <a:gd name="connsiteY4" fmla="*/ 1831761 h 2167041"/>
              <a:gd name="connsiteX5" fmla="*/ 7811816 w 9158016"/>
              <a:gd name="connsiteY5" fmla="*/ 2167041 h 2167041"/>
              <a:gd name="connsiteX6" fmla="*/ 170759 w 9158016"/>
              <a:gd name="connsiteY6" fmla="*/ 2163437 h 2167041"/>
              <a:gd name="connsiteX7" fmla="*/ 7666 w 9158016"/>
              <a:gd name="connsiteY7" fmla="*/ 421218 h 2167041"/>
              <a:gd name="connsiteX0" fmla="*/ 7666 w 9158016"/>
              <a:gd name="connsiteY0" fmla="*/ 421218 h 2167041"/>
              <a:gd name="connsiteX1" fmla="*/ 1314 w 9158016"/>
              <a:gd name="connsiteY1" fmla="*/ 0 h 2167041"/>
              <a:gd name="connsiteX2" fmla="*/ 9158016 w 9158016"/>
              <a:gd name="connsiteY2" fmla="*/ 2118 h 2167041"/>
              <a:gd name="connsiteX3" fmla="*/ 9155581 w 9158016"/>
              <a:gd name="connsiteY3" fmla="*/ 1830920 h 2167041"/>
              <a:gd name="connsiteX4" fmla="*/ 8367349 w 9158016"/>
              <a:gd name="connsiteY4" fmla="*/ 1831761 h 2167041"/>
              <a:gd name="connsiteX5" fmla="*/ 7811816 w 9158016"/>
              <a:gd name="connsiteY5" fmla="*/ 2167041 h 2167041"/>
              <a:gd name="connsiteX6" fmla="*/ 8834 w 9158016"/>
              <a:gd name="connsiteY6" fmla="*/ 2160262 h 2167041"/>
              <a:gd name="connsiteX7" fmla="*/ 7666 w 9158016"/>
              <a:gd name="connsiteY7" fmla="*/ 421218 h 2167041"/>
              <a:gd name="connsiteX0" fmla="*/ 17 w 9150367"/>
              <a:gd name="connsiteY0" fmla="*/ 421218 h 2167041"/>
              <a:gd name="connsiteX1" fmla="*/ 41290 w 9150367"/>
              <a:gd name="connsiteY1" fmla="*/ 0 h 2167041"/>
              <a:gd name="connsiteX2" fmla="*/ 9150367 w 9150367"/>
              <a:gd name="connsiteY2" fmla="*/ 2118 h 2167041"/>
              <a:gd name="connsiteX3" fmla="*/ 9147932 w 9150367"/>
              <a:gd name="connsiteY3" fmla="*/ 1830920 h 2167041"/>
              <a:gd name="connsiteX4" fmla="*/ 8359700 w 9150367"/>
              <a:gd name="connsiteY4" fmla="*/ 1831761 h 2167041"/>
              <a:gd name="connsiteX5" fmla="*/ 7804167 w 9150367"/>
              <a:gd name="connsiteY5" fmla="*/ 2167041 h 2167041"/>
              <a:gd name="connsiteX6" fmla="*/ 1185 w 9150367"/>
              <a:gd name="connsiteY6" fmla="*/ 2160262 h 2167041"/>
              <a:gd name="connsiteX7" fmla="*/ 17 w 9150367"/>
              <a:gd name="connsiteY7" fmla="*/ 421218 h 2167041"/>
              <a:gd name="connsiteX0" fmla="*/ 17 w 9150367"/>
              <a:gd name="connsiteY0" fmla="*/ 424393 h 2170216"/>
              <a:gd name="connsiteX1" fmla="*/ 3190 w 9150367"/>
              <a:gd name="connsiteY1" fmla="*/ 0 h 2170216"/>
              <a:gd name="connsiteX2" fmla="*/ 9150367 w 9150367"/>
              <a:gd name="connsiteY2" fmla="*/ 5293 h 2170216"/>
              <a:gd name="connsiteX3" fmla="*/ 9147932 w 9150367"/>
              <a:gd name="connsiteY3" fmla="*/ 1834095 h 2170216"/>
              <a:gd name="connsiteX4" fmla="*/ 8359700 w 9150367"/>
              <a:gd name="connsiteY4" fmla="*/ 1834936 h 2170216"/>
              <a:gd name="connsiteX5" fmla="*/ 7804167 w 9150367"/>
              <a:gd name="connsiteY5" fmla="*/ 2170216 h 2170216"/>
              <a:gd name="connsiteX6" fmla="*/ 1185 w 9150367"/>
              <a:gd name="connsiteY6" fmla="*/ 2163437 h 2170216"/>
              <a:gd name="connsiteX7" fmla="*/ 17 w 9150367"/>
              <a:gd name="connsiteY7" fmla="*/ 424393 h 2170216"/>
              <a:gd name="connsiteX0" fmla="*/ 125903 w 9149253"/>
              <a:gd name="connsiteY0" fmla="*/ 430743 h 2170216"/>
              <a:gd name="connsiteX1" fmla="*/ 2076 w 9149253"/>
              <a:gd name="connsiteY1" fmla="*/ 0 h 2170216"/>
              <a:gd name="connsiteX2" fmla="*/ 9149253 w 9149253"/>
              <a:gd name="connsiteY2" fmla="*/ 5293 h 2170216"/>
              <a:gd name="connsiteX3" fmla="*/ 9146818 w 9149253"/>
              <a:gd name="connsiteY3" fmla="*/ 1834095 h 2170216"/>
              <a:gd name="connsiteX4" fmla="*/ 8358586 w 9149253"/>
              <a:gd name="connsiteY4" fmla="*/ 1834936 h 2170216"/>
              <a:gd name="connsiteX5" fmla="*/ 7803053 w 9149253"/>
              <a:gd name="connsiteY5" fmla="*/ 2170216 h 2170216"/>
              <a:gd name="connsiteX6" fmla="*/ 71 w 9149253"/>
              <a:gd name="connsiteY6" fmla="*/ 2163437 h 2170216"/>
              <a:gd name="connsiteX7" fmla="*/ 125903 w 9149253"/>
              <a:gd name="connsiteY7" fmla="*/ 430743 h 2170216"/>
              <a:gd name="connsiteX0" fmla="*/ 0 w 9153525"/>
              <a:gd name="connsiteY0" fmla="*/ 433918 h 2170216"/>
              <a:gd name="connsiteX1" fmla="*/ 6348 w 9153525"/>
              <a:gd name="connsiteY1" fmla="*/ 0 h 2170216"/>
              <a:gd name="connsiteX2" fmla="*/ 9153525 w 9153525"/>
              <a:gd name="connsiteY2" fmla="*/ 5293 h 2170216"/>
              <a:gd name="connsiteX3" fmla="*/ 9151090 w 9153525"/>
              <a:gd name="connsiteY3" fmla="*/ 1834095 h 2170216"/>
              <a:gd name="connsiteX4" fmla="*/ 8362858 w 9153525"/>
              <a:gd name="connsiteY4" fmla="*/ 1834936 h 2170216"/>
              <a:gd name="connsiteX5" fmla="*/ 7807325 w 9153525"/>
              <a:gd name="connsiteY5" fmla="*/ 2170216 h 2170216"/>
              <a:gd name="connsiteX6" fmla="*/ 4343 w 9153525"/>
              <a:gd name="connsiteY6" fmla="*/ 2163437 h 2170216"/>
              <a:gd name="connsiteX7" fmla="*/ 0 w 9153525"/>
              <a:gd name="connsiteY7" fmla="*/ 433918 h 217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3525" h="2170216">
                <a:moveTo>
                  <a:pt x="0" y="433918"/>
                </a:moveTo>
                <a:cubicBezTo>
                  <a:pt x="6349" y="433212"/>
                  <a:pt x="-1" y="706"/>
                  <a:pt x="6348" y="0"/>
                </a:cubicBezTo>
                <a:lnTo>
                  <a:pt x="9153525" y="5293"/>
                </a:lnTo>
                <a:cubicBezTo>
                  <a:pt x="9153419" y="976843"/>
                  <a:pt x="9151196" y="862545"/>
                  <a:pt x="9151090" y="1834095"/>
                </a:cubicBezTo>
                <a:lnTo>
                  <a:pt x="8362858" y="1834936"/>
                </a:lnTo>
                <a:lnTo>
                  <a:pt x="7807325" y="2170216"/>
                </a:lnTo>
                <a:lnTo>
                  <a:pt x="4343" y="2163437"/>
                </a:lnTo>
                <a:cubicBezTo>
                  <a:pt x="779" y="1075050"/>
                  <a:pt x="3564" y="1522305"/>
                  <a:pt x="0" y="433918"/>
                </a:cubicBezTo>
                <a:close/>
              </a:path>
            </a:pathLst>
          </a:custGeom>
          <a:noFill/>
          <a:ln>
            <a:noFill/>
          </a:ln>
          <a:extLst/>
        </p:spPr>
        <p:txBody>
          <a:bodyPr/>
          <a:lstStyle/>
          <a:p>
            <a:pPr lvl="0"/>
            <a:endParaRPr lang="en-US" noProof="0" dirty="0"/>
          </a:p>
        </p:txBody>
      </p:sp>
      <p:sp>
        <p:nvSpPr>
          <p:cNvPr id="6" name="Date Placeholder 4"/>
          <p:cNvSpPr>
            <a:spLocks noGrp="1"/>
          </p:cNvSpPr>
          <p:nvPr>
            <p:ph type="dt" sz="half" idx="13"/>
          </p:nvPr>
        </p:nvSpPr>
        <p:spPr>
          <a:xfrm>
            <a:off x="241809" y="4927094"/>
            <a:ext cx="1929384" cy="157162"/>
          </a:xfrm>
          <a:prstGeom prst="rect">
            <a:avLst/>
          </a:prstGeom>
        </p:spPr>
        <p:txBody>
          <a:bodyPr/>
          <a:lstStyle>
            <a:lvl1pPr>
              <a:defRPr/>
            </a:lvl1pPr>
          </a:lstStyle>
          <a:p>
            <a:pPr>
              <a:defRPr/>
            </a:pPr>
            <a:r>
              <a:rPr lang="en-US" smtClean="0"/>
              <a:t>INTEL CONFIDENTIAL</a:t>
            </a:r>
            <a:endParaRPr lang="en-US" dirty="0"/>
          </a:p>
        </p:txBody>
      </p:sp>
      <p:sp>
        <p:nvSpPr>
          <p:cNvPr id="7" name="Footer Placeholder 5"/>
          <p:cNvSpPr>
            <a:spLocks noGrp="1"/>
          </p:cNvSpPr>
          <p:nvPr>
            <p:ph type="ftr" sz="quarter" idx="14"/>
          </p:nvPr>
        </p:nvSpPr>
        <p:spPr/>
        <p:txBody>
          <a:bodyPr/>
          <a:lstStyle>
            <a:lvl1pPr>
              <a:defRPr/>
            </a:lvl1pPr>
          </a:lstStyle>
          <a:p>
            <a:pPr>
              <a:defRPr/>
            </a:pPr>
            <a:r>
              <a:rPr lang="en-US" dirty="0" smtClean="0"/>
              <a:t>Doc #xxxxx</a:t>
            </a:r>
            <a:endParaRPr lang="en-US" dirty="0"/>
          </a:p>
        </p:txBody>
      </p:sp>
      <p:sp>
        <p:nvSpPr>
          <p:cNvPr id="8" name="Content Placeholder 7"/>
          <p:cNvSpPr>
            <a:spLocks noGrp="1"/>
          </p:cNvSpPr>
          <p:nvPr>
            <p:ph sz="quarter" idx="15"/>
          </p:nvPr>
        </p:nvSpPr>
        <p:spPr>
          <a:xfrm>
            <a:off x="457200" y="1005840"/>
            <a:ext cx="3931920" cy="341071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7"/>
          <p:cNvSpPr>
            <a:spLocks noGrp="1"/>
          </p:cNvSpPr>
          <p:nvPr>
            <p:ph sz="quarter" idx="16"/>
          </p:nvPr>
        </p:nvSpPr>
        <p:spPr>
          <a:xfrm>
            <a:off x="4754880" y="1005840"/>
            <a:ext cx="3931920" cy="341071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60873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Quote and Attribut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marL="0" marR="0" indent="0" algn="l" defTabSz="457200" rtl="0" eaLnBrk="1" fontAlgn="auto" latinLnBrk="0" hangingPunct="1">
              <a:lnSpc>
                <a:spcPct val="100000"/>
              </a:lnSpc>
              <a:spcBef>
                <a:spcPct val="0"/>
              </a:spcBef>
              <a:spcAft>
                <a:spcPts val="0"/>
              </a:spcAft>
              <a:buClrTx/>
              <a:buSzTx/>
              <a:buFontTx/>
              <a:buNone/>
              <a:tabLst/>
              <a:defRPr lang="en-US" sz="3200" b="0" i="0" u="none" strike="noStrike" baseline="0" smtClean="0"/>
            </a:lvl1pPr>
          </a:lstStyle>
          <a:p>
            <a:r>
              <a:rPr lang="en-US" dirty="0" smtClean="0"/>
              <a:t>Click to edit Master title style</a:t>
            </a:r>
            <a:endParaRPr lang="en-US" dirty="0"/>
          </a:p>
        </p:txBody>
      </p:sp>
      <p:sp>
        <p:nvSpPr>
          <p:cNvPr id="3" name="Content Placeholder 2"/>
          <p:cNvSpPr>
            <a:spLocks noGrp="1"/>
          </p:cNvSpPr>
          <p:nvPr>
            <p:ph idx="1"/>
          </p:nvPr>
        </p:nvSpPr>
        <p:spPr/>
        <p:txBody>
          <a:bodyPr anchor="ctr"/>
          <a:lstStyle>
            <a:lvl1pPr marL="173038" indent="-173038">
              <a:lnSpc>
                <a:spcPct val="90000"/>
              </a:lnSpc>
              <a:defRPr sz="4400" baseline="0">
                <a:solidFill>
                  <a:schemeClr val="accent2"/>
                </a:solidFill>
                <a:latin typeface="Intel Clear" panose="020B0604020203020204" pitchFamily="34" charset="0"/>
                <a:cs typeface="Neo Sans Intel Light"/>
              </a:defRPr>
            </a:lvl1pPr>
            <a:lvl2pPr marL="400050" indent="-225425">
              <a:buFont typeface="Arial"/>
              <a:buChar char="•"/>
              <a:defRPr sz="1200">
                <a:latin typeface="Intel Clear" panose="020B0604020203020204" pitchFamily="34" charset="0"/>
                <a:cs typeface="Neo Sans Intel Medium"/>
              </a:defRPr>
            </a:lvl2pPr>
            <a:lvl3pPr marL="685800" indent="-228600">
              <a:buFont typeface="Arial"/>
              <a:buChar char="•"/>
              <a:defRPr sz="1100">
                <a:latin typeface="Intel Clear" panose="020B0604020203020204" pitchFamily="34" charset="0"/>
              </a:defRPr>
            </a:lvl3pPr>
            <a:lvl4pPr marL="969963" indent="-228600">
              <a:buFont typeface="Arial"/>
              <a:buChar char="•"/>
              <a:defRPr sz="1050">
                <a:latin typeface="Intel Clear" panose="020B0604020203020204" pitchFamily="34" charset="0"/>
              </a:defRPr>
            </a:lvl4pPr>
            <a:lvl5pPr marL="1319213" indent="-228600">
              <a:buFont typeface="Arial"/>
              <a:buChar char="•"/>
              <a:defRPr sz="1000">
                <a:latin typeface="Intel Clear" panose="020B06040202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4"/>
          <p:cNvSpPr>
            <a:spLocks noGrp="1"/>
          </p:cNvSpPr>
          <p:nvPr>
            <p:ph type="dt" sz="half" idx="10"/>
          </p:nvPr>
        </p:nvSpPr>
        <p:spPr>
          <a:xfrm>
            <a:off x="241809" y="4933950"/>
            <a:ext cx="1929384" cy="150306"/>
          </a:xfrm>
          <a:prstGeom prst="rect">
            <a:avLst/>
          </a:prstGeom>
        </p:spPr>
        <p:txBody>
          <a:bodyPr/>
          <a:lstStyle>
            <a:lvl1pPr>
              <a:defRPr/>
            </a:lvl1pPr>
          </a:lstStyle>
          <a:p>
            <a:pPr>
              <a:defRPr/>
            </a:pPr>
            <a:r>
              <a:rPr lang="en-US" smtClean="0"/>
              <a:t>INTEL CONFIDENTIAL</a:t>
            </a:r>
            <a:endParaRPr lang="en-US" dirty="0"/>
          </a:p>
        </p:txBody>
      </p:sp>
      <p:sp>
        <p:nvSpPr>
          <p:cNvPr id="5" name="Footer Placeholder 5"/>
          <p:cNvSpPr>
            <a:spLocks noGrp="1"/>
          </p:cNvSpPr>
          <p:nvPr>
            <p:ph type="ftr" sz="quarter" idx="11"/>
          </p:nvPr>
        </p:nvSpPr>
        <p:spPr/>
        <p:txBody>
          <a:bodyPr/>
          <a:lstStyle>
            <a:lvl1pPr>
              <a:defRPr/>
            </a:lvl1pPr>
          </a:lstStyle>
          <a:p>
            <a:pPr>
              <a:defRPr/>
            </a:pPr>
            <a:r>
              <a:rPr lang="en-US" dirty="0" smtClean="0"/>
              <a:t>Doc #xxxxx</a:t>
            </a:r>
            <a:endParaRPr lang="en-US" dirty="0"/>
          </a:p>
        </p:txBody>
      </p:sp>
    </p:spTree>
    <p:extLst>
      <p:ext uri="{BB962C8B-B14F-4D97-AF65-F5344CB8AC3E}">
        <p14:creationId xmlns:p14="http://schemas.microsoft.com/office/powerpoint/2010/main" val="313284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5" name="Picture 12" descr="Intel_LookInside_whit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8213" y="1874838"/>
            <a:ext cx="2255837"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0599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Doc #xxxxx</a:t>
            </a:r>
            <a:endParaRPr lang="en-US" dirty="0"/>
          </a:p>
        </p:txBody>
      </p:sp>
      <p:sp>
        <p:nvSpPr>
          <p:cNvPr id="7" name="Title 6"/>
          <p:cNvSpPr>
            <a:spLocks noGrp="1"/>
          </p:cNvSpPr>
          <p:nvPr>
            <p:ph type="title" hasCustomPrompt="1"/>
          </p:nvPr>
        </p:nvSpPr>
        <p:spPr/>
        <p:txBody>
          <a:bodyPr/>
          <a:lstStyle>
            <a:lvl1pPr>
              <a:defRPr/>
            </a:lvl1pPr>
          </a:lstStyle>
          <a:p>
            <a:r>
              <a:rPr lang="en-US" dirty="0" err="1" smtClean="0"/>
              <a:t>28pt</a:t>
            </a:r>
            <a:r>
              <a:rPr lang="en-US" dirty="0" smtClean="0"/>
              <a:t> Intel Clear Light Headline</a:t>
            </a:r>
            <a:endParaRPr lang="en-US" dirty="0"/>
          </a:p>
        </p:txBody>
      </p:sp>
      <p:sp>
        <p:nvSpPr>
          <p:cNvPr id="8" name="Content Placeholder 7"/>
          <p:cNvSpPr>
            <a:spLocks noGrp="1"/>
          </p:cNvSpPr>
          <p:nvPr>
            <p:ph sz="quarter" idx="13" hasCustomPrompt="1"/>
          </p:nvPr>
        </p:nvSpPr>
        <p:spPr>
          <a:xfrm>
            <a:off x="455613" y="1203325"/>
            <a:ext cx="8228012" cy="3425825"/>
          </a:xfrm>
        </p:spPr>
        <p:txBody>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164431323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7937"/>
            <a:ext cx="8229600" cy="640080"/>
          </a:xfrm>
        </p:spPr>
        <p:txBody>
          <a:bodyPr>
            <a:normAutofit/>
          </a:bodyPr>
          <a:lstStyle>
            <a:lvl1pPr>
              <a:defRPr sz="3200" baseline="0"/>
            </a:lvl1pPr>
          </a:lstStyle>
          <a:p>
            <a:r>
              <a:rPr lang="en-US" dirty="0" smtClean="0"/>
              <a:t>Click to edit Master title style</a:t>
            </a:r>
            <a:endParaRPr lang="en-US" dirty="0"/>
          </a:p>
        </p:txBody>
      </p:sp>
      <p:sp>
        <p:nvSpPr>
          <p:cNvPr id="8" name="Text Placeholder 2"/>
          <p:cNvSpPr>
            <a:spLocks noGrp="1"/>
          </p:cNvSpPr>
          <p:nvPr>
            <p:ph idx="1"/>
          </p:nvPr>
        </p:nvSpPr>
        <p:spPr>
          <a:xfrm>
            <a:off x="457200" y="1005840"/>
            <a:ext cx="8229600" cy="3410712"/>
          </a:xfrm>
          <a:prstGeom prst="rect">
            <a:avLst/>
          </a:prstGeom>
        </p:spPr>
        <p:txBody>
          <a:bodyPr rtlCol="0">
            <a:normAutofit/>
          </a:bodyPr>
          <a:lstStyle>
            <a:lvl1pPr marL="0" indent="0">
              <a:defRPr/>
            </a:lvl1pPr>
            <a:lvl2pPr marL="233363" indent="-233363">
              <a:buFont typeface="Arial"/>
              <a:buChar char="•"/>
              <a:defRPr baseline="0"/>
            </a:lvl2pPr>
            <a:lvl3pPr marL="571500" indent="-228600">
              <a:buFont typeface="Arial"/>
              <a:buChar char="•"/>
              <a:defRPr baseline="0"/>
            </a:lvl3pPr>
            <a:lvl4pPr marL="969963" indent="-228600">
              <a:buFont typeface="Arial"/>
              <a:buChar char="•"/>
              <a:defRPr/>
            </a:lvl4pPr>
            <a:lvl5pPr marL="1319213" indent="-228600">
              <a:buFont typeface="Arial"/>
              <a:buChar char="•"/>
              <a:defRPr baseline="0"/>
            </a:lvl5pPr>
          </a:lstStyle>
          <a:p>
            <a:pPr lvl="0"/>
            <a:r>
              <a:rPr lang="en-US" dirty="0" smtClean="0"/>
              <a:t>Click to edit Master text styles</a:t>
            </a:r>
          </a:p>
          <a:p>
            <a:pPr lvl="1"/>
            <a:r>
              <a:rPr lang="en-US" dirty="0" smtClean="0"/>
              <a:t>18pt Regular Big Bullet One</a:t>
            </a:r>
          </a:p>
          <a:p>
            <a:pPr lvl="2"/>
            <a:r>
              <a:rPr lang="en-US" dirty="0" smtClean="0"/>
              <a:t>Sub-bullet</a:t>
            </a:r>
          </a:p>
          <a:p>
            <a:pPr lvl="3"/>
            <a:r>
              <a:rPr lang="en-US" dirty="0" smtClean="0"/>
              <a:t>Fourth level</a:t>
            </a:r>
          </a:p>
          <a:p>
            <a:pPr lvl="4"/>
            <a:r>
              <a:rPr lang="en-US" dirty="0" smtClean="0"/>
              <a:t>Fifth level</a:t>
            </a:r>
            <a:endParaRPr lang="en-US" dirty="0"/>
          </a:p>
        </p:txBody>
      </p:sp>
      <p:sp>
        <p:nvSpPr>
          <p:cNvPr id="4" name="Date Placeholder 4"/>
          <p:cNvSpPr>
            <a:spLocks noGrp="1"/>
          </p:cNvSpPr>
          <p:nvPr>
            <p:ph type="dt" sz="half" idx="10"/>
          </p:nvPr>
        </p:nvSpPr>
        <p:spPr>
          <a:xfrm>
            <a:off x="241809" y="4927094"/>
            <a:ext cx="1929384" cy="157162"/>
          </a:xfrm>
          <a:prstGeom prst="rect">
            <a:avLst/>
          </a:prstGeom>
        </p:spPr>
        <p:txBody>
          <a:bodyPr/>
          <a:lstStyle>
            <a:lvl1pPr>
              <a:defRPr/>
            </a:lvl1pPr>
          </a:lstStyle>
          <a:p>
            <a:pPr>
              <a:defRPr/>
            </a:pPr>
            <a:r>
              <a:rPr lang="en-US" smtClean="0"/>
              <a:t>INTEL CONFIDENTIAL</a:t>
            </a:r>
            <a:endParaRPr lang="en-US" dirty="0"/>
          </a:p>
        </p:txBody>
      </p:sp>
      <p:sp>
        <p:nvSpPr>
          <p:cNvPr id="5" name="Footer Placeholder 5"/>
          <p:cNvSpPr>
            <a:spLocks noGrp="1"/>
          </p:cNvSpPr>
          <p:nvPr>
            <p:ph type="ftr" sz="quarter" idx="11"/>
          </p:nvPr>
        </p:nvSpPr>
        <p:spPr/>
        <p:txBody>
          <a:bodyPr/>
          <a:lstStyle>
            <a:lvl1pPr>
              <a:defRPr/>
            </a:lvl1pPr>
          </a:lstStyle>
          <a:p>
            <a:pPr>
              <a:defRPr/>
            </a:pPr>
            <a:r>
              <a:rPr lang="en-US" dirty="0" smtClean="0"/>
              <a:t>Doc #xxxxx</a:t>
            </a:r>
            <a:endParaRPr lang="en-US" dirty="0"/>
          </a:p>
        </p:txBody>
      </p:sp>
    </p:spTree>
    <p:extLst>
      <p:ext uri="{BB962C8B-B14F-4D97-AF65-F5344CB8AC3E}">
        <p14:creationId xmlns:p14="http://schemas.microsoft.com/office/powerpoint/2010/main" val="1053156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2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Date Placeholder 4"/>
          <p:cNvSpPr>
            <a:spLocks noGrp="1"/>
          </p:cNvSpPr>
          <p:nvPr>
            <p:ph type="dt" sz="half" idx="10"/>
          </p:nvPr>
        </p:nvSpPr>
        <p:spPr>
          <a:xfrm>
            <a:off x="241809" y="4927094"/>
            <a:ext cx="1929384" cy="157162"/>
          </a:xfrm>
          <a:prstGeom prst="rect">
            <a:avLst/>
          </a:prstGeom>
        </p:spPr>
        <p:txBody>
          <a:bodyPr/>
          <a:lstStyle>
            <a:lvl1pPr algn="l">
              <a:defRPr/>
            </a:lvl1pPr>
          </a:lstStyle>
          <a:p>
            <a:pPr>
              <a:defRPr/>
            </a:pPr>
            <a:r>
              <a:rPr lang="en-US" smtClean="0"/>
              <a:t>INTEL CONFIDENTIAL</a:t>
            </a:r>
            <a:endParaRPr lang="en-US" dirty="0"/>
          </a:p>
        </p:txBody>
      </p:sp>
      <p:sp>
        <p:nvSpPr>
          <p:cNvPr id="6" name="Footer Placeholder 5"/>
          <p:cNvSpPr>
            <a:spLocks noGrp="1"/>
          </p:cNvSpPr>
          <p:nvPr>
            <p:ph type="ftr" sz="quarter" idx="11"/>
          </p:nvPr>
        </p:nvSpPr>
        <p:spPr/>
        <p:txBody>
          <a:bodyPr/>
          <a:lstStyle>
            <a:lvl1pPr>
              <a:defRPr/>
            </a:lvl1pPr>
          </a:lstStyle>
          <a:p>
            <a:pPr>
              <a:defRPr/>
            </a:pPr>
            <a:r>
              <a:rPr lang="en-US" dirty="0" smtClean="0"/>
              <a:t>Doc #xxxxx</a:t>
            </a:r>
            <a:endParaRPr lang="en-US" dirty="0"/>
          </a:p>
        </p:txBody>
      </p:sp>
      <p:sp>
        <p:nvSpPr>
          <p:cNvPr id="8" name="Content Placeholder 7"/>
          <p:cNvSpPr>
            <a:spLocks noGrp="1"/>
          </p:cNvSpPr>
          <p:nvPr>
            <p:ph sz="quarter" idx="12"/>
          </p:nvPr>
        </p:nvSpPr>
        <p:spPr>
          <a:xfrm>
            <a:off x="457200" y="1005840"/>
            <a:ext cx="3931920" cy="341071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7"/>
          <p:cNvSpPr>
            <a:spLocks noGrp="1"/>
          </p:cNvSpPr>
          <p:nvPr>
            <p:ph sz="quarter" idx="13"/>
          </p:nvPr>
        </p:nvSpPr>
        <p:spPr>
          <a:xfrm>
            <a:off x="4754880" y="1005840"/>
            <a:ext cx="3931920" cy="341071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63059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4"/>
          <p:cNvSpPr>
            <a:spLocks noGrp="1"/>
          </p:cNvSpPr>
          <p:nvPr>
            <p:ph type="dt" sz="half" idx="10"/>
          </p:nvPr>
        </p:nvSpPr>
        <p:spPr>
          <a:xfrm>
            <a:off x="241809" y="4927094"/>
            <a:ext cx="1929384" cy="157162"/>
          </a:xfrm>
          <a:prstGeom prst="rect">
            <a:avLst/>
          </a:prstGeom>
        </p:spPr>
        <p:txBody>
          <a:bodyPr/>
          <a:lstStyle>
            <a:lvl1pPr>
              <a:defRPr/>
            </a:lvl1pPr>
          </a:lstStyle>
          <a:p>
            <a:pPr>
              <a:defRPr/>
            </a:pPr>
            <a:r>
              <a:rPr lang="en-US" smtClean="0"/>
              <a:t>INTEL CONFIDENTIAL</a:t>
            </a:r>
            <a:endParaRPr lang="en-US" dirty="0"/>
          </a:p>
        </p:txBody>
      </p:sp>
      <p:sp>
        <p:nvSpPr>
          <p:cNvPr id="4" name="Footer Placeholder 5"/>
          <p:cNvSpPr>
            <a:spLocks noGrp="1"/>
          </p:cNvSpPr>
          <p:nvPr>
            <p:ph type="ftr" sz="quarter" idx="11"/>
          </p:nvPr>
        </p:nvSpPr>
        <p:spPr/>
        <p:txBody>
          <a:bodyPr/>
          <a:lstStyle>
            <a:lvl1pPr>
              <a:defRPr/>
            </a:lvl1pPr>
          </a:lstStyle>
          <a:p>
            <a:pPr>
              <a:defRPr/>
            </a:pPr>
            <a:r>
              <a:rPr lang="en-US" dirty="0" smtClean="0"/>
              <a:t>Doc #xxxxx</a:t>
            </a:r>
            <a:endParaRPr lang="en-US" dirty="0"/>
          </a:p>
        </p:txBody>
      </p:sp>
    </p:spTree>
    <p:extLst>
      <p:ext uri="{BB962C8B-B14F-4D97-AF65-F5344CB8AC3E}">
        <p14:creationId xmlns:p14="http://schemas.microsoft.com/office/powerpoint/2010/main" val="311481142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4"/>
          <p:cNvSpPr>
            <a:spLocks noGrp="1"/>
          </p:cNvSpPr>
          <p:nvPr>
            <p:ph type="dt" sz="half" idx="10"/>
          </p:nvPr>
        </p:nvSpPr>
        <p:spPr>
          <a:xfrm>
            <a:off x="241809" y="4927094"/>
            <a:ext cx="1929384" cy="157162"/>
          </a:xfrm>
          <a:prstGeom prst="rect">
            <a:avLst/>
          </a:prstGeom>
        </p:spPr>
        <p:txBody>
          <a:bodyPr/>
          <a:lstStyle>
            <a:lvl1pPr>
              <a:defRPr/>
            </a:lvl1pPr>
          </a:lstStyle>
          <a:p>
            <a:pPr>
              <a:defRPr/>
            </a:pPr>
            <a:r>
              <a:rPr lang="en-US" smtClean="0"/>
              <a:t>INTEL CONFIDENTIAL</a:t>
            </a:r>
            <a:endParaRPr lang="en-US" dirty="0"/>
          </a:p>
        </p:txBody>
      </p:sp>
      <p:sp>
        <p:nvSpPr>
          <p:cNvPr id="3" name="Footer Placeholder 5"/>
          <p:cNvSpPr>
            <a:spLocks noGrp="1"/>
          </p:cNvSpPr>
          <p:nvPr>
            <p:ph type="ftr" sz="quarter" idx="11"/>
          </p:nvPr>
        </p:nvSpPr>
        <p:spPr/>
        <p:txBody>
          <a:bodyPr/>
          <a:lstStyle>
            <a:lvl1pPr>
              <a:defRPr/>
            </a:lvl1pPr>
          </a:lstStyle>
          <a:p>
            <a:pPr>
              <a:defRPr/>
            </a:pPr>
            <a:r>
              <a:rPr lang="en-US" dirty="0" smtClean="0"/>
              <a:t>Doc #xxxxx</a:t>
            </a:r>
            <a:endParaRPr lang="en-US" dirty="0"/>
          </a:p>
        </p:txBody>
      </p:sp>
    </p:spTree>
    <p:extLst>
      <p:ext uri="{BB962C8B-B14F-4D97-AF65-F5344CB8AC3E}">
        <p14:creationId xmlns:p14="http://schemas.microsoft.com/office/powerpoint/2010/main" val="1660049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4" name="Date Placeholder 4"/>
          <p:cNvSpPr>
            <a:spLocks noGrp="1"/>
          </p:cNvSpPr>
          <p:nvPr>
            <p:ph type="dt" sz="half" idx="10"/>
          </p:nvPr>
        </p:nvSpPr>
        <p:spPr>
          <a:xfrm>
            <a:off x="241809" y="4927094"/>
            <a:ext cx="1929384" cy="157162"/>
          </a:xfrm>
          <a:prstGeom prst="rect">
            <a:avLst/>
          </a:prstGeom>
        </p:spPr>
        <p:txBody>
          <a:bodyPr/>
          <a:lstStyle>
            <a:lvl1pPr>
              <a:defRPr/>
            </a:lvl1pPr>
          </a:lstStyle>
          <a:p>
            <a:pPr>
              <a:defRPr/>
            </a:pPr>
            <a:r>
              <a:rPr lang="en-US" smtClean="0"/>
              <a:t>INTEL CONFIDENTIAL</a:t>
            </a:r>
            <a:endParaRPr lang="en-US" dirty="0"/>
          </a:p>
        </p:txBody>
      </p:sp>
      <p:sp>
        <p:nvSpPr>
          <p:cNvPr id="5" name="Footer Placeholder 5"/>
          <p:cNvSpPr>
            <a:spLocks noGrp="1"/>
          </p:cNvSpPr>
          <p:nvPr>
            <p:ph type="ftr" sz="quarter" idx="11"/>
          </p:nvPr>
        </p:nvSpPr>
        <p:spPr/>
        <p:txBody>
          <a:bodyPr/>
          <a:lstStyle>
            <a:lvl1pPr>
              <a:defRPr/>
            </a:lvl1pPr>
          </a:lstStyle>
          <a:p>
            <a:pPr>
              <a:defRPr/>
            </a:pPr>
            <a:r>
              <a:rPr lang="en-US" dirty="0" smtClean="0"/>
              <a:t>Doc #xxxxx</a:t>
            </a:r>
            <a:endParaRPr lang="en-US" dirty="0"/>
          </a:p>
        </p:txBody>
      </p:sp>
      <p:sp>
        <p:nvSpPr>
          <p:cNvPr id="6" name="Title 1"/>
          <p:cNvSpPr>
            <a:spLocks noGrp="1"/>
          </p:cNvSpPr>
          <p:nvPr>
            <p:ph type="title"/>
          </p:nvPr>
        </p:nvSpPr>
        <p:spPr>
          <a:xfrm>
            <a:off x="455613" y="1619587"/>
            <a:ext cx="7772400" cy="1021556"/>
          </a:xfrm>
        </p:spPr>
        <p:txBody>
          <a:bodyPr anchor="b">
            <a:normAutofit/>
          </a:bodyPr>
          <a:lstStyle>
            <a:lvl1pPr algn="l">
              <a:defRPr sz="3200" b="0" cap="none">
                <a:solidFill>
                  <a:schemeClr val="accent1"/>
                </a:solidFill>
                <a:latin typeface="+mj-lt"/>
                <a:cs typeface="Intel Clear" panose="020B0604020203020204" pitchFamily="34" charset="0"/>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455613" y="2752675"/>
            <a:ext cx="7772400" cy="1125140"/>
          </a:xfrm>
        </p:spPr>
        <p:txBody>
          <a:bodyPr>
            <a:normAutofit/>
          </a:bodyPr>
          <a:lstStyle>
            <a:lvl1pPr marL="0" indent="0">
              <a:buNone/>
              <a:defRPr sz="1600" baseline="0">
                <a:solidFill>
                  <a:schemeClr val="tx2"/>
                </a:solidFill>
                <a:latin typeface="Intel Clear" panose="020B0604020203020204" pitchFamily="34" charset="0"/>
                <a:cs typeface="Neo Sans Intel Medium"/>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6519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ue Title +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7937"/>
            <a:ext cx="8229600" cy="640080"/>
          </a:xfrm>
        </p:spPr>
        <p:txBody>
          <a:bodyPr>
            <a:normAutofit/>
          </a:bodyPr>
          <a:lstStyle>
            <a:lvl1pPr>
              <a:defRPr sz="3200" baseline="0">
                <a:solidFill>
                  <a:schemeClr val="bg1"/>
                </a:solidFill>
              </a:defRPr>
            </a:lvl1pPr>
          </a:lstStyle>
          <a:p>
            <a:r>
              <a:rPr lang="en-US" dirty="0" smtClean="0"/>
              <a:t>Click to edit Master title style</a:t>
            </a:r>
            <a:endParaRPr lang="en-US" dirty="0"/>
          </a:p>
        </p:txBody>
      </p:sp>
      <p:sp>
        <p:nvSpPr>
          <p:cNvPr id="8" name="Text Placeholder 2"/>
          <p:cNvSpPr>
            <a:spLocks noGrp="1"/>
          </p:cNvSpPr>
          <p:nvPr>
            <p:ph idx="1"/>
          </p:nvPr>
        </p:nvSpPr>
        <p:spPr>
          <a:xfrm>
            <a:off x="457200" y="1005840"/>
            <a:ext cx="8229600" cy="3410712"/>
          </a:xfrm>
          <a:prstGeom prst="rect">
            <a:avLst/>
          </a:prstGeom>
        </p:spPr>
        <p:txBody>
          <a:bodyPr rtlCol="0">
            <a:normAutofit/>
          </a:bodyPr>
          <a:lstStyle>
            <a:lvl1pPr>
              <a:defRPr>
                <a:solidFill>
                  <a:schemeClr val="bg1"/>
                </a:solidFill>
              </a:defRPr>
            </a:lvl1pPr>
            <a:lvl2pPr marL="225425" indent="-225425">
              <a:buFont typeface="Arial"/>
              <a:buChar char="•"/>
              <a:defRPr>
                <a:solidFill>
                  <a:schemeClr val="bg1"/>
                </a:solidFill>
              </a:defRPr>
            </a:lvl2pPr>
            <a:lvl3pPr marL="571500" indent="-228600">
              <a:buFont typeface="Arial"/>
              <a:buChar char="•"/>
              <a:defRPr>
                <a:solidFill>
                  <a:schemeClr val="bg1"/>
                </a:solidFill>
              </a:defRPr>
            </a:lvl3pPr>
            <a:lvl4pPr marL="969963" indent="-228600">
              <a:buFont typeface="Arial"/>
              <a:buChar char="•"/>
              <a:defRPr>
                <a:solidFill>
                  <a:schemeClr val="bg1"/>
                </a:solidFill>
              </a:defRPr>
            </a:lvl4pPr>
            <a:lvl5pPr marL="1319213" indent="-228600">
              <a:buFont typeface="Arial"/>
              <a:buChar char="•"/>
              <a:defRPr>
                <a:solidFill>
                  <a:schemeClr val="bg1"/>
                </a:solidFill>
              </a:defRPr>
            </a:lvl5pPr>
          </a:lstStyle>
          <a:p>
            <a:pPr lvl="0"/>
            <a:r>
              <a:rPr lang="en-US" dirty="0" smtClean="0"/>
              <a:t>Click to edit Master text styles</a:t>
            </a:r>
          </a:p>
          <a:p>
            <a:pPr lvl="1"/>
            <a:r>
              <a:rPr lang="en-US" dirty="0" smtClean="0"/>
              <a:t>18pt Regular Big Bullet One</a:t>
            </a:r>
          </a:p>
          <a:p>
            <a:pPr lvl="2"/>
            <a:r>
              <a:rPr lang="en-US" dirty="0" smtClean="0"/>
              <a:t>Sub-bullet</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8839200" y="4868863"/>
            <a:ext cx="0" cy="238125"/>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14"/>
          <p:cNvPicPr>
            <a:picLocks noChangeAspect="1"/>
          </p:cNvPicPr>
          <p:nvPr userDrawn="1"/>
        </p:nvPicPr>
        <p:blipFill>
          <a:blip r:embed="rId2">
            <a:extLst>
              <a:ext uri="{28A0092B-C50C-407E-A947-70E740481C1C}">
                <a14:useLocalDpi xmlns:a14="http://schemas.microsoft.com/office/drawing/2010/main" val="0"/>
              </a:ext>
            </a:extLst>
          </a:blip>
          <a:srcRect l="549" t="1176" r="627" b="-2"/>
          <a:stretch>
            <a:fillRect/>
          </a:stretch>
        </p:blipFill>
        <p:spPr bwMode="auto">
          <a:xfrm>
            <a:off x="0" y="4575175"/>
            <a:ext cx="91440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7"/>
          <p:cNvSpPr txBox="1">
            <a:spLocks noChangeArrowheads="1"/>
          </p:cNvSpPr>
          <p:nvPr userDrawn="1"/>
        </p:nvSpPr>
        <p:spPr bwMode="auto">
          <a:xfrm>
            <a:off x="1663700" y="4884738"/>
            <a:ext cx="4692650" cy="246062"/>
          </a:xfrm>
          <a:prstGeom prst="rect">
            <a:avLst/>
          </a:prstGeom>
          <a:noFill/>
          <a:ln>
            <a:noFill/>
          </a:ln>
          <a:extLst/>
        </p:spPr>
        <p:txBody>
          <a:bodyPr>
            <a:spAutoFit/>
          </a:bodyPr>
          <a:lstStyle>
            <a:lvl1pPr eaLnBrk="0" hangingPunct="0">
              <a:defRPr sz="2400">
                <a:solidFill>
                  <a:schemeClr val="tx1"/>
                </a:solidFill>
                <a:latin typeface="Neo Sans Intel" charset="0"/>
                <a:ea typeface="Geneva" charset="0"/>
                <a:cs typeface="Geneva" charset="0"/>
              </a:defRPr>
            </a:lvl1pPr>
            <a:lvl2pPr marL="742950" indent="-285750" eaLnBrk="0" hangingPunct="0">
              <a:defRPr sz="2400">
                <a:solidFill>
                  <a:schemeClr val="tx1"/>
                </a:solidFill>
                <a:latin typeface="Neo Sans Intel" charset="0"/>
                <a:ea typeface="Geneva" charset="0"/>
              </a:defRPr>
            </a:lvl2pPr>
            <a:lvl3pPr marL="1143000" indent="-228600" eaLnBrk="0" hangingPunct="0">
              <a:defRPr sz="2400">
                <a:solidFill>
                  <a:schemeClr val="tx1"/>
                </a:solidFill>
                <a:latin typeface="Neo Sans Intel" charset="0"/>
                <a:ea typeface="Geneva" charset="0"/>
              </a:defRPr>
            </a:lvl3pPr>
            <a:lvl4pPr marL="1600200" indent="-228600" eaLnBrk="0" hangingPunct="0">
              <a:defRPr sz="2400">
                <a:solidFill>
                  <a:schemeClr val="tx1"/>
                </a:solidFill>
                <a:latin typeface="Neo Sans Intel" charset="0"/>
                <a:ea typeface="Geneva" charset="0"/>
              </a:defRPr>
            </a:lvl4pPr>
            <a:lvl5pPr marL="2057400" indent="-228600" eaLnBrk="0" hangingPunct="0">
              <a:defRPr sz="2400">
                <a:solidFill>
                  <a:schemeClr val="tx1"/>
                </a:solidFill>
                <a:latin typeface="Neo Sans Intel" charset="0"/>
                <a:ea typeface="Geneva" charset="0"/>
              </a:defRPr>
            </a:lvl5pPr>
            <a:lvl6pPr marL="2514600" indent="-228600" eaLnBrk="0" fontAlgn="base" hangingPunct="0">
              <a:spcBef>
                <a:spcPct val="0"/>
              </a:spcBef>
              <a:spcAft>
                <a:spcPct val="0"/>
              </a:spcAft>
              <a:defRPr sz="2400">
                <a:solidFill>
                  <a:schemeClr val="tx1"/>
                </a:solidFill>
                <a:latin typeface="Neo Sans Intel" charset="0"/>
                <a:ea typeface="Geneva" charset="0"/>
              </a:defRPr>
            </a:lvl6pPr>
            <a:lvl7pPr marL="2971800" indent="-228600" eaLnBrk="0" fontAlgn="base" hangingPunct="0">
              <a:spcBef>
                <a:spcPct val="0"/>
              </a:spcBef>
              <a:spcAft>
                <a:spcPct val="0"/>
              </a:spcAft>
              <a:defRPr sz="2400">
                <a:solidFill>
                  <a:schemeClr val="tx1"/>
                </a:solidFill>
                <a:latin typeface="Neo Sans Intel" charset="0"/>
                <a:ea typeface="Geneva" charset="0"/>
              </a:defRPr>
            </a:lvl7pPr>
            <a:lvl8pPr marL="3429000" indent="-228600" eaLnBrk="0" fontAlgn="base" hangingPunct="0">
              <a:spcBef>
                <a:spcPct val="0"/>
              </a:spcBef>
              <a:spcAft>
                <a:spcPct val="0"/>
              </a:spcAft>
              <a:defRPr sz="2400">
                <a:solidFill>
                  <a:schemeClr val="tx1"/>
                </a:solidFill>
                <a:latin typeface="Neo Sans Intel" charset="0"/>
                <a:ea typeface="Geneva" charset="0"/>
              </a:defRPr>
            </a:lvl8pPr>
            <a:lvl9pPr marL="3886200" indent="-228600" eaLnBrk="0" fontAlgn="base" hangingPunct="0">
              <a:spcBef>
                <a:spcPct val="0"/>
              </a:spcBef>
              <a:spcAft>
                <a:spcPct val="0"/>
              </a:spcAft>
              <a:defRPr sz="2400">
                <a:solidFill>
                  <a:schemeClr val="tx1"/>
                </a:solidFill>
                <a:latin typeface="Neo Sans Intel" charset="0"/>
                <a:ea typeface="Geneva" charset="0"/>
              </a:defRPr>
            </a:lvl9pPr>
          </a:lstStyle>
          <a:p>
            <a:pPr algn="ctr" eaLnBrk="1" hangingPunct="1">
              <a:defRPr/>
            </a:pPr>
            <a:r>
              <a:rPr lang="en-US" sz="1000" dirty="0" smtClean="0">
                <a:solidFill>
                  <a:srgbClr val="0071C5"/>
                </a:solidFill>
                <a:latin typeface="Intel Clear" panose="020B0604020203020204" pitchFamily="34" charset="0"/>
                <a:cs typeface="Neo Sans Intel" charset="0"/>
              </a:rPr>
              <a:t>TRANSFORMING NETWORKING &amp; STORAGE</a:t>
            </a:r>
          </a:p>
        </p:txBody>
      </p:sp>
      <p:sp>
        <p:nvSpPr>
          <p:cNvPr id="10" name="TextBox 18"/>
          <p:cNvSpPr txBox="1">
            <a:spLocks noChangeArrowheads="1"/>
          </p:cNvSpPr>
          <p:nvPr userDrawn="1"/>
        </p:nvSpPr>
        <p:spPr bwMode="auto">
          <a:xfrm>
            <a:off x="8686800" y="4730750"/>
            <a:ext cx="366713" cy="139700"/>
          </a:xfrm>
          <a:prstGeom prst="rect">
            <a:avLst/>
          </a:prstGeom>
          <a:noFill/>
          <a:ln>
            <a:noFill/>
          </a:ln>
          <a:extLst/>
        </p:spPr>
        <p:txBody>
          <a:bodyPr lIns="0" tIns="0" rIns="0" bIns="0" anchor="ctr">
            <a:spAutoFit/>
          </a:bodyPr>
          <a:lstStyle>
            <a:lvl1pPr>
              <a:defRPr>
                <a:solidFill>
                  <a:schemeClr val="tx1"/>
                </a:solidFill>
                <a:latin typeface="Neo Sans Intel" panose="020B0504020202020204" pitchFamily="34" charset="0"/>
                <a:ea typeface="Geneva" pitchFamily="126" charset="-128"/>
              </a:defRPr>
            </a:lvl1pPr>
            <a:lvl2pPr marL="742950" indent="-285750">
              <a:defRPr>
                <a:solidFill>
                  <a:schemeClr val="tx1"/>
                </a:solidFill>
                <a:latin typeface="Neo Sans Intel" panose="020B0504020202020204" pitchFamily="34" charset="0"/>
                <a:ea typeface="Geneva" pitchFamily="126" charset="-128"/>
              </a:defRPr>
            </a:lvl2pPr>
            <a:lvl3pPr marL="1143000" indent="-228600">
              <a:defRPr>
                <a:solidFill>
                  <a:schemeClr val="tx1"/>
                </a:solidFill>
                <a:latin typeface="Neo Sans Intel" panose="020B0504020202020204" pitchFamily="34" charset="0"/>
                <a:ea typeface="Geneva" pitchFamily="126" charset="-128"/>
              </a:defRPr>
            </a:lvl3pPr>
            <a:lvl4pPr marL="1600200" indent="-228600">
              <a:defRPr>
                <a:solidFill>
                  <a:schemeClr val="tx1"/>
                </a:solidFill>
                <a:latin typeface="Neo Sans Intel" panose="020B0504020202020204" pitchFamily="34" charset="0"/>
                <a:ea typeface="Geneva" pitchFamily="126" charset="-128"/>
              </a:defRPr>
            </a:lvl4pPr>
            <a:lvl5pPr marL="2057400" indent="-228600">
              <a:defRPr>
                <a:solidFill>
                  <a:schemeClr val="tx1"/>
                </a:solidFill>
                <a:latin typeface="Neo Sans Intel" panose="020B0504020202020204" pitchFamily="34" charset="0"/>
                <a:ea typeface="Geneva" pitchFamily="126" charset="-128"/>
              </a:defRPr>
            </a:lvl5pPr>
            <a:lvl6pPr marL="25146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6pPr>
            <a:lvl7pPr marL="29718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7pPr>
            <a:lvl8pPr marL="34290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8pPr>
            <a:lvl9pPr marL="38862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9pPr>
          </a:lstStyle>
          <a:p>
            <a:pPr algn="ctr" eaLnBrk="1" hangingPunct="1"/>
            <a:fld id="{775A4BC1-35A3-49B2-BFD1-1002728D1960}" type="slidenum">
              <a:rPr lang="en-US" altLang="en-US" sz="900">
                <a:solidFill>
                  <a:srgbClr val="0071C5"/>
                </a:solidFill>
                <a:latin typeface="+mn-lt"/>
              </a:rPr>
              <a:pPr algn="ctr" eaLnBrk="1" hangingPunct="1"/>
              <a:t>‹#›</a:t>
            </a:fld>
            <a:endParaRPr lang="en-US" altLang="en-US" sz="900" dirty="0">
              <a:solidFill>
                <a:srgbClr val="0071C5"/>
              </a:solidFill>
              <a:latin typeface="+mn-lt"/>
            </a:endParaRPr>
          </a:p>
        </p:txBody>
      </p:sp>
      <p:pic>
        <p:nvPicPr>
          <p:cNvPr id="11" name="Picture 2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34363" y="4695825"/>
            <a:ext cx="37623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4"/>
          <p:cNvSpPr>
            <a:spLocks noGrp="1"/>
          </p:cNvSpPr>
          <p:nvPr userDrawn="1">
            <p:ph type="dt" sz="half" idx="10"/>
          </p:nvPr>
        </p:nvSpPr>
        <p:spPr>
          <a:xfrm>
            <a:off x="241809" y="4927094"/>
            <a:ext cx="1929384" cy="157162"/>
          </a:xfrm>
          <a:prstGeom prst="rect">
            <a:avLst/>
          </a:prstGeom>
        </p:spPr>
        <p:txBody>
          <a:bodyPr/>
          <a:lstStyle>
            <a:lvl1pPr>
              <a:defRPr>
                <a:solidFill>
                  <a:schemeClr val="tx2"/>
                </a:solidFill>
              </a:defRPr>
            </a:lvl1pPr>
          </a:lstStyle>
          <a:p>
            <a:pPr>
              <a:defRPr/>
            </a:pPr>
            <a:r>
              <a:rPr lang="en-US" smtClean="0"/>
              <a:t>INTEL CONFIDENTIAL</a:t>
            </a:r>
            <a:endParaRPr lang="en-US" dirty="0"/>
          </a:p>
        </p:txBody>
      </p:sp>
      <p:sp>
        <p:nvSpPr>
          <p:cNvPr id="5" name="Footer Placeholder 5"/>
          <p:cNvSpPr>
            <a:spLocks noGrp="1"/>
          </p:cNvSpPr>
          <p:nvPr userDrawn="1">
            <p:ph type="ftr" sz="quarter" idx="11"/>
          </p:nvPr>
        </p:nvSpPr>
        <p:spPr/>
        <p:txBody>
          <a:bodyPr/>
          <a:lstStyle>
            <a:lvl1pPr>
              <a:defRPr>
                <a:solidFill>
                  <a:schemeClr val="tx2"/>
                </a:solidFill>
              </a:defRPr>
            </a:lvl1pPr>
          </a:lstStyle>
          <a:p>
            <a:pPr>
              <a:defRPr/>
            </a:pPr>
            <a:r>
              <a:rPr lang="en-US" dirty="0" smtClean="0"/>
              <a:t>Doc #xxxxx</a:t>
            </a:r>
            <a:endParaRPr lang="en-US" dirty="0"/>
          </a:p>
        </p:txBody>
      </p:sp>
      <p:cxnSp>
        <p:nvCxnSpPr>
          <p:cNvPr id="12" name="Straight Connector 11"/>
          <p:cNvCxnSpPr/>
          <p:nvPr userDrawn="1"/>
        </p:nvCxnSpPr>
        <p:spPr>
          <a:xfrm>
            <a:off x="8698727" y="4724400"/>
            <a:ext cx="0" cy="238125"/>
          </a:xfrm>
          <a:prstGeom prst="line">
            <a:avLst/>
          </a:prstGeom>
          <a:ln w="3175" cap="rnd">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3021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Title + 2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8" name="Content Placeholder 7"/>
          <p:cNvSpPr>
            <a:spLocks noGrp="1"/>
          </p:cNvSpPr>
          <p:nvPr>
            <p:ph sz="quarter" idx="12"/>
          </p:nvPr>
        </p:nvSpPr>
        <p:spPr>
          <a:xfrm>
            <a:off x="457200" y="1005840"/>
            <a:ext cx="3931920" cy="34107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7"/>
          <p:cNvSpPr>
            <a:spLocks noGrp="1"/>
          </p:cNvSpPr>
          <p:nvPr>
            <p:ph sz="quarter" idx="13"/>
          </p:nvPr>
        </p:nvSpPr>
        <p:spPr>
          <a:xfrm>
            <a:off x="4754880" y="1005840"/>
            <a:ext cx="3931920" cy="34107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14"/>
          <p:cNvPicPr>
            <a:picLocks noChangeAspect="1"/>
          </p:cNvPicPr>
          <p:nvPr userDrawn="1"/>
        </p:nvPicPr>
        <p:blipFill>
          <a:blip r:embed="rId2">
            <a:extLst>
              <a:ext uri="{28A0092B-C50C-407E-A947-70E740481C1C}">
                <a14:useLocalDpi xmlns:a14="http://schemas.microsoft.com/office/drawing/2010/main" val="0"/>
              </a:ext>
            </a:extLst>
          </a:blip>
          <a:srcRect l="549" t="1176" r="627" b="-2"/>
          <a:stretch>
            <a:fillRect/>
          </a:stretch>
        </p:blipFill>
        <p:spPr bwMode="auto">
          <a:xfrm>
            <a:off x="0" y="4575175"/>
            <a:ext cx="91440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p:cNvSpPr txBox="1">
            <a:spLocks noChangeArrowheads="1"/>
          </p:cNvSpPr>
          <p:nvPr userDrawn="1"/>
        </p:nvSpPr>
        <p:spPr bwMode="auto">
          <a:xfrm>
            <a:off x="1663700" y="4884738"/>
            <a:ext cx="4692650" cy="246062"/>
          </a:xfrm>
          <a:prstGeom prst="rect">
            <a:avLst/>
          </a:prstGeom>
          <a:noFill/>
          <a:ln>
            <a:noFill/>
          </a:ln>
          <a:extLst/>
        </p:spPr>
        <p:txBody>
          <a:bodyPr>
            <a:spAutoFit/>
          </a:bodyPr>
          <a:lstStyle>
            <a:lvl1pPr eaLnBrk="0" hangingPunct="0">
              <a:defRPr sz="2400">
                <a:solidFill>
                  <a:schemeClr val="tx1"/>
                </a:solidFill>
                <a:latin typeface="Neo Sans Intel" charset="0"/>
                <a:ea typeface="Geneva" charset="0"/>
                <a:cs typeface="Geneva" charset="0"/>
              </a:defRPr>
            </a:lvl1pPr>
            <a:lvl2pPr marL="742950" indent="-285750" eaLnBrk="0" hangingPunct="0">
              <a:defRPr sz="2400">
                <a:solidFill>
                  <a:schemeClr val="tx1"/>
                </a:solidFill>
                <a:latin typeface="Neo Sans Intel" charset="0"/>
                <a:ea typeface="Geneva" charset="0"/>
              </a:defRPr>
            </a:lvl2pPr>
            <a:lvl3pPr marL="1143000" indent="-228600" eaLnBrk="0" hangingPunct="0">
              <a:defRPr sz="2400">
                <a:solidFill>
                  <a:schemeClr val="tx1"/>
                </a:solidFill>
                <a:latin typeface="Neo Sans Intel" charset="0"/>
                <a:ea typeface="Geneva" charset="0"/>
              </a:defRPr>
            </a:lvl3pPr>
            <a:lvl4pPr marL="1600200" indent="-228600" eaLnBrk="0" hangingPunct="0">
              <a:defRPr sz="2400">
                <a:solidFill>
                  <a:schemeClr val="tx1"/>
                </a:solidFill>
                <a:latin typeface="Neo Sans Intel" charset="0"/>
                <a:ea typeface="Geneva" charset="0"/>
              </a:defRPr>
            </a:lvl4pPr>
            <a:lvl5pPr marL="2057400" indent="-228600" eaLnBrk="0" hangingPunct="0">
              <a:defRPr sz="2400">
                <a:solidFill>
                  <a:schemeClr val="tx1"/>
                </a:solidFill>
                <a:latin typeface="Neo Sans Intel" charset="0"/>
                <a:ea typeface="Geneva" charset="0"/>
              </a:defRPr>
            </a:lvl5pPr>
            <a:lvl6pPr marL="2514600" indent="-228600" eaLnBrk="0" fontAlgn="base" hangingPunct="0">
              <a:spcBef>
                <a:spcPct val="0"/>
              </a:spcBef>
              <a:spcAft>
                <a:spcPct val="0"/>
              </a:spcAft>
              <a:defRPr sz="2400">
                <a:solidFill>
                  <a:schemeClr val="tx1"/>
                </a:solidFill>
                <a:latin typeface="Neo Sans Intel" charset="0"/>
                <a:ea typeface="Geneva" charset="0"/>
              </a:defRPr>
            </a:lvl6pPr>
            <a:lvl7pPr marL="2971800" indent="-228600" eaLnBrk="0" fontAlgn="base" hangingPunct="0">
              <a:spcBef>
                <a:spcPct val="0"/>
              </a:spcBef>
              <a:spcAft>
                <a:spcPct val="0"/>
              </a:spcAft>
              <a:defRPr sz="2400">
                <a:solidFill>
                  <a:schemeClr val="tx1"/>
                </a:solidFill>
                <a:latin typeface="Neo Sans Intel" charset="0"/>
                <a:ea typeface="Geneva" charset="0"/>
              </a:defRPr>
            </a:lvl7pPr>
            <a:lvl8pPr marL="3429000" indent="-228600" eaLnBrk="0" fontAlgn="base" hangingPunct="0">
              <a:spcBef>
                <a:spcPct val="0"/>
              </a:spcBef>
              <a:spcAft>
                <a:spcPct val="0"/>
              </a:spcAft>
              <a:defRPr sz="2400">
                <a:solidFill>
                  <a:schemeClr val="tx1"/>
                </a:solidFill>
                <a:latin typeface="Neo Sans Intel" charset="0"/>
                <a:ea typeface="Geneva" charset="0"/>
              </a:defRPr>
            </a:lvl8pPr>
            <a:lvl9pPr marL="3886200" indent="-228600" eaLnBrk="0" fontAlgn="base" hangingPunct="0">
              <a:spcBef>
                <a:spcPct val="0"/>
              </a:spcBef>
              <a:spcAft>
                <a:spcPct val="0"/>
              </a:spcAft>
              <a:defRPr sz="2400">
                <a:solidFill>
                  <a:schemeClr val="tx1"/>
                </a:solidFill>
                <a:latin typeface="Neo Sans Intel" charset="0"/>
                <a:ea typeface="Geneva" charset="0"/>
              </a:defRPr>
            </a:lvl9pPr>
          </a:lstStyle>
          <a:p>
            <a:pPr algn="ctr" eaLnBrk="1" hangingPunct="1">
              <a:defRPr/>
            </a:pPr>
            <a:r>
              <a:rPr lang="en-US" sz="1000" baseline="0" dirty="0" smtClean="0">
                <a:solidFill>
                  <a:srgbClr val="0071C5"/>
                </a:solidFill>
                <a:latin typeface="+mn-lt"/>
                <a:cs typeface="Neo Sans Intel" charset="0"/>
              </a:rPr>
              <a:t>TRANSFORMING NETWORKING &amp; STORAGE</a:t>
            </a:r>
          </a:p>
        </p:txBody>
      </p:sp>
      <p:sp>
        <p:nvSpPr>
          <p:cNvPr id="12" name="TextBox 18"/>
          <p:cNvSpPr txBox="1">
            <a:spLocks noChangeArrowheads="1"/>
          </p:cNvSpPr>
          <p:nvPr userDrawn="1"/>
        </p:nvSpPr>
        <p:spPr bwMode="auto">
          <a:xfrm>
            <a:off x="8686800" y="4730750"/>
            <a:ext cx="366713" cy="139700"/>
          </a:xfrm>
          <a:prstGeom prst="rect">
            <a:avLst/>
          </a:prstGeom>
          <a:noFill/>
          <a:ln>
            <a:noFill/>
          </a:ln>
          <a:extLst/>
        </p:spPr>
        <p:txBody>
          <a:bodyPr lIns="0" tIns="0" rIns="0" bIns="0" anchor="ctr">
            <a:spAutoFit/>
          </a:bodyPr>
          <a:lstStyle>
            <a:lvl1pPr>
              <a:defRPr>
                <a:solidFill>
                  <a:schemeClr val="tx1"/>
                </a:solidFill>
                <a:latin typeface="Neo Sans Intel" panose="020B0504020202020204" pitchFamily="34" charset="0"/>
                <a:ea typeface="Geneva" pitchFamily="126" charset="-128"/>
              </a:defRPr>
            </a:lvl1pPr>
            <a:lvl2pPr marL="742950" indent="-285750">
              <a:defRPr>
                <a:solidFill>
                  <a:schemeClr val="tx1"/>
                </a:solidFill>
                <a:latin typeface="Neo Sans Intel" panose="020B0504020202020204" pitchFamily="34" charset="0"/>
                <a:ea typeface="Geneva" pitchFamily="126" charset="-128"/>
              </a:defRPr>
            </a:lvl2pPr>
            <a:lvl3pPr marL="1143000" indent="-228600">
              <a:defRPr>
                <a:solidFill>
                  <a:schemeClr val="tx1"/>
                </a:solidFill>
                <a:latin typeface="Neo Sans Intel" panose="020B0504020202020204" pitchFamily="34" charset="0"/>
                <a:ea typeface="Geneva" pitchFamily="126" charset="-128"/>
              </a:defRPr>
            </a:lvl3pPr>
            <a:lvl4pPr marL="1600200" indent="-228600">
              <a:defRPr>
                <a:solidFill>
                  <a:schemeClr val="tx1"/>
                </a:solidFill>
                <a:latin typeface="Neo Sans Intel" panose="020B0504020202020204" pitchFamily="34" charset="0"/>
                <a:ea typeface="Geneva" pitchFamily="126" charset="-128"/>
              </a:defRPr>
            </a:lvl4pPr>
            <a:lvl5pPr marL="2057400" indent="-228600">
              <a:defRPr>
                <a:solidFill>
                  <a:schemeClr val="tx1"/>
                </a:solidFill>
                <a:latin typeface="Neo Sans Intel" panose="020B0504020202020204" pitchFamily="34" charset="0"/>
                <a:ea typeface="Geneva" pitchFamily="126" charset="-128"/>
              </a:defRPr>
            </a:lvl5pPr>
            <a:lvl6pPr marL="25146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6pPr>
            <a:lvl7pPr marL="29718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7pPr>
            <a:lvl8pPr marL="34290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8pPr>
            <a:lvl9pPr marL="38862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9pPr>
          </a:lstStyle>
          <a:p>
            <a:pPr algn="ctr" eaLnBrk="1" hangingPunct="1"/>
            <a:fld id="{775A4BC1-35A3-49B2-BFD1-1002728D1960}" type="slidenum">
              <a:rPr lang="en-US" altLang="en-US" sz="900">
                <a:solidFill>
                  <a:srgbClr val="0071C5"/>
                </a:solidFill>
                <a:latin typeface="+mn-lt"/>
              </a:rPr>
              <a:pPr algn="ctr" eaLnBrk="1" hangingPunct="1"/>
              <a:t>‹#›</a:t>
            </a:fld>
            <a:endParaRPr lang="en-US" altLang="en-US" sz="900" dirty="0">
              <a:solidFill>
                <a:srgbClr val="0071C5"/>
              </a:solidFill>
              <a:latin typeface="+mn-lt"/>
            </a:endParaRPr>
          </a:p>
        </p:txBody>
      </p:sp>
      <p:pic>
        <p:nvPicPr>
          <p:cNvPr id="13" name="Picture 2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34363" y="4695825"/>
            <a:ext cx="37623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p:cNvSpPr>
            <a:spLocks noGrp="1"/>
          </p:cNvSpPr>
          <p:nvPr userDrawn="1">
            <p:ph type="dt" sz="half" idx="10"/>
          </p:nvPr>
        </p:nvSpPr>
        <p:spPr>
          <a:xfrm>
            <a:off x="241809" y="4927094"/>
            <a:ext cx="1929384" cy="157162"/>
          </a:xfrm>
          <a:prstGeom prst="rect">
            <a:avLst/>
          </a:prstGeom>
        </p:spPr>
        <p:txBody>
          <a:bodyPr/>
          <a:lstStyle>
            <a:lvl1pPr>
              <a:defRPr>
                <a:solidFill>
                  <a:schemeClr val="tx2"/>
                </a:solidFill>
              </a:defRPr>
            </a:lvl1pPr>
          </a:lstStyle>
          <a:p>
            <a:pPr>
              <a:defRPr/>
            </a:pPr>
            <a:r>
              <a:rPr lang="en-US" smtClean="0"/>
              <a:t>INTEL CONFIDENTIAL</a:t>
            </a:r>
            <a:endParaRPr lang="en-US" dirty="0"/>
          </a:p>
        </p:txBody>
      </p:sp>
      <p:sp>
        <p:nvSpPr>
          <p:cNvPr id="6" name="Footer Placeholder 5"/>
          <p:cNvSpPr>
            <a:spLocks noGrp="1"/>
          </p:cNvSpPr>
          <p:nvPr userDrawn="1">
            <p:ph type="ftr" sz="quarter" idx="11"/>
          </p:nvPr>
        </p:nvSpPr>
        <p:spPr/>
        <p:txBody>
          <a:bodyPr/>
          <a:lstStyle>
            <a:lvl1pPr>
              <a:defRPr>
                <a:solidFill>
                  <a:schemeClr val="tx2"/>
                </a:solidFill>
              </a:defRPr>
            </a:lvl1pPr>
          </a:lstStyle>
          <a:p>
            <a:pPr>
              <a:defRPr/>
            </a:pPr>
            <a:r>
              <a:rPr lang="en-US" dirty="0" smtClean="0"/>
              <a:t>Doc #xxxxx</a:t>
            </a:r>
            <a:endParaRPr lang="en-US" dirty="0"/>
          </a:p>
        </p:txBody>
      </p:sp>
      <p:cxnSp>
        <p:nvCxnSpPr>
          <p:cNvPr id="14" name="Straight Connector 13"/>
          <p:cNvCxnSpPr/>
          <p:nvPr userDrawn="1"/>
        </p:nvCxnSpPr>
        <p:spPr>
          <a:xfrm>
            <a:off x="8698727" y="4724400"/>
            <a:ext cx="0" cy="238125"/>
          </a:xfrm>
          <a:prstGeom prst="line">
            <a:avLst/>
          </a:prstGeom>
          <a:ln w="3175" cap="rnd">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3737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Blue 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pic>
        <p:nvPicPr>
          <p:cNvPr id="6" name="Picture 14"/>
          <p:cNvPicPr>
            <a:picLocks noChangeAspect="1"/>
          </p:cNvPicPr>
          <p:nvPr userDrawn="1"/>
        </p:nvPicPr>
        <p:blipFill>
          <a:blip r:embed="rId2">
            <a:extLst>
              <a:ext uri="{28A0092B-C50C-407E-A947-70E740481C1C}">
                <a14:useLocalDpi xmlns:a14="http://schemas.microsoft.com/office/drawing/2010/main" val="0"/>
              </a:ext>
            </a:extLst>
          </a:blip>
          <a:srcRect l="549" t="1176" r="627" b="-2"/>
          <a:stretch>
            <a:fillRect/>
          </a:stretch>
        </p:blipFill>
        <p:spPr bwMode="auto">
          <a:xfrm>
            <a:off x="0" y="4575175"/>
            <a:ext cx="91440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7"/>
          <p:cNvSpPr txBox="1">
            <a:spLocks noChangeArrowheads="1"/>
          </p:cNvSpPr>
          <p:nvPr userDrawn="1"/>
        </p:nvSpPr>
        <p:spPr bwMode="auto">
          <a:xfrm>
            <a:off x="1663700" y="4884738"/>
            <a:ext cx="4692650" cy="246062"/>
          </a:xfrm>
          <a:prstGeom prst="rect">
            <a:avLst/>
          </a:prstGeom>
          <a:noFill/>
          <a:ln>
            <a:noFill/>
          </a:ln>
          <a:extLst/>
        </p:spPr>
        <p:txBody>
          <a:bodyPr>
            <a:spAutoFit/>
          </a:bodyPr>
          <a:lstStyle>
            <a:lvl1pPr eaLnBrk="0" hangingPunct="0">
              <a:defRPr sz="2400">
                <a:solidFill>
                  <a:schemeClr val="tx1"/>
                </a:solidFill>
                <a:latin typeface="Neo Sans Intel" charset="0"/>
                <a:ea typeface="Geneva" charset="0"/>
                <a:cs typeface="Geneva" charset="0"/>
              </a:defRPr>
            </a:lvl1pPr>
            <a:lvl2pPr marL="742950" indent="-285750" eaLnBrk="0" hangingPunct="0">
              <a:defRPr sz="2400">
                <a:solidFill>
                  <a:schemeClr val="tx1"/>
                </a:solidFill>
                <a:latin typeface="Neo Sans Intel" charset="0"/>
                <a:ea typeface="Geneva" charset="0"/>
              </a:defRPr>
            </a:lvl2pPr>
            <a:lvl3pPr marL="1143000" indent="-228600" eaLnBrk="0" hangingPunct="0">
              <a:defRPr sz="2400">
                <a:solidFill>
                  <a:schemeClr val="tx1"/>
                </a:solidFill>
                <a:latin typeface="Neo Sans Intel" charset="0"/>
                <a:ea typeface="Geneva" charset="0"/>
              </a:defRPr>
            </a:lvl3pPr>
            <a:lvl4pPr marL="1600200" indent="-228600" eaLnBrk="0" hangingPunct="0">
              <a:defRPr sz="2400">
                <a:solidFill>
                  <a:schemeClr val="tx1"/>
                </a:solidFill>
                <a:latin typeface="Neo Sans Intel" charset="0"/>
                <a:ea typeface="Geneva" charset="0"/>
              </a:defRPr>
            </a:lvl4pPr>
            <a:lvl5pPr marL="2057400" indent="-228600" eaLnBrk="0" hangingPunct="0">
              <a:defRPr sz="2400">
                <a:solidFill>
                  <a:schemeClr val="tx1"/>
                </a:solidFill>
                <a:latin typeface="Neo Sans Intel" charset="0"/>
                <a:ea typeface="Geneva" charset="0"/>
              </a:defRPr>
            </a:lvl5pPr>
            <a:lvl6pPr marL="2514600" indent="-228600" eaLnBrk="0" fontAlgn="base" hangingPunct="0">
              <a:spcBef>
                <a:spcPct val="0"/>
              </a:spcBef>
              <a:spcAft>
                <a:spcPct val="0"/>
              </a:spcAft>
              <a:defRPr sz="2400">
                <a:solidFill>
                  <a:schemeClr val="tx1"/>
                </a:solidFill>
                <a:latin typeface="Neo Sans Intel" charset="0"/>
                <a:ea typeface="Geneva" charset="0"/>
              </a:defRPr>
            </a:lvl6pPr>
            <a:lvl7pPr marL="2971800" indent="-228600" eaLnBrk="0" fontAlgn="base" hangingPunct="0">
              <a:spcBef>
                <a:spcPct val="0"/>
              </a:spcBef>
              <a:spcAft>
                <a:spcPct val="0"/>
              </a:spcAft>
              <a:defRPr sz="2400">
                <a:solidFill>
                  <a:schemeClr val="tx1"/>
                </a:solidFill>
                <a:latin typeface="Neo Sans Intel" charset="0"/>
                <a:ea typeface="Geneva" charset="0"/>
              </a:defRPr>
            </a:lvl7pPr>
            <a:lvl8pPr marL="3429000" indent="-228600" eaLnBrk="0" fontAlgn="base" hangingPunct="0">
              <a:spcBef>
                <a:spcPct val="0"/>
              </a:spcBef>
              <a:spcAft>
                <a:spcPct val="0"/>
              </a:spcAft>
              <a:defRPr sz="2400">
                <a:solidFill>
                  <a:schemeClr val="tx1"/>
                </a:solidFill>
                <a:latin typeface="Neo Sans Intel" charset="0"/>
                <a:ea typeface="Geneva" charset="0"/>
              </a:defRPr>
            </a:lvl8pPr>
            <a:lvl9pPr marL="3886200" indent="-228600" eaLnBrk="0" fontAlgn="base" hangingPunct="0">
              <a:spcBef>
                <a:spcPct val="0"/>
              </a:spcBef>
              <a:spcAft>
                <a:spcPct val="0"/>
              </a:spcAft>
              <a:defRPr sz="2400">
                <a:solidFill>
                  <a:schemeClr val="tx1"/>
                </a:solidFill>
                <a:latin typeface="Neo Sans Intel" charset="0"/>
                <a:ea typeface="Geneva" charset="0"/>
              </a:defRPr>
            </a:lvl9pPr>
          </a:lstStyle>
          <a:p>
            <a:pPr algn="ctr" eaLnBrk="1" hangingPunct="1">
              <a:defRPr/>
            </a:pPr>
            <a:r>
              <a:rPr lang="en-US" sz="1000" dirty="0" smtClean="0">
                <a:solidFill>
                  <a:srgbClr val="0071C5"/>
                </a:solidFill>
                <a:latin typeface="Intel Clear" panose="020B0604020203020204" pitchFamily="34" charset="0"/>
                <a:cs typeface="Neo Sans Intel" charset="0"/>
              </a:rPr>
              <a:t>TRANSFORMING NETWORKING &amp; STORAGE</a:t>
            </a:r>
          </a:p>
        </p:txBody>
      </p:sp>
      <p:sp>
        <p:nvSpPr>
          <p:cNvPr id="8" name="TextBox 18"/>
          <p:cNvSpPr txBox="1">
            <a:spLocks noChangeArrowheads="1"/>
          </p:cNvSpPr>
          <p:nvPr userDrawn="1"/>
        </p:nvSpPr>
        <p:spPr bwMode="auto">
          <a:xfrm>
            <a:off x="8686800" y="4730750"/>
            <a:ext cx="366713" cy="139700"/>
          </a:xfrm>
          <a:prstGeom prst="rect">
            <a:avLst/>
          </a:prstGeom>
          <a:noFill/>
          <a:ln>
            <a:noFill/>
          </a:ln>
          <a:extLst/>
        </p:spPr>
        <p:txBody>
          <a:bodyPr lIns="0" tIns="0" rIns="0" bIns="0" anchor="ctr">
            <a:spAutoFit/>
          </a:bodyPr>
          <a:lstStyle>
            <a:lvl1pPr>
              <a:defRPr>
                <a:solidFill>
                  <a:schemeClr val="tx1"/>
                </a:solidFill>
                <a:latin typeface="Neo Sans Intel" panose="020B0504020202020204" pitchFamily="34" charset="0"/>
                <a:ea typeface="Geneva" pitchFamily="126" charset="-128"/>
              </a:defRPr>
            </a:lvl1pPr>
            <a:lvl2pPr marL="742950" indent="-285750">
              <a:defRPr>
                <a:solidFill>
                  <a:schemeClr val="tx1"/>
                </a:solidFill>
                <a:latin typeface="Neo Sans Intel" panose="020B0504020202020204" pitchFamily="34" charset="0"/>
                <a:ea typeface="Geneva" pitchFamily="126" charset="-128"/>
              </a:defRPr>
            </a:lvl2pPr>
            <a:lvl3pPr marL="1143000" indent="-228600">
              <a:defRPr>
                <a:solidFill>
                  <a:schemeClr val="tx1"/>
                </a:solidFill>
                <a:latin typeface="Neo Sans Intel" panose="020B0504020202020204" pitchFamily="34" charset="0"/>
                <a:ea typeface="Geneva" pitchFamily="126" charset="-128"/>
              </a:defRPr>
            </a:lvl3pPr>
            <a:lvl4pPr marL="1600200" indent="-228600">
              <a:defRPr>
                <a:solidFill>
                  <a:schemeClr val="tx1"/>
                </a:solidFill>
                <a:latin typeface="Neo Sans Intel" panose="020B0504020202020204" pitchFamily="34" charset="0"/>
                <a:ea typeface="Geneva" pitchFamily="126" charset="-128"/>
              </a:defRPr>
            </a:lvl4pPr>
            <a:lvl5pPr marL="2057400" indent="-228600">
              <a:defRPr>
                <a:solidFill>
                  <a:schemeClr val="tx1"/>
                </a:solidFill>
                <a:latin typeface="Neo Sans Intel" panose="020B0504020202020204" pitchFamily="34" charset="0"/>
                <a:ea typeface="Geneva" pitchFamily="126" charset="-128"/>
              </a:defRPr>
            </a:lvl5pPr>
            <a:lvl6pPr marL="25146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6pPr>
            <a:lvl7pPr marL="29718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7pPr>
            <a:lvl8pPr marL="34290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8pPr>
            <a:lvl9pPr marL="38862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9pPr>
          </a:lstStyle>
          <a:p>
            <a:pPr algn="ctr" eaLnBrk="1" hangingPunct="1"/>
            <a:fld id="{775A4BC1-35A3-49B2-BFD1-1002728D1960}" type="slidenum">
              <a:rPr lang="en-US" altLang="en-US" sz="900">
                <a:solidFill>
                  <a:srgbClr val="0071C5"/>
                </a:solidFill>
                <a:latin typeface="+mn-lt"/>
              </a:rPr>
              <a:pPr algn="ctr" eaLnBrk="1" hangingPunct="1"/>
              <a:t>‹#›</a:t>
            </a:fld>
            <a:endParaRPr lang="en-US" altLang="en-US" sz="900" dirty="0">
              <a:solidFill>
                <a:srgbClr val="0071C5"/>
              </a:solidFill>
              <a:latin typeface="+mn-lt"/>
            </a:endParaRPr>
          </a:p>
        </p:txBody>
      </p:sp>
      <p:pic>
        <p:nvPicPr>
          <p:cNvPr id="9" name="Picture 2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34363" y="4695825"/>
            <a:ext cx="37623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4"/>
          <p:cNvSpPr>
            <a:spLocks noGrp="1"/>
          </p:cNvSpPr>
          <p:nvPr userDrawn="1">
            <p:ph type="dt" sz="half" idx="10"/>
          </p:nvPr>
        </p:nvSpPr>
        <p:spPr>
          <a:xfrm>
            <a:off x="241809" y="4927094"/>
            <a:ext cx="1929384" cy="157162"/>
          </a:xfrm>
          <a:prstGeom prst="rect">
            <a:avLst/>
          </a:prstGeom>
        </p:spPr>
        <p:txBody>
          <a:bodyPr/>
          <a:lstStyle>
            <a:lvl1pPr>
              <a:defRPr>
                <a:solidFill>
                  <a:schemeClr val="tx2"/>
                </a:solidFill>
              </a:defRPr>
            </a:lvl1pPr>
          </a:lstStyle>
          <a:p>
            <a:pPr>
              <a:defRPr/>
            </a:pPr>
            <a:r>
              <a:rPr lang="en-US" smtClean="0"/>
              <a:t>INTEL CONFIDENTIAL</a:t>
            </a:r>
            <a:endParaRPr lang="en-US" dirty="0"/>
          </a:p>
        </p:txBody>
      </p:sp>
      <p:sp>
        <p:nvSpPr>
          <p:cNvPr id="4" name="Footer Placeholder 5"/>
          <p:cNvSpPr>
            <a:spLocks noGrp="1"/>
          </p:cNvSpPr>
          <p:nvPr userDrawn="1">
            <p:ph type="ftr" sz="quarter" idx="11"/>
          </p:nvPr>
        </p:nvSpPr>
        <p:spPr/>
        <p:txBody>
          <a:bodyPr/>
          <a:lstStyle>
            <a:lvl1pPr>
              <a:defRPr>
                <a:solidFill>
                  <a:schemeClr val="tx2"/>
                </a:solidFill>
              </a:defRPr>
            </a:lvl1pPr>
          </a:lstStyle>
          <a:p>
            <a:pPr>
              <a:defRPr/>
            </a:pPr>
            <a:r>
              <a:rPr lang="en-US" dirty="0" smtClean="0"/>
              <a:t>Doc #xxxxx</a:t>
            </a:r>
            <a:endParaRPr lang="en-US" dirty="0"/>
          </a:p>
        </p:txBody>
      </p:sp>
      <p:cxnSp>
        <p:nvCxnSpPr>
          <p:cNvPr id="10" name="Straight Connector 9"/>
          <p:cNvCxnSpPr/>
          <p:nvPr userDrawn="1"/>
        </p:nvCxnSpPr>
        <p:spPr>
          <a:xfrm>
            <a:off x="8698727" y="4724400"/>
            <a:ext cx="0" cy="238125"/>
          </a:xfrm>
          <a:prstGeom prst="line">
            <a:avLst/>
          </a:prstGeom>
          <a:ln w="3175" cap="rnd">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282628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Freeform 9"/>
          <p:cNvSpPr/>
          <p:nvPr userDrawn="1"/>
        </p:nvSpPr>
        <p:spPr>
          <a:xfrm>
            <a:off x="0" y="4533900"/>
            <a:ext cx="9144000" cy="609600"/>
          </a:xfrm>
          <a:custGeom>
            <a:avLst/>
            <a:gdLst>
              <a:gd name="connsiteX0" fmla="*/ 9175750 w 9175750"/>
              <a:gd name="connsiteY0" fmla="*/ 6350 h 615950"/>
              <a:gd name="connsiteX1" fmla="*/ 8362950 w 9175750"/>
              <a:gd name="connsiteY1" fmla="*/ 0 h 615950"/>
              <a:gd name="connsiteX2" fmla="*/ 7804150 w 9175750"/>
              <a:gd name="connsiteY2" fmla="*/ 311150 h 615950"/>
              <a:gd name="connsiteX3" fmla="*/ 0 w 9175750"/>
              <a:gd name="connsiteY3" fmla="*/ 336550 h 615950"/>
              <a:gd name="connsiteX4" fmla="*/ 0 w 9175750"/>
              <a:gd name="connsiteY4" fmla="*/ 615950 h 615950"/>
              <a:gd name="connsiteX5" fmla="*/ 9144000 w 9175750"/>
              <a:gd name="connsiteY5" fmla="*/ 615950 h 615950"/>
              <a:gd name="connsiteX6" fmla="*/ 9175750 w 9175750"/>
              <a:gd name="connsiteY6" fmla="*/ 6350 h 615950"/>
              <a:gd name="connsiteX0" fmla="*/ 9175750 w 9175750"/>
              <a:gd name="connsiteY0" fmla="*/ 6350 h 615950"/>
              <a:gd name="connsiteX1" fmla="*/ 8362950 w 9175750"/>
              <a:gd name="connsiteY1" fmla="*/ 0 h 615950"/>
              <a:gd name="connsiteX2" fmla="*/ 7804150 w 9175750"/>
              <a:gd name="connsiteY2" fmla="*/ 311150 h 615950"/>
              <a:gd name="connsiteX3" fmla="*/ 0 w 9175750"/>
              <a:gd name="connsiteY3" fmla="*/ 336550 h 615950"/>
              <a:gd name="connsiteX4" fmla="*/ 0 w 9175750"/>
              <a:gd name="connsiteY4" fmla="*/ 615950 h 615950"/>
              <a:gd name="connsiteX5" fmla="*/ 9169400 w 9175750"/>
              <a:gd name="connsiteY5" fmla="*/ 615950 h 615950"/>
              <a:gd name="connsiteX6" fmla="*/ 9175750 w 9175750"/>
              <a:gd name="connsiteY6" fmla="*/ 6350 h 615950"/>
              <a:gd name="connsiteX0" fmla="*/ 9175750 w 9175750"/>
              <a:gd name="connsiteY0" fmla="*/ 0 h 609600"/>
              <a:gd name="connsiteX1" fmla="*/ 8362950 w 9175750"/>
              <a:gd name="connsiteY1" fmla="*/ 6350 h 609600"/>
              <a:gd name="connsiteX2" fmla="*/ 7804150 w 9175750"/>
              <a:gd name="connsiteY2" fmla="*/ 304800 h 609600"/>
              <a:gd name="connsiteX3" fmla="*/ 0 w 9175750"/>
              <a:gd name="connsiteY3" fmla="*/ 330200 h 609600"/>
              <a:gd name="connsiteX4" fmla="*/ 0 w 9175750"/>
              <a:gd name="connsiteY4" fmla="*/ 609600 h 609600"/>
              <a:gd name="connsiteX5" fmla="*/ 9169400 w 9175750"/>
              <a:gd name="connsiteY5" fmla="*/ 609600 h 609600"/>
              <a:gd name="connsiteX6" fmla="*/ 9175750 w 9175750"/>
              <a:gd name="connsiteY6" fmla="*/ 0 h 609600"/>
              <a:gd name="connsiteX0" fmla="*/ 9175750 w 9175750"/>
              <a:gd name="connsiteY0" fmla="*/ 0 h 609600"/>
              <a:gd name="connsiteX1" fmla="*/ 8362950 w 9175750"/>
              <a:gd name="connsiteY1" fmla="*/ 6350 h 609600"/>
              <a:gd name="connsiteX2" fmla="*/ 7816850 w 9175750"/>
              <a:gd name="connsiteY2" fmla="*/ 336550 h 609600"/>
              <a:gd name="connsiteX3" fmla="*/ 0 w 9175750"/>
              <a:gd name="connsiteY3" fmla="*/ 330200 h 609600"/>
              <a:gd name="connsiteX4" fmla="*/ 0 w 9175750"/>
              <a:gd name="connsiteY4" fmla="*/ 609600 h 609600"/>
              <a:gd name="connsiteX5" fmla="*/ 9169400 w 9175750"/>
              <a:gd name="connsiteY5" fmla="*/ 609600 h 609600"/>
              <a:gd name="connsiteX6" fmla="*/ 9175750 w 9175750"/>
              <a:gd name="connsiteY6"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50" h="609600">
                <a:moveTo>
                  <a:pt x="9175750" y="0"/>
                </a:moveTo>
                <a:lnTo>
                  <a:pt x="8362950" y="6350"/>
                </a:lnTo>
                <a:lnTo>
                  <a:pt x="7816850" y="336550"/>
                </a:lnTo>
                <a:lnTo>
                  <a:pt x="0" y="330200"/>
                </a:lnTo>
                <a:lnTo>
                  <a:pt x="0" y="609600"/>
                </a:lnTo>
                <a:lnTo>
                  <a:pt x="9169400" y="609600"/>
                </a:lnTo>
                <a:cubicBezTo>
                  <a:pt x="9171517" y="406400"/>
                  <a:pt x="9173633" y="203200"/>
                  <a:pt x="9175750"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027" name="Title Placeholder 1"/>
          <p:cNvSpPr>
            <a:spLocks noGrp="1"/>
          </p:cNvSpPr>
          <p:nvPr>
            <p:ph type="title"/>
          </p:nvPr>
        </p:nvSpPr>
        <p:spPr bwMode="auto">
          <a:xfrm>
            <a:off x="457200" y="157163"/>
            <a:ext cx="822960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dirty="0" smtClean="0"/>
              <a:t>Click to edit Master title style</a:t>
            </a:r>
          </a:p>
        </p:txBody>
      </p:sp>
      <p:sp>
        <p:nvSpPr>
          <p:cNvPr id="1028" name="Text Placeholder 2"/>
          <p:cNvSpPr>
            <a:spLocks noGrp="1"/>
          </p:cNvSpPr>
          <p:nvPr>
            <p:ph type="body" idx="1"/>
          </p:nvPr>
        </p:nvSpPr>
        <p:spPr bwMode="auto">
          <a:xfrm>
            <a:off x="457200" y="1005840"/>
            <a:ext cx="8229600" cy="3413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smtClean="0"/>
              <a:t>Click to edit Master text styles</a:t>
            </a:r>
          </a:p>
          <a:p>
            <a:pPr lvl="1"/>
            <a:r>
              <a:rPr lang="en-US" altLang="en-US" dirty="0" smtClean="0"/>
              <a:t>18pt Regular Big Bullet One</a:t>
            </a:r>
          </a:p>
          <a:p>
            <a:pPr lvl="2"/>
            <a:r>
              <a:rPr lang="en-US" altLang="en-US" dirty="0" smtClean="0"/>
              <a:t>Sub-bullet</a:t>
            </a:r>
          </a:p>
          <a:p>
            <a:pPr lvl="3"/>
            <a:r>
              <a:rPr lang="en-US" altLang="en-US" dirty="0" smtClean="0"/>
              <a:t>Fourth level</a:t>
            </a:r>
          </a:p>
          <a:p>
            <a:pPr lvl="4"/>
            <a:r>
              <a:rPr lang="en-US" altLang="en-US" dirty="0" smtClean="0"/>
              <a:t>Fifth level</a:t>
            </a:r>
          </a:p>
        </p:txBody>
      </p:sp>
      <p:cxnSp>
        <p:nvCxnSpPr>
          <p:cNvPr id="14" name="Straight Connector 13"/>
          <p:cNvCxnSpPr/>
          <p:nvPr userDrawn="1"/>
        </p:nvCxnSpPr>
        <p:spPr>
          <a:xfrm>
            <a:off x="8686800" y="4716463"/>
            <a:ext cx="0" cy="238125"/>
          </a:xfrm>
          <a:prstGeom prst="line">
            <a:avLst/>
          </a:prstGeom>
          <a:ln w="31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030" name="TextBox 15"/>
          <p:cNvSpPr txBox="1">
            <a:spLocks noChangeArrowheads="1"/>
          </p:cNvSpPr>
          <p:nvPr userDrawn="1"/>
        </p:nvSpPr>
        <p:spPr bwMode="auto">
          <a:xfrm>
            <a:off x="1663700" y="4884738"/>
            <a:ext cx="4692650" cy="246062"/>
          </a:xfrm>
          <a:prstGeom prst="rect">
            <a:avLst/>
          </a:prstGeom>
          <a:noFill/>
          <a:ln>
            <a:noFill/>
          </a:ln>
          <a:extLst/>
        </p:spPr>
        <p:txBody>
          <a:bodyPr>
            <a:spAutoFit/>
          </a:bodyPr>
          <a:lstStyle>
            <a:lvl1pPr eaLnBrk="0" hangingPunct="0">
              <a:defRPr sz="2400">
                <a:solidFill>
                  <a:schemeClr val="tx1"/>
                </a:solidFill>
                <a:latin typeface="Neo Sans Intel" charset="0"/>
                <a:ea typeface="Geneva" charset="0"/>
                <a:cs typeface="Geneva" charset="0"/>
              </a:defRPr>
            </a:lvl1pPr>
            <a:lvl2pPr marL="742950" indent="-285750" eaLnBrk="0" hangingPunct="0">
              <a:defRPr sz="2400">
                <a:solidFill>
                  <a:schemeClr val="tx1"/>
                </a:solidFill>
                <a:latin typeface="Neo Sans Intel" charset="0"/>
                <a:ea typeface="Geneva" charset="0"/>
              </a:defRPr>
            </a:lvl2pPr>
            <a:lvl3pPr marL="1143000" indent="-228600" eaLnBrk="0" hangingPunct="0">
              <a:defRPr sz="2400">
                <a:solidFill>
                  <a:schemeClr val="tx1"/>
                </a:solidFill>
                <a:latin typeface="Neo Sans Intel" charset="0"/>
                <a:ea typeface="Geneva" charset="0"/>
              </a:defRPr>
            </a:lvl3pPr>
            <a:lvl4pPr marL="1600200" indent="-228600" eaLnBrk="0" hangingPunct="0">
              <a:defRPr sz="2400">
                <a:solidFill>
                  <a:schemeClr val="tx1"/>
                </a:solidFill>
                <a:latin typeface="Neo Sans Intel" charset="0"/>
                <a:ea typeface="Geneva" charset="0"/>
              </a:defRPr>
            </a:lvl4pPr>
            <a:lvl5pPr marL="2057400" indent="-228600" eaLnBrk="0" hangingPunct="0">
              <a:defRPr sz="2400">
                <a:solidFill>
                  <a:schemeClr val="tx1"/>
                </a:solidFill>
                <a:latin typeface="Neo Sans Intel" charset="0"/>
                <a:ea typeface="Geneva" charset="0"/>
              </a:defRPr>
            </a:lvl5pPr>
            <a:lvl6pPr marL="2514600" indent="-228600" eaLnBrk="0" fontAlgn="base" hangingPunct="0">
              <a:spcBef>
                <a:spcPct val="0"/>
              </a:spcBef>
              <a:spcAft>
                <a:spcPct val="0"/>
              </a:spcAft>
              <a:defRPr sz="2400">
                <a:solidFill>
                  <a:schemeClr val="tx1"/>
                </a:solidFill>
                <a:latin typeface="Neo Sans Intel" charset="0"/>
                <a:ea typeface="Geneva" charset="0"/>
              </a:defRPr>
            </a:lvl6pPr>
            <a:lvl7pPr marL="2971800" indent="-228600" eaLnBrk="0" fontAlgn="base" hangingPunct="0">
              <a:spcBef>
                <a:spcPct val="0"/>
              </a:spcBef>
              <a:spcAft>
                <a:spcPct val="0"/>
              </a:spcAft>
              <a:defRPr sz="2400">
                <a:solidFill>
                  <a:schemeClr val="tx1"/>
                </a:solidFill>
                <a:latin typeface="Neo Sans Intel" charset="0"/>
                <a:ea typeface="Geneva" charset="0"/>
              </a:defRPr>
            </a:lvl7pPr>
            <a:lvl8pPr marL="3429000" indent="-228600" eaLnBrk="0" fontAlgn="base" hangingPunct="0">
              <a:spcBef>
                <a:spcPct val="0"/>
              </a:spcBef>
              <a:spcAft>
                <a:spcPct val="0"/>
              </a:spcAft>
              <a:defRPr sz="2400">
                <a:solidFill>
                  <a:schemeClr val="tx1"/>
                </a:solidFill>
                <a:latin typeface="Neo Sans Intel" charset="0"/>
                <a:ea typeface="Geneva" charset="0"/>
              </a:defRPr>
            </a:lvl8pPr>
            <a:lvl9pPr marL="3886200" indent="-228600" eaLnBrk="0" fontAlgn="base" hangingPunct="0">
              <a:spcBef>
                <a:spcPct val="0"/>
              </a:spcBef>
              <a:spcAft>
                <a:spcPct val="0"/>
              </a:spcAft>
              <a:defRPr sz="2400">
                <a:solidFill>
                  <a:schemeClr val="tx1"/>
                </a:solidFill>
                <a:latin typeface="Neo Sans Intel" charset="0"/>
                <a:ea typeface="Geneva" charset="0"/>
              </a:defRPr>
            </a:lvl9pPr>
          </a:lstStyle>
          <a:p>
            <a:pPr algn="ctr" eaLnBrk="1" hangingPunct="1">
              <a:defRPr/>
            </a:pPr>
            <a:r>
              <a:rPr lang="en-US" sz="1000" dirty="0" smtClean="0">
                <a:solidFill>
                  <a:srgbClr val="FFFFFF"/>
                </a:solidFill>
                <a:latin typeface="+mn-lt"/>
                <a:cs typeface="Neo Sans Intel" charset="0"/>
              </a:rPr>
              <a:t>TRANSFORMING NETWORKING &amp; STORAGE</a:t>
            </a:r>
          </a:p>
        </p:txBody>
      </p:sp>
      <p:sp>
        <p:nvSpPr>
          <p:cNvPr id="1031" name="TextBox 16"/>
          <p:cNvSpPr txBox="1">
            <a:spLocks noChangeArrowheads="1"/>
          </p:cNvSpPr>
          <p:nvPr userDrawn="1"/>
        </p:nvSpPr>
        <p:spPr bwMode="auto">
          <a:xfrm>
            <a:off x="8686800" y="4730750"/>
            <a:ext cx="366713" cy="139700"/>
          </a:xfrm>
          <a:prstGeom prst="rect">
            <a:avLst/>
          </a:prstGeom>
          <a:noFill/>
          <a:ln>
            <a:noFill/>
          </a:ln>
          <a:extLst/>
        </p:spPr>
        <p:txBody>
          <a:bodyPr lIns="0" tIns="0" rIns="0" bIns="0" anchor="ctr">
            <a:spAutoFit/>
          </a:bodyPr>
          <a:lstStyle>
            <a:lvl1pPr>
              <a:defRPr>
                <a:solidFill>
                  <a:schemeClr val="tx1"/>
                </a:solidFill>
                <a:latin typeface="Neo Sans Intel" panose="020B0504020202020204" pitchFamily="34" charset="0"/>
                <a:ea typeface="Geneva" pitchFamily="126" charset="-128"/>
              </a:defRPr>
            </a:lvl1pPr>
            <a:lvl2pPr marL="742950" indent="-285750">
              <a:defRPr>
                <a:solidFill>
                  <a:schemeClr val="tx1"/>
                </a:solidFill>
                <a:latin typeface="Neo Sans Intel" panose="020B0504020202020204" pitchFamily="34" charset="0"/>
                <a:ea typeface="Geneva" pitchFamily="126" charset="-128"/>
              </a:defRPr>
            </a:lvl2pPr>
            <a:lvl3pPr marL="1143000" indent="-228600">
              <a:defRPr>
                <a:solidFill>
                  <a:schemeClr val="tx1"/>
                </a:solidFill>
                <a:latin typeface="Neo Sans Intel" panose="020B0504020202020204" pitchFamily="34" charset="0"/>
                <a:ea typeface="Geneva" pitchFamily="126" charset="-128"/>
              </a:defRPr>
            </a:lvl3pPr>
            <a:lvl4pPr marL="1600200" indent="-228600">
              <a:defRPr>
                <a:solidFill>
                  <a:schemeClr val="tx1"/>
                </a:solidFill>
                <a:latin typeface="Neo Sans Intel" panose="020B0504020202020204" pitchFamily="34" charset="0"/>
                <a:ea typeface="Geneva" pitchFamily="126" charset="-128"/>
              </a:defRPr>
            </a:lvl4pPr>
            <a:lvl5pPr marL="2057400" indent="-228600">
              <a:defRPr>
                <a:solidFill>
                  <a:schemeClr val="tx1"/>
                </a:solidFill>
                <a:latin typeface="Neo Sans Intel" panose="020B0504020202020204" pitchFamily="34" charset="0"/>
                <a:ea typeface="Geneva" pitchFamily="126" charset="-128"/>
              </a:defRPr>
            </a:lvl5pPr>
            <a:lvl6pPr marL="25146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6pPr>
            <a:lvl7pPr marL="29718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7pPr>
            <a:lvl8pPr marL="34290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8pPr>
            <a:lvl9pPr marL="3886200" indent="-228600" defTabSz="457200" eaLnBrk="0" fontAlgn="base" hangingPunct="0">
              <a:spcBef>
                <a:spcPct val="0"/>
              </a:spcBef>
              <a:spcAft>
                <a:spcPct val="0"/>
              </a:spcAft>
              <a:defRPr>
                <a:solidFill>
                  <a:schemeClr val="tx1"/>
                </a:solidFill>
                <a:latin typeface="Neo Sans Intel" panose="020B0504020202020204" pitchFamily="34" charset="0"/>
                <a:ea typeface="Geneva" pitchFamily="126" charset="-128"/>
              </a:defRPr>
            </a:lvl9pPr>
          </a:lstStyle>
          <a:p>
            <a:pPr algn="ctr" eaLnBrk="1" hangingPunct="1"/>
            <a:fld id="{D8AE0A5D-856D-4162-BB20-13BC5DDD356F}" type="slidenum">
              <a:rPr lang="en-US" altLang="en-US" sz="900">
                <a:solidFill>
                  <a:srgbClr val="FFFFFF"/>
                </a:solidFill>
                <a:latin typeface="+mn-lt"/>
              </a:rPr>
              <a:pPr algn="ctr" eaLnBrk="1" hangingPunct="1"/>
              <a:t>‹#›</a:t>
            </a:fld>
            <a:endParaRPr lang="en-US" altLang="en-US" sz="900" dirty="0">
              <a:solidFill>
                <a:srgbClr val="FFFFFF"/>
              </a:solidFill>
              <a:latin typeface="+mn-lt"/>
            </a:endParaRPr>
          </a:p>
        </p:txBody>
      </p:sp>
      <p:sp>
        <p:nvSpPr>
          <p:cNvPr id="22" name="Footer Placeholder 5"/>
          <p:cNvSpPr>
            <a:spLocks noGrp="1"/>
          </p:cNvSpPr>
          <p:nvPr>
            <p:ph type="ftr" sz="quarter" idx="3"/>
          </p:nvPr>
        </p:nvSpPr>
        <p:spPr>
          <a:xfrm>
            <a:off x="6352262" y="4932752"/>
            <a:ext cx="1152144" cy="157162"/>
          </a:xfrm>
          <a:prstGeom prst="rect">
            <a:avLst/>
          </a:prstGeom>
        </p:spPr>
        <p:txBody>
          <a:bodyPr vert="horz" lIns="0" tIns="45720" rIns="0" bIns="45720" rtlCol="0" anchor="ctr"/>
          <a:lstStyle>
            <a:lvl1pPr algn="l" defTabSz="914400" eaLnBrk="1" fontAlgn="auto" hangingPunct="1">
              <a:spcBef>
                <a:spcPts val="0"/>
              </a:spcBef>
              <a:spcAft>
                <a:spcPts val="0"/>
              </a:spcAft>
              <a:defRPr sz="1050" kern="0">
                <a:solidFill>
                  <a:sysClr val="window" lastClr="FFFFFF"/>
                </a:solidFill>
                <a:latin typeface="+mj-lt"/>
                <a:ea typeface="Geneva" charset="0"/>
                <a:cs typeface="Geneva" charset="0"/>
              </a:defRPr>
            </a:lvl1pPr>
          </a:lstStyle>
          <a:p>
            <a:pPr>
              <a:defRPr/>
            </a:pPr>
            <a:r>
              <a:rPr lang="en-US" dirty="0" smtClean="0"/>
              <a:t>Doc #xxxxx</a:t>
            </a:r>
            <a:endParaRPr lang="en-US" dirty="0"/>
          </a:p>
        </p:txBody>
      </p:sp>
      <p:pic>
        <p:nvPicPr>
          <p:cNvPr id="1034" name="Picture 22" descr="Intel_White.png"/>
          <p:cNvPicPr>
            <a:picLocks noChangeAspect="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8239125" y="4697413"/>
            <a:ext cx="3667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Date Placeholder 4"/>
          <p:cNvSpPr>
            <a:spLocks noGrp="1"/>
          </p:cNvSpPr>
          <p:nvPr>
            <p:ph type="dt" sz="half" idx="2"/>
          </p:nvPr>
        </p:nvSpPr>
        <p:spPr>
          <a:xfrm>
            <a:off x="241809" y="4927094"/>
            <a:ext cx="1929384" cy="157162"/>
          </a:xfrm>
          <a:prstGeom prst="rect">
            <a:avLst/>
          </a:prstGeom>
        </p:spPr>
        <p:txBody>
          <a:bodyPr vert="horz" lIns="0" tIns="45720" rIns="0" bIns="45720" rtlCol="0" anchor="ctr"/>
          <a:lstStyle>
            <a:lvl1pPr algn="l" defTabSz="914400" eaLnBrk="1" fontAlgn="auto" hangingPunct="1">
              <a:spcBef>
                <a:spcPts val="0"/>
              </a:spcBef>
              <a:spcAft>
                <a:spcPts val="0"/>
              </a:spcAft>
              <a:defRPr sz="1050" kern="0">
                <a:solidFill>
                  <a:sysClr val="window" lastClr="FFFFFF"/>
                </a:solidFill>
                <a:latin typeface="+mj-lt"/>
                <a:ea typeface="Geneva" charset="0"/>
                <a:cs typeface="Geneva" charset="0"/>
              </a:defRPr>
            </a:lvl1pPr>
          </a:lstStyle>
          <a:p>
            <a:pPr>
              <a:defRPr/>
            </a:pPr>
            <a:r>
              <a:rPr lang="en-US" smtClean="0"/>
              <a:t>INTEL CONFIDENTIAL</a:t>
            </a:r>
            <a:endParaRPr lang="en-US" dirty="0"/>
          </a:p>
        </p:txBody>
      </p:sp>
    </p:spTree>
  </p:cSld>
  <p:clrMap bg1="lt1" tx1="dk1" bg2="lt2" tx2="dk2" accent1="accent1" accent2="accent2" accent3="accent3" accent4="accent4" accent5="accent5" accent6="accent6" hlink="hlink" folHlink="folHlink"/>
  <p:sldLayoutIdLst>
    <p:sldLayoutId id="2147483848" r:id="rId1"/>
    <p:sldLayoutId id="2147483829" r:id="rId2"/>
    <p:sldLayoutId id="2147483830" r:id="rId3"/>
    <p:sldLayoutId id="2147483833" r:id="rId4"/>
    <p:sldLayoutId id="2147483834" r:id="rId5"/>
    <p:sldLayoutId id="2147483837" r:id="rId6"/>
    <p:sldLayoutId id="2147483849" r:id="rId7"/>
    <p:sldLayoutId id="2147483850" r:id="rId8"/>
    <p:sldLayoutId id="2147483851" r:id="rId9"/>
    <p:sldLayoutId id="2147483852" r:id="rId10"/>
    <p:sldLayoutId id="2147483853" r:id="rId11"/>
    <p:sldLayoutId id="2147483831" r:id="rId12"/>
    <p:sldLayoutId id="2147483832" r:id="rId13"/>
    <p:sldLayoutId id="2147483836" r:id="rId14"/>
    <p:sldLayoutId id="2147483856" r:id="rId15"/>
    <p:sldLayoutId id="2147483862" r:id="rId16"/>
  </p:sldLayoutIdLst>
  <p:timing>
    <p:tnLst>
      <p:par>
        <p:cTn id="1" dur="indefinite" restart="never" nodeType="tmRoot"/>
      </p:par>
    </p:tnLst>
  </p:timing>
  <p:hf sldNum="0" hdr="0" ftr="0"/>
  <p:txStyles>
    <p:titleStyle>
      <a:lvl1pPr algn="l" defTabSz="457200" rtl="0" eaLnBrk="0" fontAlgn="base" hangingPunct="0">
        <a:spcBef>
          <a:spcPct val="0"/>
        </a:spcBef>
        <a:spcAft>
          <a:spcPct val="0"/>
        </a:spcAft>
        <a:defRPr sz="3200" kern="1200" baseline="0">
          <a:solidFill>
            <a:schemeClr val="accent1"/>
          </a:solidFill>
          <a:latin typeface="+mj-lt"/>
          <a:ea typeface="Geneva" charset="0"/>
          <a:cs typeface="Neo Sans Intel" panose="020B0504020202020204" pitchFamily="34" charset="0"/>
        </a:defRPr>
      </a:lvl1pPr>
      <a:lvl2pPr algn="l" defTabSz="457200" rtl="0" eaLnBrk="0" fontAlgn="base" hangingPunct="0">
        <a:spcBef>
          <a:spcPct val="0"/>
        </a:spcBef>
        <a:spcAft>
          <a:spcPct val="0"/>
        </a:spcAft>
        <a:defRPr sz="2800">
          <a:solidFill>
            <a:schemeClr val="accent1"/>
          </a:solidFill>
          <a:latin typeface="Neo Sans Intel" panose="020B0504020202020204" pitchFamily="34" charset="0"/>
          <a:ea typeface="Geneva" charset="0"/>
          <a:cs typeface="Neo Sans Intel" panose="020B0504020202020204" pitchFamily="34" charset="0"/>
        </a:defRPr>
      </a:lvl2pPr>
      <a:lvl3pPr algn="l" defTabSz="457200" rtl="0" eaLnBrk="0" fontAlgn="base" hangingPunct="0">
        <a:spcBef>
          <a:spcPct val="0"/>
        </a:spcBef>
        <a:spcAft>
          <a:spcPct val="0"/>
        </a:spcAft>
        <a:defRPr sz="2800">
          <a:solidFill>
            <a:schemeClr val="accent1"/>
          </a:solidFill>
          <a:latin typeface="Neo Sans Intel" panose="020B0504020202020204" pitchFamily="34" charset="0"/>
          <a:ea typeface="Geneva" charset="0"/>
          <a:cs typeface="Neo Sans Intel" panose="020B0504020202020204" pitchFamily="34" charset="0"/>
        </a:defRPr>
      </a:lvl3pPr>
      <a:lvl4pPr algn="l" defTabSz="457200" rtl="0" eaLnBrk="0" fontAlgn="base" hangingPunct="0">
        <a:spcBef>
          <a:spcPct val="0"/>
        </a:spcBef>
        <a:spcAft>
          <a:spcPct val="0"/>
        </a:spcAft>
        <a:defRPr sz="2800">
          <a:solidFill>
            <a:schemeClr val="accent1"/>
          </a:solidFill>
          <a:latin typeface="Neo Sans Intel" panose="020B0504020202020204" pitchFamily="34" charset="0"/>
          <a:ea typeface="Geneva" charset="0"/>
          <a:cs typeface="Neo Sans Intel" panose="020B0504020202020204" pitchFamily="34" charset="0"/>
        </a:defRPr>
      </a:lvl4pPr>
      <a:lvl5pPr algn="l" defTabSz="457200" rtl="0" eaLnBrk="0" fontAlgn="base" hangingPunct="0">
        <a:spcBef>
          <a:spcPct val="0"/>
        </a:spcBef>
        <a:spcAft>
          <a:spcPct val="0"/>
        </a:spcAft>
        <a:defRPr sz="2800">
          <a:solidFill>
            <a:schemeClr val="accent1"/>
          </a:solidFill>
          <a:latin typeface="Neo Sans Intel" panose="020B0504020202020204" pitchFamily="34" charset="0"/>
          <a:ea typeface="Geneva" charset="0"/>
          <a:cs typeface="Neo Sans Intel" panose="020B0504020202020204" pitchFamily="34" charset="0"/>
        </a:defRPr>
      </a:lvl5pPr>
      <a:lvl6pPr marL="457200" algn="l" defTabSz="457200" rtl="0" fontAlgn="base">
        <a:spcBef>
          <a:spcPct val="0"/>
        </a:spcBef>
        <a:spcAft>
          <a:spcPct val="0"/>
        </a:spcAft>
        <a:defRPr sz="2800">
          <a:solidFill>
            <a:schemeClr val="accent1"/>
          </a:solidFill>
          <a:latin typeface="Neo Sans Intel Light" charset="0"/>
          <a:ea typeface="Geneva" charset="0"/>
          <a:cs typeface="Geneva" charset="0"/>
        </a:defRPr>
      </a:lvl6pPr>
      <a:lvl7pPr marL="914400" algn="l" defTabSz="457200" rtl="0" fontAlgn="base">
        <a:spcBef>
          <a:spcPct val="0"/>
        </a:spcBef>
        <a:spcAft>
          <a:spcPct val="0"/>
        </a:spcAft>
        <a:defRPr sz="2800">
          <a:solidFill>
            <a:schemeClr val="accent1"/>
          </a:solidFill>
          <a:latin typeface="Neo Sans Intel Light" charset="0"/>
          <a:ea typeface="Geneva" charset="0"/>
          <a:cs typeface="Geneva" charset="0"/>
        </a:defRPr>
      </a:lvl7pPr>
      <a:lvl8pPr marL="1371600" algn="l" defTabSz="457200" rtl="0" fontAlgn="base">
        <a:spcBef>
          <a:spcPct val="0"/>
        </a:spcBef>
        <a:spcAft>
          <a:spcPct val="0"/>
        </a:spcAft>
        <a:defRPr sz="2800">
          <a:solidFill>
            <a:schemeClr val="accent1"/>
          </a:solidFill>
          <a:latin typeface="Neo Sans Intel Light" charset="0"/>
          <a:ea typeface="Geneva" charset="0"/>
          <a:cs typeface="Geneva" charset="0"/>
        </a:defRPr>
      </a:lvl8pPr>
      <a:lvl9pPr marL="1828800" algn="l" defTabSz="457200" rtl="0" fontAlgn="base">
        <a:spcBef>
          <a:spcPct val="0"/>
        </a:spcBef>
        <a:spcAft>
          <a:spcPct val="0"/>
        </a:spcAft>
        <a:defRPr sz="2800">
          <a:solidFill>
            <a:schemeClr val="accent1"/>
          </a:solidFill>
          <a:latin typeface="Neo Sans Intel Light" charset="0"/>
          <a:ea typeface="Geneva" charset="0"/>
          <a:cs typeface="Geneva" charset="0"/>
        </a:defRPr>
      </a:lvl9pPr>
    </p:titleStyle>
    <p:body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cat.intel.com/LaunchLink.aspx?LinkID=3074"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www.cyberciti.biz/howto/question/static/linux-ethernet-bonding-driver-howto.php" TargetMode="External"/><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5.emf"/><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eecatalog.com/embeddedlinux/2012/06/28/improve-linux-real-time-performance-in-multicore-devices-with-light-weight-threading/" TargetMode="External"/><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www.cs.cmu.edu/~dongz/papers/cuckooswitch.pdf" TargetMode="Externa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hyperlink" Target="http://eecatalog.com/embeddedlinux/2012/06/28/improve-linux-real-time-performance-in-multicore-devices-with-light-weight-threading/" TargetMode="External"/><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dpdk.org/git/dpdk" TargetMode="External"/><Relationship Id="rId2" Type="http://schemas.openxmlformats.org/officeDocument/2006/relationships/hyperlink" Target="http://www.intel.com/go/dpdk" TargetMode="Externa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hyperlink" Target="http://cat.intel.com/LaunchLink.aspx?LinkID=3075"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DPDK Roadmap Features</a:t>
            </a:r>
            <a:br>
              <a:rPr lang="en-US" dirty="0" smtClean="0"/>
            </a:br>
            <a:r>
              <a:rPr lang="en-US" dirty="0"/>
              <a:t/>
            </a:r>
            <a:br>
              <a:rPr lang="en-US" dirty="0"/>
            </a:br>
            <a:r>
              <a:rPr lang="en-US" sz="1600" dirty="0" smtClean="0"/>
              <a:t>M Jay,</a:t>
            </a:r>
            <a:br>
              <a:rPr lang="en-US" sz="1600" dirty="0" smtClean="0"/>
            </a:br>
            <a:r>
              <a:rPr lang="en-US" sz="1600" dirty="0" smtClean="0"/>
              <a:t>Pravin Kantak,</a:t>
            </a:r>
            <a:br>
              <a:rPr lang="en-US" sz="1600" dirty="0" smtClean="0"/>
            </a:br>
            <a:r>
              <a:rPr lang="en-US" sz="1600" dirty="0" smtClean="0"/>
              <a:t>Walt Gilmore</a:t>
            </a:r>
            <a:endParaRPr lang="en-US" dirty="0"/>
          </a:p>
        </p:txBody>
      </p:sp>
      <p:sp>
        <p:nvSpPr>
          <p:cNvPr id="3" name="Text Placeholder 2"/>
          <p:cNvSpPr>
            <a:spLocks noGrp="1"/>
          </p:cNvSpPr>
          <p:nvPr>
            <p:ph type="body" sz="quarter" idx="12"/>
          </p:nvPr>
        </p:nvSpPr>
        <p:spPr>
          <a:xfrm>
            <a:off x="1892867" y="2826284"/>
            <a:ext cx="2271712" cy="515937"/>
          </a:xfrm>
        </p:spPr>
        <p:txBody>
          <a:bodyPr/>
          <a:lstStyle/>
          <a:p>
            <a:r>
              <a:rPr lang="en-US" dirty="0" smtClean="0"/>
              <a:t>December 5, </a:t>
            </a:r>
            <a:r>
              <a:rPr lang="en-US" dirty="0" smtClean="0"/>
              <a:t>2014</a:t>
            </a:r>
            <a:endParaRPr lang="en-US" dirty="0"/>
          </a:p>
        </p:txBody>
      </p:sp>
    </p:spTree>
    <p:extLst>
      <p:ext uri="{BB962C8B-B14F-4D97-AF65-F5344CB8AC3E}">
        <p14:creationId xmlns:p14="http://schemas.microsoft.com/office/powerpoint/2010/main" val="11591420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DPDK Virtualization Architecture</a:t>
            </a:r>
          </a:p>
        </p:txBody>
      </p:sp>
      <p:sp>
        <p:nvSpPr>
          <p:cNvPr id="5" name="Content Placeholder 2"/>
          <p:cNvSpPr txBox="1">
            <a:spLocks/>
          </p:cNvSpPr>
          <p:nvPr/>
        </p:nvSpPr>
        <p:spPr bwMode="auto">
          <a:xfrm>
            <a:off x="220001" y="1024128"/>
            <a:ext cx="3256977" cy="376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0" tIns="45720" rIns="0" bIns="45720" rtlCol="0" anchor="ctr">
            <a:normAutofit/>
          </a:bodyPr>
          <a:lstStyle>
            <a:defPPr>
              <a:defRPr lang="en-US"/>
            </a:defPPr>
            <a:lvl1pPr algn="l" defTabSz="914400" rtl="0" eaLnBrk="1" fontAlgn="auto" hangingPunct="1">
              <a:spcBef>
                <a:spcPts val="0"/>
              </a:spcBef>
              <a:spcAft>
                <a:spcPts val="0"/>
              </a:spcAft>
              <a:defRPr sz="1050" kern="0">
                <a:solidFill>
                  <a:sysClr val="window" lastClr="FFFFFF"/>
                </a:solidFill>
                <a:latin typeface="+mj-lt"/>
                <a:ea typeface="Geneva" charset="0"/>
                <a:cs typeface="Geneva" charset="0"/>
              </a:defRPr>
            </a:lvl1pPr>
            <a:lvl2pPr marL="457200" algn="l" defTabSz="457200" rtl="0" eaLnBrk="0" fontAlgn="base" hangingPunct="0">
              <a:spcBef>
                <a:spcPct val="0"/>
              </a:spcBef>
              <a:spcAft>
                <a:spcPct val="0"/>
              </a:spcAft>
              <a:defRPr kern="1200">
                <a:solidFill>
                  <a:schemeClr val="tx1"/>
                </a:solidFill>
                <a:latin typeface="Neo Sans Intel" panose="020B0504020202020204" pitchFamily="34" charset="0"/>
                <a:ea typeface="Geneva" pitchFamily="126" charset="-128"/>
                <a:cs typeface="+mn-cs"/>
              </a:defRPr>
            </a:lvl2pPr>
            <a:lvl3pPr marL="914400" algn="l" defTabSz="457200" rtl="0" eaLnBrk="0" fontAlgn="base" hangingPunct="0">
              <a:spcBef>
                <a:spcPct val="0"/>
              </a:spcBef>
              <a:spcAft>
                <a:spcPct val="0"/>
              </a:spcAft>
              <a:defRPr kern="1200">
                <a:solidFill>
                  <a:schemeClr val="tx1"/>
                </a:solidFill>
                <a:latin typeface="Neo Sans Intel" panose="020B0504020202020204" pitchFamily="34" charset="0"/>
                <a:ea typeface="Geneva" pitchFamily="126" charset="-128"/>
                <a:cs typeface="+mn-cs"/>
              </a:defRPr>
            </a:lvl3pPr>
            <a:lvl4pPr marL="1371600" algn="l" defTabSz="457200" rtl="0" eaLnBrk="0" fontAlgn="base" hangingPunct="0">
              <a:spcBef>
                <a:spcPct val="0"/>
              </a:spcBef>
              <a:spcAft>
                <a:spcPct val="0"/>
              </a:spcAft>
              <a:defRPr kern="1200">
                <a:solidFill>
                  <a:schemeClr val="tx1"/>
                </a:solidFill>
                <a:latin typeface="Neo Sans Intel" panose="020B0504020202020204" pitchFamily="34" charset="0"/>
                <a:ea typeface="Geneva" pitchFamily="126" charset="-128"/>
                <a:cs typeface="+mn-cs"/>
              </a:defRPr>
            </a:lvl4pPr>
            <a:lvl5pPr marL="1828800" algn="l" defTabSz="457200" rtl="0" eaLnBrk="0" fontAlgn="base" hangingPunct="0">
              <a:spcBef>
                <a:spcPct val="0"/>
              </a:spcBef>
              <a:spcAft>
                <a:spcPct val="0"/>
              </a:spcAft>
              <a:defRPr kern="1200">
                <a:solidFill>
                  <a:schemeClr val="tx1"/>
                </a:solidFill>
                <a:latin typeface="Neo Sans Intel" panose="020B0504020202020204" pitchFamily="34" charset="0"/>
                <a:ea typeface="Geneva" pitchFamily="126" charset="-128"/>
                <a:cs typeface="+mn-cs"/>
              </a:defRPr>
            </a:lvl5pPr>
            <a:lvl6pPr marL="2286000" algn="l" defTabSz="914400" rtl="0" eaLnBrk="1" latinLnBrk="0" hangingPunct="1">
              <a:defRPr kern="1200">
                <a:solidFill>
                  <a:schemeClr val="tx1"/>
                </a:solidFill>
                <a:latin typeface="Neo Sans Intel" panose="020B0504020202020204" pitchFamily="34" charset="0"/>
                <a:ea typeface="Geneva" pitchFamily="126" charset="-128"/>
                <a:cs typeface="+mn-cs"/>
              </a:defRPr>
            </a:lvl6pPr>
            <a:lvl7pPr marL="2743200" algn="l" defTabSz="914400" rtl="0" eaLnBrk="1" latinLnBrk="0" hangingPunct="1">
              <a:defRPr kern="1200">
                <a:solidFill>
                  <a:schemeClr val="tx1"/>
                </a:solidFill>
                <a:latin typeface="Neo Sans Intel" panose="020B0504020202020204" pitchFamily="34" charset="0"/>
                <a:ea typeface="Geneva" pitchFamily="126" charset="-128"/>
                <a:cs typeface="+mn-cs"/>
              </a:defRPr>
            </a:lvl7pPr>
            <a:lvl8pPr marL="3200400" algn="l" defTabSz="914400" rtl="0" eaLnBrk="1" latinLnBrk="0" hangingPunct="1">
              <a:defRPr kern="1200">
                <a:solidFill>
                  <a:schemeClr val="tx1"/>
                </a:solidFill>
                <a:latin typeface="Neo Sans Intel" panose="020B0504020202020204" pitchFamily="34" charset="0"/>
                <a:ea typeface="Geneva" pitchFamily="126" charset="-128"/>
                <a:cs typeface="+mn-cs"/>
              </a:defRPr>
            </a:lvl8pPr>
            <a:lvl9pPr marL="3657600" algn="l" defTabSz="914400" rtl="0" eaLnBrk="1" latinLnBrk="0" hangingPunct="1">
              <a:defRPr kern="1200">
                <a:solidFill>
                  <a:schemeClr val="tx1"/>
                </a:solidFill>
                <a:latin typeface="Neo Sans Intel" panose="020B0504020202020204" pitchFamily="34" charset="0"/>
                <a:ea typeface="Geneva" pitchFamily="126" charset="-128"/>
                <a:cs typeface="+mn-cs"/>
              </a:defRPr>
            </a:lvl9pPr>
          </a:lstStyle>
          <a:p>
            <a:pPr>
              <a:defRPr/>
            </a:pPr>
            <a:r>
              <a:rPr lang="en-US" sz="1800" dirty="0" smtClean="0">
                <a:solidFill>
                  <a:sysClr val="windowText" lastClr="000000"/>
                </a:solidFill>
                <a:latin typeface="+mn-lt"/>
              </a:rPr>
              <a:t>NFV requires fast VM-to-VM communication:</a:t>
            </a:r>
            <a:endParaRPr lang="en-US" sz="1500" dirty="0" smtClean="0">
              <a:solidFill>
                <a:sysClr val="windowText" lastClr="000000"/>
              </a:solidFill>
              <a:latin typeface="+mn-lt"/>
            </a:endParaRPr>
          </a:p>
          <a:p>
            <a:pPr marL="280988" lvl="1" indent="-280988" eaLnBrk="1" fontAlgn="auto" hangingPunct="1">
              <a:spcBef>
                <a:spcPts val="0"/>
              </a:spcBef>
              <a:spcAft>
                <a:spcPts val="0"/>
              </a:spcAft>
            </a:pPr>
            <a:r>
              <a:rPr lang="en-US" sz="1500" b="1" kern="0" dirty="0" smtClean="0">
                <a:solidFill>
                  <a:sysClr val="windowText" lastClr="000000"/>
                </a:solidFill>
                <a:latin typeface="+mn-lt"/>
              </a:rPr>
              <a:t>      R1.5</a:t>
            </a:r>
          </a:p>
          <a:p>
            <a:pPr marL="396875" lvl="1" indent="-396875">
              <a:buFont typeface="Arial" pitchFamily="34" charset="0"/>
              <a:buChar char="•"/>
            </a:pPr>
            <a:r>
              <a:rPr lang="en-US" sz="1600" kern="0" dirty="0" smtClean="0">
                <a:solidFill>
                  <a:sysClr val="windowText" lastClr="000000"/>
                </a:solidFill>
                <a:latin typeface="+mn-lt"/>
              </a:rPr>
              <a:t>L2 Switching </a:t>
            </a:r>
            <a:r>
              <a:rPr lang="en-US" sz="1600" dirty="0" smtClean="0">
                <a:latin typeface="+mn-lt"/>
              </a:rPr>
              <a:t>– Support Traffic Mirroring (Pool, VLAN, Uplink and Downlink) </a:t>
            </a:r>
            <a:r>
              <a:rPr lang="en-GB" sz="1600" dirty="0" smtClean="0">
                <a:latin typeface="+mn-lt"/>
              </a:rPr>
              <a:t>between VMs using Niantic</a:t>
            </a:r>
            <a:endParaRPr lang="en-US" sz="1600" dirty="0" smtClean="0">
              <a:latin typeface="+mn-lt"/>
            </a:endParaRPr>
          </a:p>
          <a:p>
            <a:pPr marL="280988" lvl="1" indent="-280988">
              <a:buFont typeface="Arial" pitchFamily="34" charset="0"/>
              <a:buChar char="•"/>
            </a:pPr>
            <a:endParaRPr lang="en-US" sz="1200" kern="0" dirty="0" smtClean="0">
              <a:solidFill>
                <a:sysClr val="windowText" lastClr="000000"/>
              </a:solidFill>
              <a:latin typeface="+mn-lt"/>
            </a:endParaRPr>
          </a:p>
          <a:p>
            <a:pPr marL="280988" lvl="1" indent="-280988"/>
            <a:r>
              <a:rPr lang="en-US" sz="1500" b="1" kern="0" dirty="0" smtClean="0">
                <a:solidFill>
                  <a:sysClr val="windowText" lastClr="000000"/>
                </a:solidFill>
                <a:latin typeface="+mn-lt"/>
              </a:rPr>
              <a:t>       R1.6</a:t>
            </a:r>
          </a:p>
          <a:p>
            <a:pPr marL="396875" lvl="1" indent="-396875">
              <a:buFont typeface="Arial" pitchFamily="34" charset="0"/>
              <a:buChar char="•"/>
            </a:pPr>
            <a:r>
              <a:rPr lang="en-US" sz="1600" dirty="0" err="1" smtClean="0">
                <a:latin typeface="+mn-lt"/>
              </a:rPr>
              <a:t>Virtio</a:t>
            </a:r>
            <a:r>
              <a:rPr lang="en-US" sz="1600" dirty="0" smtClean="0">
                <a:latin typeface="+mn-lt"/>
              </a:rPr>
              <a:t> PMD with </a:t>
            </a:r>
            <a:r>
              <a:rPr lang="en-US" sz="1600" dirty="0" err="1" smtClean="0">
                <a:latin typeface="+mn-lt"/>
              </a:rPr>
              <a:t>Userspace</a:t>
            </a:r>
            <a:r>
              <a:rPr lang="en-US" sz="1600" dirty="0" smtClean="0">
                <a:latin typeface="+mn-lt"/>
              </a:rPr>
              <a:t> </a:t>
            </a:r>
            <a:r>
              <a:rPr lang="en-US" sz="1600" dirty="0" err="1" smtClean="0">
                <a:latin typeface="+mn-lt"/>
              </a:rPr>
              <a:t>vhost</a:t>
            </a:r>
            <a:r>
              <a:rPr lang="en-US" sz="1600" dirty="0" smtClean="0">
                <a:latin typeface="+mn-lt"/>
              </a:rPr>
              <a:t> back-end</a:t>
            </a:r>
          </a:p>
          <a:p>
            <a:pPr marL="396875" lvl="1" indent="-396875">
              <a:buFont typeface="Arial" pitchFamily="34" charset="0"/>
              <a:buChar char="•"/>
            </a:pPr>
            <a:r>
              <a:rPr lang="en-US" sz="1600" dirty="0" smtClean="0">
                <a:latin typeface="+mn-lt"/>
              </a:rPr>
              <a:t>IVSHM support</a:t>
            </a:r>
            <a:endParaRPr lang="en-US" sz="1500" dirty="0" smtClean="0">
              <a:solidFill>
                <a:sysClr val="windowText" lastClr="000000"/>
              </a:solidFill>
              <a:latin typeface="+mn-lt"/>
            </a:endParaRPr>
          </a:p>
        </p:txBody>
      </p:sp>
      <p:grpSp>
        <p:nvGrpSpPr>
          <p:cNvPr id="169" name="Group 168"/>
          <p:cNvGrpSpPr/>
          <p:nvPr/>
        </p:nvGrpSpPr>
        <p:grpSpPr>
          <a:xfrm>
            <a:off x="164686" y="841548"/>
            <a:ext cx="8882862" cy="3776066"/>
            <a:chOff x="164686" y="2533880"/>
            <a:chExt cx="8882862" cy="3776066"/>
          </a:xfrm>
        </p:grpSpPr>
        <p:sp>
          <p:nvSpPr>
            <p:cNvPr id="116" name="Rounded Rectangle 115"/>
            <p:cNvSpPr/>
            <p:nvPr/>
          </p:nvSpPr>
          <p:spPr>
            <a:xfrm>
              <a:off x="3742748" y="3955271"/>
              <a:ext cx="4653061" cy="1286913"/>
            </a:xfrm>
            <a:prstGeom prst="roundRect">
              <a:avLst/>
            </a:prstGeom>
            <a:solidFill>
              <a:schemeClr val="accent1">
                <a:lumMod val="75000"/>
                <a:alpha val="80000"/>
              </a:schemeClr>
            </a:solidFill>
            <a:ln w="25400" cap="flat"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i="0" u="none" strike="noStrike" kern="0" cap="none" spc="0" normalizeH="0" baseline="0" noProof="0" dirty="0" smtClean="0">
                  <a:ln>
                    <a:noFill/>
                  </a:ln>
                  <a:solidFill>
                    <a:sysClr val="window" lastClr="FFFFFF"/>
                  </a:solidFill>
                  <a:effectLst/>
                  <a:uLnTx/>
                  <a:uFillTx/>
                  <a:latin typeface="Verdana"/>
                  <a:ea typeface="+mn-ea"/>
                  <a:cs typeface="Arial"/>
                </a:rPr>
                <a:t>Virtual Machine Monitor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i="0" u="none" strike="noStrike" kern="0" cap="none" spc="0" normalizeH="0" baseline="0" noProof="0" dirty="0" smtClean="0">
                  <a:ln>
                    <a:noFill/>
                  </a:ln>
                  <a:solidFill>
                    <a:sysClr val="window" lastClr="FFFFFF"/>
                  </a:solidFill>
                  <a:effectLst/>
                  <a:uLnTx/>
                  <a:uFillTx/>
                  <a:latin typeface="Verdana"/>
                  <a:ea typeface="+mn-ea"/>
                  <a:cs typeface="Arial"/>
                </a:rPr>
                <a:t>(VMM)</a:t>
              </a:r>
              <a:endParaRPr kumimoji="0" lang="en-US" sz="1050" i="0" u="none" strike="noStrike" kern="0" cap="none" spc="0" normalizeH="0" baseline="0" noProof="0" dirty="0">
                <a:ln>
                  <a:noFill/>
                </a:ln>
                <a:solidFill>
                  <a:sysClr val="window" lastClr="FFFFFF"/>
                </a:solidFill>
                <a:effectLst/>
                <a:uLnTx/>
                <a:uFillTx/>
                <a:latin typeface="Verdana"/>
                <a:ea typeface="+mn-ea"/>
                <a:cs typeface="Arial"/>
              </a:endParaRPr>
            </a:p>
          </p:txBody>
        </p:sp>
        <p:sp>
          <p:nvSpPr>
            <p:cNvPr id="117" name="Rectangle 116"/>
            <p:cNvSpPr/>
            <p:nvPr/>
          </p:nvSpPr>
          <p:spPr bwMode="auto">
            <a:xfrm>
              <a:off x="3655484" y="2533880"/>
              <a:ext cx="2366873" cy="987458"/>
            </a:xfrm>
            <a:prstGeom prst="rect">
              <a:avLst/>
            </a:prstGeom>
            <a:solidFill>
              <a:schemeClr val="accent1"/>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91440" tIns="91440" rIns="91440" bIns="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lang="en-US" sz="1050" kern="0" dirty="0">
                  <a:solidFill>
                    <a:sysClr val="window" lastClr="FFFFFF"/>
                  </a:solidFill>
                  <a:latin typeface="Verdana"/>
                  <a:cs typeface="Arial"/>
                </a:rPr>
                <a:t>Virtual Machine (VM)</a:t>
              </a:r>
            </a:p>
          </p:txBody>
        </p:sp>
        <p:sp>
          <p:nvSpPr>
            <p:cNvPr id="118" name="Rounded Rectangle 117"/>
            <p:cNvSpPr/>
            <p:nvPr/>
          </p:nvSpPr>
          <p:spPr>
            <a:xfrm>
              <a:off x="3765349" y="5382988"/>
              <a:ext cx="4556355" cy="632696"/>
            </a:xfrm>
            <a:prstGeom prst="roundRect">
              <a:avLst/>
            </a:prstGeom>
            <a:solidFill>
              <a:schemeClr val="accent3">
                <a:lumMod val="75000"/>
              </a:scheme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smtClean="0">
                  <a:ln>
                    <a:noFill/>
                  </a:ln>
                  <a:solidFill>
                    <a:sysClr val="window" lastClr="FFFFFF"/>
                  </a:solidFill>
                  <a:effectLst/>
                  <a:uLnTx/>
                  <a:uFillTx/>
                  <a:latin typeface="Verdana"/>
                  <a:ea typeface="+mn-ea"/>
                  <a:cs typeface="Arial"/>
                </a:rPr>
                <a:t>Intel</a:t>
              </a:r>
              <a:r>
                <a:rPr kumimoji="0" lang="en-US" sz="1100" i="0" u="none" strike="noStrike" kern="0" cap="none" spc="0" normalizeH="0" baseline="30000" noProof="0" dirty="0" smtClean="0">
                  <a:ln>
                    <a:noFill/>
                  </a:ln>
                  <a:solidFill>
                    <a:sysClr val="window" lastClr="FFFFFF"/>
                  </a:solidFill>
                  <a:effectLst/>
                  <a:uLnTx/>
                  <a:uFillTx/>
                  <a:latin typeface="Verdana"/>
                  <a:ea typeface="+mn-ea"/>
                  <a:cs typeface="Arial"/>
                </a:rPr>
                <a:t>®</a:t>
              </a:r>
              <a:r>
                <a:rPr kumimoji="0" lang="en-US" sz="1100" i="0" u="none" strike="noStrike" kern="0" cap="none" spc="0" normalizeH="0" baseline="0" noProof="0" dirty="0" smtClean="0">
                  <a:ln>
                    <a:noFill/>
                  </a:ln>
                  <a:solidFill>
                    <a:sysClr val="window" lastClr="FFFFFF"/>
                  </a:solidFill>
                  <a:effectLst/>
                  <a:uLnTx/>
                  <a:uFillTx/>
                  <a:latin typeface="Verdana"/>
                  <a:ea typeface="+mn-ea"/>
                  <a:cs typeface="Arial"/>
                </a:rPr>
                <a:t> Architecture</a:t>
              </a:r>
              <a:endParaRPr kumimoji="0" lang="en-US" sz="1100" i="0" u="none" strike="noStrike" kern="0" cap="none" spc="0" normalizeH="0" baseline="0" noProof="0" dirty="0">
                <a:ln>
                  <a:noFill/>
                </a:ln>
                <a:solidFill>
                  <a:sysClr val="window" lastClr="FFFFFF"/>
                </a:solidFill>
                <a:effectLst/>
                <a:uLnTx/>
                <a:uFillTx/>
                <a:latin typeface="Verdana"/>
                <a:ea typeface="+mn-ea"/>
                <a:cs typeface="Arial"/>
              </a:endParaRPr>
            </a:p>
          </p:txBody>
        </p:sp>
        <p:sp>
          <p:nvSpPr>
            <p:cNvPr id="119" name="Rectangle 118"/>
            <p:cNvSpPr/>
            <p:nvPr/>
          </p:nvSpPr>
          <p:spPr>
            <a:xfrm>
              <a:off x="6036157" y="3373943"/>
              <a:ext cx="609771" cy="542183"/>
            </a:xfrm>
            <a:prstGeom prst="rect">
              <a:avLst/>
            </a:prstGeom>
            <a:solidFill>
              <a:srgbClr val="A6CE39">
                <a:lumMod val="50000"/>
              </a:srgbClr>
            </a:solidFill>
            <a:ln w="25400" cap="flat" cmpd="sng" algn="ctr">
              <a:solidFill>
                <a:srgbClr val="A6CE39">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smtClean="0">
                  <a:ln>
                    <a:noFill/>
                  </a:ln>
                  <a:solidFill>
                    <a:sysClr val="window" lastClr="FFFFFF"/>
                  </a:solidFill>
                  <a:effectLst/>
                  <a:uLnTx/>
                  <a:uFillTx/>
                  <a:latin typeface="Verdana"/>
                  <a:ea typeface="+mn-ea"/>
                  <a:cs typeface="Arial"/>
                </a:rPr>
                <a:t>Shared Memory (IVSHM)</a:t>
              </a:r>
              <a:endParaRPr kumimoji="0" lang="en-US" sz="700" b="0" i="0" u="none" strike="noStrike" kern="0" cap="none" spc="0" normalizeH="0" baseline="0" noProof="0" dirty="0">
                <a:ln>
                  <a:noFill/>
                </a:ln>
                <a:solidFill>
                  <a:sysClr val="window" lastClr="FFFFFF"/>
                </a:solidFill>
                <a:effectLst/>
                <a:uLnTx/>
                <a:uFillTx/>
                <a:latin typeface="Verdana"/>
                <a:ea typeface="+mn-ea"/>
                <a:cs typeface="Arial"/>
              </a:endParaRPr>
            </a:p>
          </p:txBody>
        </p:sp>
        <p:sp>
          <p:nvSpPr>
            <p:cNvPr id="120" name="Rounded Rectangle 119"/>
            <p:cNvSpPr/>
            <p:nvPr/>
          </p:nvSpPr>
          <p:spPr bwMode="auto">
            <a:xfrm>
              <a:off x="3735716" y="2940760"/>
              <a:ext cx="2201917" cy="524842"/>
            </a:xfrm>
            <a:prstGeom prst="roundRect">
              <a:avLst/>
            </a:prstGeom>
            <a:solidFill>
              <a:srgbClr val="FFFF00"/>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r>
                <a:rPr lang="en-US" sz="1050" dirty="0" smtClean="0">
                  <a:latin typeface="Neo Sans Intel" pitchFamily="34" charset="0"/>
                  <a:cs typeface="Arial" pitchFamily="34" charset="0"/>
                </a:rPr>
                <a:t>Intel® DPDK</a:t>
              </a:r>
            </a:p>
          </p:txBody>
        </p:sp>
        <p:sp>
          <p:nvSpPr>
            <p:cNvPr id="121" name="Rounded Rectangle 120"/>
            <p:cNvSpPr/>
            <p:nvPr/>
          </p:nvSpPr>
          <p:spPr>
            <a:xfrm>
              <a:off x="6258274" y="5509512"/>
              <a:ext cx="1969052" cy="800432"/>
            </a:xfrm>
            <a:prstGeom prst="roundRect">
              <a:avLst/>
            </a:prstGeom>
            <a:solidFill>
              <a:srgbClr val="A6CE39">
                <a:lumMod val="50000"/>
              </a:srgbClr>
            </a:solidFill>
            <a:ln w="25400" cap="flat"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ysClr val="window" lastClr="FFFFFF"/>
                  </a:solidFill>
                  <a:effectLst/>
                  <a:uLnTx/>
                  <a:uFillTx/>
                  <a:latin typeface="Verdana"/>
                  <a:ea typeface="+mn-ea"/>
                  <a:cs typeface="Arial"/>
                </a:rPr>
                <a:t>10 </a:t>
              </a:r>
              <a:r>
                <a:rPr kumimoji="0" lang="en-US" sz="800" b="0" i="0" u="none" strike="noStrike" kern="0" cap="none" spc="0" normalizeH="0" baseline="0" noProof="0" dirty="0" err="1" smtClean="0">
                  <a:ln>
                    <a:noFill/>
                  </a:ln>
                  <a:solidFill>
                    <a:sysClr val="window" lastClr="FFFFFF"/>
                  </a:solidFill>
                  <a:effectLst/>
                  <a:uLnTx/>
                  <a:uFillTx/>
                  <a:latin typeface="Verdana"/>
                  <a:ea typeface="+mn-ea"/>
                  <a:cs typeface="Arial"/>
                </a:rPr>
                <a:t>GbE</a:t>
              </a:r>
              <a:r>
                <a:rPr kumimoji="0" lang="en-US" sz="800" b="0" i="0" u="none" strike="noStrike" kern="0" cap="none" spc="0" normalizeH="0" baseline="0" noProof="0" dirty="0" smtClean="0">
                  <a:ln>
                    <a:noFill/>
                  </a:ln>
                  <a:solidFill>
                    <a:sysClr val="window" lastClr="FFFFFF"/>
                  </a:solidFill>
                  <a:effectLst/>
                  <a:uLnTx/>
                  <a:uFillTx/>
                  <a:latin typeface="Verdana"/>
                  <a:ea typeface="+mn-ea"/>
                  <a:cs typeface="Arial"/>
                </a:rPr>
                <a:t>  82599 (SRIOV)</a:t>
              </a:r>
              <a:endParaRPr kumimoji="0" lang="en-US" sz="800" b="0" i="0" u="none" strike="noStrike" kern="0" cap="none" spc="0" normalizeH="0" baseline="0" noProof="0" dirty="0">
                <a:ln>
                  <a:noFill/>
                </a:ln>
                <a:solidFill>
                  <a:sysClr val="window" lastClr="FFFFFF"/>
                </a:solidFill>
                <a:effectLst/>
                <a:uLnTx/>
                <a:uFillTx/>
                <a:latin typeface="Verdana"/>
                <a:ea typeface="+mn-ea"/>
                <a:cs typeface="Arial"/>
              </a:endParaRPr>
            </a:p>
          </p:txBody>
        </p:sp>
        <p:sp>
          <p:nvSpPr>
            <p:cNvPr id="122" name="Rounded Rectangle 121"/>
            <p:cNvSpPr/>
            <p:nvPr/>
          </p:nvSpPr>
          <p:spPr>
            <a:xfrm>
              <a:off x="6258274" y="5982990"/>
              <a:ext cx="825731" cy="326956"/>
            </a:xfrm>
            <a:prstGeom prst="roundRect">
              <a:avLst/>
            </a:prstGeom>
            <a:solidFill>
              <a:srgbClr val="A6CE39">
                <a:lumMod val="75000"/>
              </a:srgbClr>
            </a:solidFill>
            <a:ln w="25400" cap="flat" cmpd="sng" algn="ctr">
              <a:noFill/>
              <a:prstDash val="solid"/>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ysClr val="window" lastClr="FFFFFF"/>
                  </a:solidFill>
                  <a:effectLst/>
                  <a:uLnTx/>
                  <a:uFillTx/>
                  <a:latin typeface="Verdana"/>
                  <a:ea typeface="+mn-ea"/>
                  <a:cs typeface="Arial"/>
                </a:rPr>
                <a:t>L2 Switch</a:t>
              </a:r>
              <a:endParaRPr kumimoji="0" lang="en-US" sz="800" b="0" i="0" u="none" strike="noStrike" kern="0" cap="none" spc="0" normalizeH="0" baseline="0" noProof="0" dirty="0">
                <a:ln>
                  <a:noFill/>
                </a:ln>
                <a:solidFill>
                  <a:sysClr val="window" lastClr="FFFFFF"/>
                </a:solidFill>
                <a:effectLst/>
                <a:uLnTx/>
                <a:uFillTx/>
                <a:latin typeface="Verdana"/>
                <a:ea typeface="+mn-ea"/>
                <a:cs typeface="Arial"/>
              </a:endParaRPr>
            </a:p>
          </p:txBody>
        </p:sp>
        <p:sp>
          <p:nvSpPr>
            <p:cNvPr id="123" name="Rounded Rectangle 122"/>
            <p:cNvSpPr/>
            <p:nvPr/>
          </p:nvSpPr>
          <p:spPr>
            <a:xfrm>
              <a:off x="5833331" y="4256978"/>
              <a:ext cx="723558" cy="375187"/>
            </a:xfrm>
            <a:prstGeom prst="roundRect">
              <a:avLst/>
            </a:prstGeom>
            <a:solidFill>
              <a:sysClr val="windowText" lastClr="000000">
                <a:lumMod val="65000"/>
                <a:lumOff val="35000"/>
              </a:sysClr>
            </a:solidFill>
            <a:ln w="25400" cap="flat" cmpd="sng" algn="ctr">
              <a:noFill/>
              <a:prstDash val="solid"/>
            </a:ln>
            <a:effectLst/>
          </p:spPr>
          <p:txBody>
            <a:bodyPr rtlCol="0" anchor="b" anchorCtr="0"/>
            <a:lstStyle/>
            <a:p>
              <a:pPr marL="0" marR="0" lvl="0" indent="0" defTabSz="914400" eaLnBrk="1" fontAlgn="auto" latinLnBrk="0" hangingPunct="1">
                <a:lnSpc>
                  <a:spcPct val="100000"/>
                </a:lnSpc>
                <a:spcBef>
                  <a:spcPts val="0"/>
                </a:spcBef>
                <a:spcAft>
                  <a:spcPts val="0"/>
                </a:spcAft>
                <a:buClrTx/>
                <a:buSzTx/>
                <a:buFontTx/>
                <a:buNone/>
                <a:tabLst/>
                <a:defRPr/>
              </a:pPr>
              <a:r>
                <a:rPr lang="en-US" sz="800" kern="0" dirty="0" err="1" smtClean="0">
                  <a:solidFill>
                    <a:sysClr val="window" lastClr="FFFFFF"/>
                  </a:solidFill>
                  <a:latin typeface="Verdana"/>
                  <a:cs typeface="Arial"/>
                </a:rPr>
                <a:t>vH</a:t>
              </a:r>
              <a:r>
                <a:rPr lang="en-US" sz="800" kern="0" dirty="0" err="1">
                  <a:solidFill>
                    <a:sysClr val="window" lastClr="FFFFFF"/>
                  </a:solidFill>
                  <a:latin typeface="Verdana"/>
                  <a:cs typeface="Arial"/>
                </a:rPr>
                <a:t>o</a:t>
              </a:r>
              <a:r>
                <a:rPr kumimoji="0" lang="en-US" sz="800" b="0" i="0" u="none" strike="noStrike" kern="0" cap="none" spc="0" normalizeH="0" baseline="0" noProof="0" dirty="0" err="1" smtClean="0">
                  <a:ln>
                    <a:noFill/>
                  </a:ln>
                  <a:solidFill>
                    <a:sysClr val="window" lastClr="FFFFFF"/>
                  </a:solidFill>
                  <a:effectLst/>
                  <a:uLnTx/>
                  <a:uFillTx/>
                  <a:latin typeface="Verdana"/>
                  <a:cs typeface="Arial"/>
                </a:rPr>
                <a:t>st</a:t>
              </a:r>
              <a:r>
                <a:rPr kumimoji="0" lang="en-US" sz="800" b="0" i="0" u="none" strike="noStrike" kern="0" cap="none" spc="0" normalizeH="0" baseline="0" noProof="0" dirty="0" smtClean="0">
                  <a:ln>
                    <a:noFill/>
                  </a:ln>
                  <a:solidFill>
                    <a:sysClr val="window" lastClr="FFFFFF"/>
                  </a:solidFill>
                  <a:effectLst/>
                  <a:uLnTx/>
                  <a:uFillTx/>
                  <a:latin typeface="Verdana"/>
                  <a:cs typeface="Arial"/>
                </a:rPr>
                <a:t>-net</a:t>
              </a:r>
              <a:endParaRPr kumimoji="0" lang="en-US" sz="800" b="0" i="0" u="none" strike="noStrike" kern="0" cap="none" spc="0" normalizeH="0" baseline="0" noProof="0" dirty="0">
                <a:ln>
                  <a:noFill/>
                </a:ln>
                <a:solidFill>
                  <a:sysClr val="window" lastClr="FFFFFF"/>
                </a:solidFill>
                <a:effectLst/>
                <a:uLnTx/>
                <a:uFillTx/>
                <a:latin typeface="Verdana"/>
                <a:cs typeface="Arial"/>
              </a:endParaRPr>
            </a:p>
          </p:txBody>
        </p:sp>
        <p:cxnSp>
          <p:nvCxnSpPr>
            <p:cNvPr id="126" name="Straight Connector 125"/>
            <p:cNvCxnSpPr/>
            <p:nvPr/>
          </p:nvCxnSpPr>
          <p:spPr bwMode="auto">
            <a:xfrm>
              <a:off x="3829964" y="4789403"/>
              <a:ext cx="4528205" cy="0"/>
            </a:xfrm>
            <a:prstGeom prst="line">
              <a:avLst/>
            </a:prstGeom>
            <a:solidFill>
              <a:schemeClr val="bg1"/>
            </a:solidFill>
            <a:ln w="12700" cap="flat" cmpd="sng" algn="ctr">
              <a:solidFill>
                <a:schemeClr val="tx1"/>
              </a:solidFill>
              <a:prstDash val="dash"/>
              <a:round/>
              <a:headEnd type="none" w="sm" len="sm"/>
              <a:tailEnd type="none" w="sm" len="sm"/>
            </a:ln>
            <a:effectLst/>
          </p:spPr>
        </p:cxnSp>
        <p:sp>
          <p:nvSpPr>
            <p:cNvPr id="127" name="TextBox 126"/>
            <p:cNvSpPr txBox="1"/>
            <p:nvPr/>
          </p:nvSpPr>
          <p:spPr>
            <a:xfrm>
              <a:off x="3813943" y="4524157"/>
              <a:ext cx="433133" cy="261610"/>
            </a:xfrm>
            <a:prstGeom prst="rect">
              <a:avLst/>
            </a:prstGeom>
            <a:noFill/>
          </p:spPr>
          <p:txBody>
            <a:bodyPr wrap="none" rtlCol="0">
              <a:spAutoFit/>
            </a:bodyPr>
            <a:lstStyle/>
            <a:p>
              <a:r>
                <a:rPr lang="en-US" sz="1100" dirty="0" smtClean="0">
                  <a:latin typeface="+mn-lt"/>
                </a:rPr>
                <a:t>user</a:t>
              </a:r>
            </a:p>
          </p:txBody>
        </p:sp>
        <p:sp>
          <p:nvSpPr>
            <p:cNvPr id="128" name="TextBox 127"/>
            <p:cNvSpPr txBox="1"/>
            <p:nvPr/>
          </p:nvSpPr>
          <p:spPr>
            <a:xfrm>
              <a:off x="3813943" y="4833133"/>
              <a:ext cx="545344" cy="261610"/>
            </a:xfrm>
            <a:prstGeom prst="rect">
              <a:avLst/>
            </a:prstGeom>
            <a:noFill/>
          </p:spPr>
          <p:txBody>
            <a:bodyPr wrap="none" rtlCol="0">
              <a:spAutoFit/>
            </a:bodyPr>
            <a:lstStyle/>
            <a:p>
              <a:r>
                <a:rPr lang="en-US" sz="1100" dirty="0" smtClean="0">
                  <a:latin typeface="+mn-lt"/>
                </a:rPr>
                <a:t>kernel</a:t>
              </a:r>
            </a:p>
          </p:txBody>
        </p:sp>
        <p:sp>
          <p:nvSpPr>
            <p:cNvPr id="129" name="Rounded Rectangle 128"/>
            <p:cNvSpPr/>
            <p:nvPr/>
          </p:nvSpPr>
          <p:spPr>
            <a:xfrm>
              <a:off x="4379230" y="3179615"/>
              <a:ext cx="364186" cy="196174"/>
            </a:xfrm>
            <a:prstGeom prst="roundRect">
              <a:avLst/>
            </a:prstGeom>
            <a:solidFill>
              <a:schemeClr val="accent6"/>
            </a:solidFill>
            <a:ln w="25400" cap="flat" cmpd="sng" algn="ctr">
              <a:solidFill>
                <a:schemeClr val="accent5">
                  <a:lumMod val="50000"/>
                </a:scheme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 lastClr="FFFFFF"/>
                  </a:solidFill>
                  <a:effectLst/>
                  <a:uLnTx/>
                  <a:uFillTx/>
                  <a:latin typeface="Verdana"/>
                  <a:ea typeface="+mn-ea"/>
                  <a:cs typeface="Arial"/>
                </a:rPr>
                <a:t>V</a:t>
              </a:r>
              <a:r>
                <a:rPr kumimoji="0" lang="en-US" sz="800" b="0" i="0" u="none" strike="noStrike" kern="0" cap="none" spc="0" normalizeH="0" baseline="0" noProof="0" dirty="0" smtClean="0">
                  <a:ln>
                    <a:noFill/>
                  </a:ln>
                  <a:solidFill>
                    <a:sysClr val="window" lastClr="FFFFFF"/>
                  </a:solidFill>
                  <a:effectLst/>
                  <a:uLnTx/>
                  <a:uFillTx/>
                  <a:latin typeface="Verdana"/>
                  <a:ea typeface="+mn-ea"/>
                  <a:cs typeface="Arial"/>
                </a:rPr>
                <a:t>F</a:t>
              </a:r>
              <a:endParaRPr kumimoji="0" lang="en-US" sz="800" b="0" i="0" u="none" strike="noStrike" kern="0" cap="none" spc="0" normalizeH="0" baseline="0" noProof="0" dirty="0">
                <a:ln>
                  <a:noFill/>
                </a:ln>
                <a:solidFill>
                  <a:sysClr val="window" lastClr="FFFFFF"/>
                </a:solidFill>
                <a:effectLst/>
                <a:uLnTx/>
                <a:uFillTx/>
                <a:latin typeface="Verdana"/>
                <a:ea typeface="+mn-ea"/>
                <a:cs typeface="Arial"/>
              </a:endParaRPr>
            </a:p>
          </p:txBody>
        </p:sp>
        <p:sp>
          <p:nvSpPr>
            <p:cNvPr id="130" name="Rounded Rectangle 129"/>
            <p:cNvSpPr/>
            <p:nvPr/>
          </p:nvSpPr>
          <p:spPr>
            <a:xfrm>
              <a:off x="4735913" y="3179615"/>
              <a:ext cx="495439" cy="196174"/>
            </a:xfrm>
            <a:prstGeom prst="roundRect">
              <a:avLst/>
            </a:prstGeom>
            <a:solidFill>
              <a:schemeClr val="accent6"/>
            </a:solidFill>
            <a:ln w="25400" cap="flat" cmpd="sng" algn="ctr">
              <a:solidFill>
                <a:schemeClr val="accent5">
                  <a:lumMod val="50000"/>
                </a:scheme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ysClr val="window" lastClr="FFFFFF"/>
                  </a:solidFill>
                  <a:effectLst/>
                  <a:uLnTx/>
                  <a:uFillTx/>
                  <a:latin typeface="Verdana"/>
                  <a:ea typeface="+mn-ea"/>
                  <a:cs typeface="Arial"/>
                </a:rPr>
                <a:t>Virtio</a:t>
              </a:r>
              <a:endParaRPr kumimoji="0" lang="en-US" sz="800" b="0" i="0" u="none" strike="noStrike" kern="0" cap="none" spc="0" normalizeH="0" baseline="0" noProof="0" dirty="0">
                <a:ln>
                  <a:noFill/>
                </a:ln>
                <a:solidFill>
                  <a:sysClr val="window" lastClr="FFFFFF"/>
                </a:solidFill>
                <a:effectLst/>
                <a:uLnTx/>
                <a:uFillTx/>
                <a:latin typeface="Verdana"/>
                <a:ea typeface="+mn-ea"/>
                <a:cs typeface="Arial"/>
              </a:endParaRPr>
            </a:p>
          </p:txBody>
        </p:sp>
        <p:sp>
          <p:nvSpPr>
            <p:cNvPr id="131" name="Rounded Rectangle 130"/>
            <p:cNvSpPr/>
            <p:nvPr/>
          </p:nvSpPr>
          <p:spPr>
            <a:xfrm>
              <a:off x="5233068" y="3179615"/>
              <a:ext cx="609771" cy="196174"/>
            </a:xfrm>
            <a:prstGeom prst="roundRect">
              <a:avLst/>
            </a:prstGeom>
            <a:solidFill>
              <a:schemeClr val="accent6"/>
            </a:solidFill>
            <a:ln w="25400" cap="flat" cmpd="sng" algn="ctr">
              <a:solidFill>
                <a:schemeClr val="accent5">
                  <a:lumMod val="50000"/>
                </a:scheme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err="1" smtClean="0">
                  <a:ln>
                    <a:noFill/>
                  </a:ln>
                  <a:solidFill>
                    <a:sysClr val="window" lastClr="FFFFFF"/>
                  </a:solidFill>
                  <a:effectLst/>
                  <a:uLnTx/>
                  <a:uFillTx/>
                  <a:latin typeface="Verdana"/>
                  <a:ea typeface="+mn-ea"/>
                  <a:cs typeface="Arial"/>
                </a:rPr>
                <a:t>ivshm</a:t>
              </a:r>
              <a:endParaRPr kumimoji="0" lang="en-US" sz="800" b="0" i="0" u="none" strike="noStrike" kern="0" cap="none" spc="0" normalizeH="0" baseline="0" noProof="0" dirty="0">
                <a:ln>
                  <a:noFill/>
                </a:ln>
                <a:solidFill>
                  <a:sysClr val="window" lastClr="FFFFFF"/>
                </a:solidFill>
                <a:effectLst/>
                <a:uLnTx/>
                <a:uFillTx/>
                <a:latin typeface="Verdana"/>
                <a:ea typeface="+mn-ea"/>
                <a:cs typeface="Arial"/>
              </a:endParaRPr>
            </a:p>
          </p:txBody>
        </p:sp>
        <p:cxnSp>
          <p:nvCxnSpPr>
            <p:cNvPr id="132" name="Elbow Connector 131"/>
            <p:cNvCxnSpPr>
              <a:stCxn id="163" idx="0"/>
              <a:endCxn id="168" idx="2"/>
            </p:cNvCxnSpPr>
            <p:nvPr/>
          </p:nvCxnSpPr>
          <p:spPr>
            <a:xfrm rot="5400000" flipH="1" flipV="1">
              <a:off x="7349793" y="5213317"/>
              <a:ext cx="1149199" cy="10586"/>
            </a:xfrm>
            <a:prstGeom prst="bentConnector3">
              <a:avLst>
                <a:gd name="adj1" fmla="val 50000"/>
              </a:avLst>
            </a:prstGeom>
            <a:noFill/>
            <a:ln w="38100" cap="flat" cmpd="sng" algn="ctr">
              <a:solidFill>
                <a:srgbClr val="C00000"/>
              </a:solidFill>
              <a:prstDash val="dash"/>
              <a:tailEnd type="arrow"/>
            </a:ln>
            <a:effectLst/>
          </p:spPr>
        </p:cxnSp>
        <p:sp>
          <p:nvSpPr>
            <p:cNvPr id="133" name="Rounded Rectangle 132"/>
            <p:cNvSpPr/>
            <p:nvPr/>
          </p:nvSpPr>
          <p:spPr>
            <a:xfrm>
              <a:off x="3867604" y="3179615"/>
              <a:ext cx="503061" cy="196174"/>
            </a:xfrm>
            <a:prstGeom prst="roundRect">
              <a:avLst/>
            </a:prstGeom>
            <a:solidFill>
              <a:schemeClr val="accent6"/>
            </a:solidFill>
            <a:ln w="25400" cap="flat" cmpd="sng" algn="ctr">
              <a:solidFill>
                <a:schemeClr val="accent5">
                  <a:lumMod val="50000"/>
                </a:schemeClr>
              </a:solidFill>
              <a:prstDash val="solid"/>
            </a:ln>
            <a:effectLst/>
          </p:spPr>
          <p:txBody>
            <a:bodyPr lIns="0" rIns="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ysClr val="window" lastClr="FFFFFF"/>
                  </a:solidFill>
                  <a:effectLst/>
                  <a:uLnTx/>
                  <a:uFillTx/>
                  <a:latin typeface="Verdana"/>
                  <a:ea typeface="+mn-ea"/>
                  <a:cs typeface="Arial"/>
                </a:rPr>
                <a:t>e1000</a:t>
              </a:r>
              <a:endParaRPr kumimoji="0" lang="en-US" sz="800" b="0" i="0" u="none" strike="noStrike" kern="0" cap="none" spc="0" normalizeH="0" baseline="0" noProof="0" dirty="0">
                <a:ln>
                  <a:noFill/>
                </a:ln>
                <a:solidFill>
                  <a:sysClr val="window" lastClr="FFFFFF"/>
                </a:solidFill>
                <a:effectLst/>
                <a:uLnTx/>
                <a:uFillTx/>
                <a:latin typeface="Verdana"/>
                <a:ea typeface="+mn-ea"/>
                <a:cs typeface="Arial"/>
              </a:endParaRPr>
            </a:p>
          </p:txBody>
        </p:sp>
        <p:sp>
          <p:nvSpPr>
            <p:cNvPr id="134" name="Oval 133"/>
            <p:cNvSpPr/>
            <p:nvPr/>
          </p:nvSpPr>
          <p:spPr>
            <a:xfrm>
              <a:off x="7084006" y="6007749"/>
              <a:ext cx="287055" cy="272152"/>
            </a:xfrm>
            <a:prstGeom prst="ellipse">
              <a:avLst/>
            </a:prstGeom>
            <a:solidFill>
              <a:srgbClr val="FF0000"/>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 lastClr="FFFFFF"/>
                  </a:solidFill>
                  <a:effectLst/>
                  <a:uLnTx/>
                  <a:uFillTx/>
                  <a:latin typeface="Verdana"/>
                  <a:ea typeface="+mn-ea"/>
                  <a:cs typeface="Arial"/>
                </a:rPr>
                <a:t>1</a:t>
              </a:r>
            </a:p>
          </p:txBody>
        </p:sp>
        <p:sp>
          <p:nvSpPr>
            <p:cNvPr id="135" name="Oval 134"/>
            <p:cNvSpPr/>
            <p:nvPr/>
          </p:nvSpPr>
          <p:spPr>
            <a:xfrm>
              <a:off x="5478501" y="4207939"/>
              <a:ext cx="287055" cy="272152"/>
            </a:xfrm>
            <a:prstGeom prst="ellipse">
              <a:avLst/>
            </a:prstGeom>
            <a:solidFill>
              <a:srgbClr val="FF0000"/>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 lastClr="FFFFFF"/>
                  </a:solidFill>
                  <a:effectLst/>
                  <a:uLnTx/>
                  <a:uFillTx/>
                  <a:latin typeface="Verdana"/>
                  <a:ea typeface="+mn-ea"/>
                  <a:cs typeface="Arial"/>
                </a:rPr>
                <a:t>2</a:t>
              </a:r>
              <a:endParaRPr kumimoji="0" lang="en-US" sz="1100" b="0" i="0" u="none" strike="noStrike" kern="0" cap="none" spc="0" normalizeH="0" baseline="0" noProof="0" dirty="0">
                <a:ln>
                  <a:noFill/>
                </a:ln>
                <a:solidFill>
                  <a:sysClr val="window" lastClr="FFFFFF"/>
                </a:solidFill>
                <a:effectLst/>
                <a:uLnTx/>
                <a:uFillTx/>
                <a:latin typeface="Verdana"/>
                <a:ea typeface="+mn-ea"/>
                <a:cs typeface="Arial"/>
              </a:endParaRPr>
            </a:p>
          </p:txBody>
        </p:sp>
        <p:sp>
          <p:nvSpPr>
            <p:cNvPr id="137" name="TextBox 136"/>
            <p:cNvSpPr txBox="1"/>
            <p:nvPr/>
          </p:nvSpPr>
          <p:spPr>
            <a:xfrm>
              <a:off x="4162751" y="5390659"/>
              <a:ext cx="478017" cy="261610"/>
            </a:xfrm>
            <a:prstGeom prst="rect">
              <a:avLst/>
            </a:prstGeom>
            <a:noFill/>
          </p:spPr>
          <p:txBody>
            <a:bodyPr wrap="none" rtlCol="0">
              <a:spAutoFit/>
            </a:bodyPr>
            <a:lstStyle/>
            <a:p>
              <a:r>
                <a:rPr lang="en-US" sz="1050" dirty="0" smtClean="0">
                  <a:latin typeface="Neo Sans Intel Medium" panose="020B0604020202020204" pitchFamily="34" charset="0"/>
                </a:rPr>
                <a:t>VT-d</a:t>
              </a:r>
            </a:p>
          </p:txBody>
        </p:sp>
        <p:sp>
          <p:nvSpPr>
            <p:cNvPr id="138" name="Rectangle 137"/>
            <p:cNvSpPr/>
            <p:nvPr/>
          </p:nvSpPr>
          <p:spPr bwMode="auto">
            <a:xfrm>
              <a:off x="6680675" y="2533880"/>
              <a:ext cx="2366873" cy="987458"/>
            </a:xfrm>
            <a:prstGeom prst="rect">
              <a:avLst/>
            </a:prstGeom>
            <a:solidFill>
              <a:schemeClr val="accent1"/>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91440" tIns="91440" rIns="91440" bIns="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lang="en-US" sz="1050" kern="0" dirty="0">
                  <a:solidFill>
                    <a:sysClr val="window" lastClr="FFFFFF"/>
                  </a:solidFill>
                  <a:latin typeface="Verdana"/>
                  <a:cs typeface="Arial"/>
                </a:rPr>
                <a:t>Virtual Machine (VM)</a:t>
              </a:r>
            </a:p>
          </p:txBody>
        </p:sp>
        <p:sp>
          <p:nvSpPr>
            <p:cNvPr id="139" name="Rounded Rectangle 138"/>
            <p:cNvSpPr/>
            <p:nvPr/>
          </p:nvSpPr>
          <p:spPr bwMode="auto">
            <a:xfrm>
              <a:off x="6760908" y="2940760"/>
              <a:ext cx="2201917" cy="524842"/>
            </a:xfrm>
            <a:prstGeom prst="roundRect">
              <a:avLst/>
            </a:prstGeom>
            <a:solidFill>
              <a:srgbClr val="FFFF00"/>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r>
                <a:rPr lang="en-US" sz="1050" dirty="0" smtClean="0">
                  <a:latin typeface="Neo Sans Intel" pitchFamily="34" charset="0"/>
                  <a:cs typeface="Arial" pitchFamily="34" charset="0"/>
                </a:rPr>
                <a:t>Intel® DPDK</a:t>
              </a:r>
            </a:p>
          </p:txBody>
        </p:sp>
        <p:sp>
          <p:nvSpPr>
            <p:cNvPr id="140" name="Rounded Rectangle 139"/>
            <p:cNvSpPr/>
            <p:nvPr/>
          </p:nvSpPr>
          <p:spPr>
            <a:xfrm>
              <a:off x="7404422" y="3179615"/>
              <a:ext cx="364186" cy="196174"/>
            </a:xfrm>
            <a:prstGeom prst="roundRect">
              <a:avLst/>
            </a:prstGeom>
            <a:solidFill>
              <a:schemeClr val="accent6"/>
            </a:solidFill>
            <a:ln w="25400" cap="flat" cmpd="sng" algn="ctr">
              <a:solidFill>
                <a:schemeClr val="accent5">
                  <a:lumMod val="50000"/>
                </a:scheme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 lastClr="FFFFFF"/>
                  </a:solidFill>
                  <a:effectLst/>
                  <a:uLnTx/>
                  <a:uFillTx/>
                  <a:latin typeface="Verdana"/>
                  <a:ea typeface="+mn-ea"/>
                  <a:cs typeface="Arial"/>
                </a:rPr>
                <a:t>V</a:t>
              </a:r>
              <a:r>
                <a:rPr kumimoji="0" lang="en-US" sz="800" b="0" i="0" u="none" strike="noStrike" kern="0" cap="none" spc="0" normalizeH="0" baseline="0" noProof="0" dirty="0" smtClean="0">
                  <a:ln>
                    <a:noFill/>
                  </a:ln>
                  <a:solidFill>
                    <a:sysClr val="window" lastClr="FFFFFF"/>
                  </a:solidFill>
                  <a:effectLst/>
                  <a:uLnTx/>
                  <a:uFillTx/>
                  <a:latin typeface="Verdana"/>
                  <a:ea typeface="+mn-ea"/>
                  <a:cs typeface="Arial"/>
                </a:rPr>
                <a:t>F</a:t>
              </a:r>
              <a:endParaRPr kumimoji="0" lang="en-US" sz="800" b="0" i="0" u="none" strike="noStrike" kern="0" cap="none" spc="0" normalizeH="0" baseline="0" noProof="0" dirty="0">
                <a:ln>
                  <a:noFill/>
                </a:ln>
                <a:solidFill>
                  <a:sysClr val="window" lastClr="FFFFFF"/>
                </a:solidFill>
                <a:effectLst/>
                <a:uLnTx/>
                <a:uFillTx/>
                <a:latin typeface="Verdana"/>
                <a:ea typeface="+mn-ea"/>
                <a:cs typeface="Arial"/>
              </a:endParaRPr>
            </a:p>
          </p:txBody>
        </p:sp>
        <p:sp>
          <p:nvSpPr>
            <p:cNvPr id="141" name="Rounded Rectangle 140"/>
            <p:cNvSpPr/>
            <p:nvPr/>
          </p:nvSpPr>
          <p:spPr>
            <a:xfrm>
              <a:off x="7761105" y="3179615"/>
              <a:ext cx="495439" cy="196174"/>
            </a:xfrm>
            <a:prstGeom prst="roundRect">
              <a:avLst/>
            </a:prstGeom>
            <a:solidFill>
              <a:schemeClr val="accent6"/>
            </a:solidFill>
            <a:ln w="25400" cap="flat" cmpd="sng" algn="ctr">
              <a:solidFill>
                <a:schemeClr val="accent5">
                  <a:lumMod val="50000"/>
                </a:scheme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ysClr val="window" lastClr="FFFFFF"/>
                  </a:solidFill>
                  <a:effectLst/>
                  <a:uLnTx/>
                  <a:uFillTx/>
                  <a:latin typeface="Verdana"/>
                  <a:ea typeface="+mn-ea"/>
                  <a:cs typeface="Arial"/>
                </a:rPr>
                <a:t>Virtio</a:t>
              </a:r>
              <a:endParaRPr kumimoji="0" lang="en-US" sz="800" b="0" i="0" u="none" strike="noStrike" kern="0" cap="none" spc="0" normalizeH="0" baseline="0" noProof="0" dirty="0">
                <a:ln>
                  <a:noFill/>
                </a:ln>
                <a:solidFill>
                  <a:sysClr val="window" lastClr="FFFFFF"/>
                </a:solidFill>
                <a:effectLst/>
                <a:uLnTx/>
                <a:uFillTx/>
                <a:latin typeface="Verdana"/>
                <a:ea typeface="+mn-ea"/>
                <a:cs typeface="Arial"/>
              </a:endParaRPr>
            </a:p>
          </p:txBody>
        </p:sp>
        <p:sp>
          <p:nvSpPr>
            <p:cNvPr id="142" name="Rounded Rectangle 141"/>
            <p:cNvSpPr/>
            <p:nvPr/>
          </p:nvSpPr>
          <p:spPr>
            <a:xfrm>
              <a:off x="8258260" y="3179615"/>
              <a:ext cx="609771" cy="196174"/>
            </a:xfrm>
            <a:prstGeom prst="roundRect">
              <a:avLst/>
            </a:prstGeom>
            <a:solidFill>
              <a:schemeClr val="accent6"/>
            </a:solidFill>
            <a:ln w="25400" cap="flat" cmpd="sng" algn="ctr">
              <a:solidFill>
                <a:schemeClr val="accent5">
                  <a:lumMod val="50000"/>
                </a:schemeClr>
              </a:solid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err="1" smtClean="0">
                  <a:ln>
                    <a:noFill/>
                  </a:ln>
                  <a:solidFill>
                    <a:sysClr val="window" lastClr="FFFFFF"/>
                  </a:solidFill>
                  <a:effectLst/>
                  <a:uLnTx/>
                  <a:uFillTx/>
                  <a:latin typeface="Verdana"/>
                  <a:ea typeface="+mn-ea"/>
                  <a:cs typeface="Arial"/>
                </a:rPr>
                <a:t>ivshm</a:t>
              </a:r>
              <a:endParaRPr kumimoji="0" lang="en-US" sz="800" b="0" i="0" u="none" strike="noStrike" kern="0" cap="none" spc="0" normalizeH="0" baseline="0" noProof="0" dirty="0">
                <a:ln>
                  <a:noFill/>
                </a:ln>
                <a:solidFill>
                  <a:sysClr val="window" lastClr="FFFFFF"/>
                </a:solidFill>
                <a:effectLst/>
                <a:uLnTx/>
                <a:uFillTx/>
                <a:latin typeface="Verdana"/>
                <a:ea typeface="+mn-ea"/>
                <a:cs typeface="Arial"/>
              </a:endParaRPr>
            </a:p>
          </p:txBody>
        </p:sp>
        <p:sp>
          <p:nvSpPr>
            <p:cNvPr id="143" name="Rounded Rectangle 142"/>
            <p:cNvSpPr/>
            <p:nvPr/>
          </p:nvSpPr>
          <p:spPr>
            <a:xfrm>
              <a:off x="6892796" y="3179615"/>
              <a:ext cx="503061" cy="196174"/>
            </a:xfrm>
            <a:prstGeom prst="roundRect">
              <a:avLst/>
            </a:prstGeom>
            <a:solidFill>
              <a:schemeClr val="accent6"/>
            </a:solidFill>
            <a:ln w="25400" cap="flat" cmpd="sng" algn="ctr">
              <a:solidFill>
                <a:schemeClr val="accent5">
                  <a:lumMod val="50000"/>
                </a:schemeClr>
              </a:solidFill>
              <a:prstDash val="solid"/>
            </a:ln>
            <a:effectLst/>
          </p:spPr>
          <p:txBody>
            <a:bodyPr lIns="0" rIns="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ysClr val="window" lastClr="FFFFFF"/>
                  </a:solidFill>
                  <a:effectLst/>
                  <a:uLnTx/>
                  <a:uFillTx/>
                  <a:latin typeface="Verdana"/>
                  <a:ea typeface="+mn-ea"/>
                  <a:cs typeface="Arial"/>
                </a:rPr>
                <a:t>e1000</a:t>
              </a:r>
              <a:endParaRPr kumimoji="0" lang="en-US" sz="800" b="0" i="0" u="none" strike="noStrike" kern="0" cap="none" spc="0" normalizeH="0" baseline="0" noProof="0" dirty="0">
                <a:ln>
                  <a:noFill/>
                </a:ln>
                <a:solidFill>
                  <a:sysClr val="window" lastClr="FFFFFF"/>
                </a:solidFill>
                <a:effectLst/>
                <a:uLnTx/>
                <a:uFillTx/>
                <a:latin typeface="Verdana"/>
                <a:ea typeface="+mn-ea"/>
                <a:cs typeface="Arial"/>
              </a:endParaRPr>
            </a:p>
          </p:txBody>
        </p:sp>
        <p:cxnSp>
          <p:nvCxnSpPr>
            <p:cNvPr id="152" name="Elbow Connector 151"/>
            <p:cNvCxnSpPr>
              <a:stCxn id="161" idx="1"/>
              <a:endCxn id="129" idx="2"/>
            </p:cNvCxnSpPr>
            <p:nvPr/>
          </p:nvCxnSpPr>
          <p:spPr>
            <a:xfrm rot="10800000">
              <a:off x="4561324" y="3375789"/>
              <a:ext cx="2075233" cy="2482593"/>
            </a:xfrm>
            <a:prstGeom prst="bentConnector2">
              <a:avLst/>
            </a:prstGeom>
            <a:noFill/>
            <a:ln w="38100" cap="flat" cmpd="sng" algn="ctr">
              <a:solidFill>
                <a:srgbClr val="C00000"/>
              </a:solidFill>
              <a:prstDash val="dash"/>
              <a:tailEnd type="arrow"/>
            </a:ln>
            <a:effectLst/>
          </p:spPr>
        </p:cxnSp>
        <p:cxnSp>
          <p:nvCxnSpPr>
            <p:cNvPr id="153" name="Elbow Connector 152"/>
            <p:cNvCxnSpPr>
              <a:stCxn id="123" idx="1"/>
            </p:cNvCxnSpPr>
            <p:nvPr/>
          </p:nvCxnSpPr>
          <p:spPr>
            <a:xfrm rot="10800000">
              <a:off x="5090098" y="3424382"/>
              <a:ext cx="743234" cy="1020190"/>
            </a:xfrm>
            <a:prstGeom prst="bentConnector2">
              <a:avLst/>
            </a:prstGeom>
            <a:noFill/>
            <a:ln w="38100" cap="flat" cmpd="sng" algn="ctr">
              <a:solidFill>
                <a:srgbClr val="C00000"/>
              </a:solidFill>
              <a:prstDash val="dash"/>
              <a:tailEnd type="arrow"/>
            </a:ln>
            <a:effectLst/>
          </p:spPr>
        </p:cxnSp>
        <p:sp>
          <p:nvSpPr>
            <p:cNvPr id="155" name="Rounded Rectangle 154"/>
            <p:cNvSpPr/>
            <p:nvPr/>
          </p:nvSpPr>
          <p:spPr bwMode="auto">
            <a:xfrm>
              <a:off x="7153737" y="4078637"/>
              <a:ext cx="1113380" cy="623577"/>
            </a:xfrm>
            <a:prstGeom prst="roundRect">
              <a:avLst/>
            </a:prstGeom>
            <a:solidFill>
              <a:srgbClr val="92D050"/>
            </a:solidFill>
            <a:ln w="12700" algn="ctr">
              <a:no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t" anchorCtr="0"/>
            <a:lstStyle/>
            <a:p>
              <a:pPr algn="ctr" eaLnBrk="0" hangingPunct="0"/>
              <a:r>
                <a:rPr lang="en-US" sz="1050" b="1" dirty="0" smtClean="0">
                  <a:solidFill>
                    <a:srgbClr val="061922"/>
                  </a:solidFill>
                  <a:latin typeface="Calibri"/>
                </a:rPr>
                <a:t>Virtual Switch</a:t>
              </a:r>
              <a:endParaRPr lang="en-US" sz="1050" b="1" dirty="0">
                <a:solidFill>
                  <a:srgbClr val="061922"/>
                </a:solidFill>
                <a:latin typeface="Calibri"/>
              </a:endParaRPr>
            </a:p>
          </p:txBody>
        </p:sp>
        <p:grpSp>
          <p:nvGrpSpPr>
            <p:cNvPr id="156" name="Group 155"/>
            <p:cNvGrpSpPr/>
            <p:nvPr/>
          </p:nvGrpSpPr>
          <p:grpSpPr>
            <a:xfrm>
              <a:off x="7276598" y="4265510"/>
              <a:ext cx="897749" cy="386491"/>
              <a:chOff x="5437900" y="3891519"/>
              <a:chExt cx="1076997" cy="450376"/>
            </a:xfrm>
          </p:grpSpPr>
          <p:sp>
            <p:nvSpPr>
              <p:cNvPr id="167" name="Rounded Rectangle 166"/>
              <p:cNvSpPr/>
              <p:nvPr/>
            </p:nvSpPr>
            <p:spPr>
              <a:xfrm>
                <a:off x="5437900" y="3891519"/>
                <a:ext cx="1076997" cy="450376"/>
              </a:xfrm>
              <a:prstGeom prst="roundRect">
                <a:avLst/>
              </a:prstGeom>
              <a:solidFill>
                <a:srgbClr val="FFFF00"/>
              </a:solidFill>
              <a:ln w="25400" cap="flat" cmpd="sng" algn="ctr">
                <a:solidFill>
                  <a:srgbClr val="FDB813">
                    <a:shade val="50000"/>
                  </a:srgbClr>
                </a:solidFill>
                <a:prstDash val="solid"/>
              </a:ln>
              <a:effectLst/>
            </p:spPr>
            <p:txBody>
              <a:bodyPr rtlCol="0" anchor="t" anchorCtr="0"/>
              <a:lstStyle/>
              <a:p>
                <a:pPr fontAlgn="auto">
                  <a:spcBef>
                    <a:spcPts val="0"/>
                  </a:spcBef>
                  <a:spcAft>
                    <a:spcPts val="0"/>
                  </a:spcAft>
                  <a:defRPr/>
                </a:pPr>
                <a:r>
                  <a:rPr lang="en-US" sz="1050" dirty="0">
                    <a:latin typeface="Neo Sans Intel" pitchFamily="34" charset="0"/>
                    <a:cs typeface="Arial" pitchFamily="34" charset="0"/>
                  </a:rPr>
                  <a:t>Intel® </a:t>
                </a:r>
                <a:endParaRPr lang="en-US" sz="1050" dirty="0" smtClean="0">
                  <a:latin typeface="Neo Sans Intel" pitchFamily="34" charset="0"/>
                  <a:cs typeface="Arial" pitchFamily="34" charset="0"/>
                </a:endParaRPr>
              </a:p>
              <a:p>
                <a:pPr fontAlgn="auto">
                  <a:spcBef>
                    <a:spcPts val="0"/>
                  </a:spcBef>
                  <a:spcAft>
                    <a:spcPts val="0"/>
                  </a:spcAft>
                  <a:defRPr/>
                </a:pPr>
                <a:r>
                  <a:rPr lang="en-US" sz="1050" dirty="0" smtClean="0">
                    <a:latin typeface="Neo Sans Intel" pitchFamily="34" charset="0"/>
                    <a:cs typeface="Arial" pitchFamily="34" charset="0"/>
                  </a:rPr>
                  <a:t>DPDK</a:t>
                </a:r>
                <a:endParaRPr kumimoji="0" lang="en-US" sz="1050" b="0" i="0" u="none" strike="noStrike" kern="0" cap="none" spc="0" normalizeH="0" baseline="0" noProof="0" dirty="0">
                  <a:ln>
                    <a:noFill/>
                  </a:ln>
                  <a:effectLst/>
                  <a:uLnTx/>
                  <a:uFillTx/>
                  <a:latin typeface="Verdana"/>
                  <a:cs typeface="Arial"/>
                </a:endParaRPr>
              </a:p>
            </p:txBody>
          </p:sp>
          <p:sp>
            <p:nvSpPr>
              <p:cNvPr id="168" name="Rounded Rectangle 167"/>
              <p:cNvSpPr/>
              <p:nvPr/>
            </p:nvSpPr>
            <p:spPr>
              <a:xfrm>
                <a:off x="6009018" y="4141570"/>
                <a:ext cx="412032" cy="184663"/>
              </a:xfrm>
              <a:prstGeom prst="roundRect">
                <a:avLst/>
              </a:prstGeom>
              <a:solidFill>
                <a:schemeClr val="accent6"/>
              </a:solidFill>
              <a:ln w="25400" cap="flat" cmpd="sng" algn="ctr">
                <a:solidFill>
                  <a:schemeClr val="accent5">
                    <a:lumMod val="50000"/>
                  </a:schemeClr>
                </a:solidFill>
                <a:prstDash val="solid"/>
              </a:ln>
              <a:effectLst/>
            </p:spPr>
            <p:txBody>
              <a:bodyPr rtlCol="0" anchor="ctr" anchorCtr="0"/>
              <a:lstStyle/>
              <a:p>
                <a:pPr algn="ctr" fontAlgn="auto">
                  <a:spcBef>
                    <a:spcPts val="0"/>
                  </a:spcBef>
                  <a:spcAft>
                    <a:spcPts val="0"/>
                  </a:spcAft>
                </a:pPr>
                <a:r>
                  <a:rPr lang="en-US" sz="800" kern="0" dirty="0">
                    <a:solidFill>
                      <a:sysClr val="window" lastClr="FFFFFF"/>
                    </a:solidFill>
                    <a:latin typeface="Verdana"/>
                    <a:cs typeface="Arial"/>
                  </a:rPr>
                  <a:t>PF</a:t>
                </a:r>
              </a:p>
            </p:txBody>
          </p:sp>
        </p:grpSp>
        <p:cxnSp>
          <p:nvCxnSpPr>
            <p:cNvPr id="157" name="Elbow Connector 156"/>
            <p:cNvCxnSpPr>
              <a:stCxn id="123" idx="0"/>
              <a:endCxn id="141" idx="2"/>
            </p:cNvCxnSpPr>
            <p:nvPr/>
          </p:nvCxnSpPr>
          <p:spPr>
            <a:xfrm rot="5400000" flipH="1" flipV="1">
              <a:off x="6661373" y="2909526"/>
              <a:ext cx="881189" cy="1813715"/>
            </a:xfrm>
            <a:prstGeom prst="bentConnector3">
              <a:avLst>
                <a:gd name="adj1" fmla="val 29111"/>
              </a:avLst>
            </a:prstGeom>
            <a:noFill/>
            <a:ln w="38100" cap="flat" cmpd="sng" algn="ctr">
              <a:solidFill>
                <a:srgbClr val="C00000"/>
              </a:solidFill>
              <a:prstDash val="dash"/>
              <a:tailEnd type="arrow"/>
            </a:ln>
            <a:effectLst/>
          </p:spPr>
        </p:cxnSp>
        <p:cxnSp>
          <p:nvCxnSpPr>
            <p:cNvPr id="158" name="Elbow Connector 157"/>
            <p:cNvCxnSpPr>
              <a:stCxn id="167" idx="0"/>
              <a:endCxn id="119" idx="3"/>
            </p:cNvCxnSpPr>
            <p:nvPr/>
          </p:nvCxnSpPr>
          <p:spPr>
            <a:xfrm rot="16200000" flipV="1">
              <a:off x="6875463" y="3415499"/>
              <a:ext cx="620475" cy="1079546"/>
            </a:xfrm>
            <a:prstGeom prst="bentConnector2">
              <a:avLst/>
            </a:prstGeom>
            <a:noFill/>
            <a:ln w="38100" cap="flat" cmpd="sng" algn="ctr">
              <a:solidFill>
                <a:srgbClr val="C00000"/>
              </a:solidFill>
              <a:prstDash val="dash"/>
              <a:tailEnd type="arrow"/>
            </a:ln>
            <a:effectLst/>
          </p:spPr>
        </p:cxnSp>
        <p:cxnSp>
          <p:nvCxnSpPr>
            <p:cNvPr id="159" name="Elbow Connector 158"/>
            <p:cNvCxnSpPr>
              <a:stCxn id="167" idx="1"/>
              <a:endCxn id="123" idx="3"/>
            </p:cNvCxnSpPr>
            <p:nvPr/>
          </p:nvCxnSpPr>
          <p:spPr>
            <a:xfrm rot="10800000">
              <a:off x="6556889" y="4444572"/>
              <a:ext cx="719710" cy="14184"/>
            </a:xfrm>
            <a:prstGeom prst="bentConnector3">
              <a:avLst>
                <a:gd name="adj1" fmla="val 50000"/>
              </a:avLst>
            </a:prstGeom>
            <a:noFill/>
            <a:ln w="38100" cap="flat" cmpd="sng" algn="ctr">
              <a:solidFill>
                <a:srgbClr val="C00000"/>
              </a:solidFill>
              <a:prstDash val="dash"/>
              <a:tailEnd type="arrow"/>
            </a:ln>
            <a:effectLst/>
          </p:spPr>
        </p:cxnSp>
        <p:sp>
          <p:nvSpPr>
            <p:cNvPr id="160" name="Oval 159"/>
            <p:cNvSpPr/>
            <p:nvPr/>
          </p:nvSpPr>
          <p:spPr>
            <a:xfrm>
              <a:off x="6844941" y="3521337"/>
              <a:ext cx="287055" cy="272152"/>
            </a:xfrm>
            <a:prstGeom prst="ellipse">
              <a:avLst/>
            </a:prstGeom>
            <a:solidFill>
              <a:srgbClr val="FF0000"/>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 lastClr="FFFFFF"/>
                  </a:solidFill>
                  <a:effectLst/>
                  <a:uLnTx/>
                  <a:uFillTx/>
                  <a:latin typeface="Verdana"/>
                  <a:cs typeface="Arial"/>
                </a:rPr>
                <a:t>3</a:t>
              </a:r>
              <a:endParaRPr kumimoji="0" lang="en-US" sz="1100" b="0" i="0" u="none" strike="noStrike" kern="0" cap="none" spc="0" normalizeH="0" baseline="0" noProof="0" dirty="0">
                <a:ln>
                  <a:noFill/>
                </a:ln>
                <a:solidFill>
                  <a:sysClr val="window" lastClr="FFFFFF"/>
                </a:solidFill>
                <a:effectLst/>
                <a:uLnTx/>
                <a:uFillTx/>
                <a:latin typeface="Verdana"/>
                <a:cs typeface="Arial"/>
              </a:endParaRPr>
            </a:p>
          </p:txBody>
        </p:sp>
        <p:sp>
          <p:nvSpPr>
            <p:cNvPr id="161" name="Rectangle 160"/>
            <p:cNvSpPr/>
            <p:nvPr/>
          </p:nvSpPr>
          <p:spPr bwMode="auto">
            <a:xfrm>
              <a:off x="6636557" y="5787759"/>
              <a:ext cx="228664" cy="141245"/>
            </a:xfrm>
            <a:prstGeom prst="rect">
              <a:avLst/>
            </a:prstGeom>
            <a:solidFill>
              <a:srgbClr val="FFC000"/>
            </a:solidFill>
            <a:ln w="12700" algn="ctr">
              <a:no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lstStyle/>
            <a:p>
              <a:pPr algn="ctr" eaLnBrk="0" hangingPunct="0"/>
              <a:r>
                <a:rPr lang="en-US" sz="1050" dirty="0" smtClean="0">
                  <a:effectLst>
                    <a:outerShdw blurRad="38100" dist="38100" dir="2700000" algn="tl">
                      <a:srgbClr val="000000">
                        <a:alpha val="43137"/>
                      </a:srgbClr>
                    </a:outerShdw>
                  </a:effectLst>
                  <a:latin typeface="+mn-lt"/>
                </a:rPr>
                <a:t>VF</a:t>
              </a:r>
              <a:endParaRPr lang="en-US" sz="1050" dirty="0">
                <a:effectLst>
                  <a:outerShdw blurRad="38100" dist="38100" dir="2700000" algn="tl">
                    <a:srgbClr val="000000">
                      <a:alpha val="43137"/>
                    </a:srgbClr>
                  </a:outerShdw>
                </a:effectLst>
                <a:latin typeface="+mn-lt"/>
              </a:endParaRPr>
            </a:p>
          </p:txBody>
        </p:sp>
        <p:sp>
          <p:nvSpPr>
            <p:cNvPr id="162" name="Rectangle 161"/>
            <p:cNvSpPr/>
            <p:nvPr/>
          </p:nvSpPr>
          <p:spPr bwMode="auto">
            <a:xfrm>
              <a:off x="6903331" y="5787759"/>
              <a:ext cx="228664" cy="141245"/>
            </a:xfrm>
            <a:prstGeom prst="rect">
              <a:avLst/>
            </a:prstGeom>
            <a:solidFill>
              <a:srgbClr val="FFC000"/>
            </a:solidFill>
            <a:ln w="12700" algn="ctr">
              <a:no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lstStyle/>
            <a:p>
              <a:pPr algn="ctr" eaLnBrk="0" hangingPunct="0"/>
              <a:r>
                <a:rPr lang="en-US" sz="1050" dirty="0" smtClean="0">
                  <a:effectLst>
                    <a:outerShdw blurRad="38100" dist="38100" dir="2700000" algn="tl">
                      <a:srgbClr val="000000">
                        <a:alpha val="43137"/>
                      </a:srgbClr>
                    </a:outerShdw>
                  </a:effectLst>
                  <a:latin typeface="+mn-lt"/>
                </a:rPr>
                <a:t>VF</a:t>
              </a:r>
              <a:endParaRPr lang="en-US" sz="1050" dirty="0">
                <a:effectLst>
                  <a:outerShdw blurRad="38100" dist="38100" dir="2700000" algn="tl">
                    <a:srgbClr val="000000">
                      <a:alpha val="43137"/>
                    </a:srgbClr>
                  </a:outerShdw>
                </a:effectLst>
                <a:latin typeface="+mn-lt"/>
              </a:endParaRPr>
            </a:p>
          </p:txBody>
        </p:sp>
        <p:sp>
          <p:nvSpPr>
            <p:cNvPr id="163" name="Rectangle 162"/>
            <p:cNvSpPr/>
            <p:nvPr/>
          </p:nvSpPr>
          <p:spPr bwMode="auto">
            <a:xfrm>
              <a:off x="7810060" y="5787759"/>
              <a:ext cx="228664" cy="141245"/>
            </a:xfrm>
            <a:prstGeom prst="rect">
              <a:avLst/>
            </a:prstGeom>
            <a:solidFill>
              <a:srgbClr val="FFC000"/>
            </a:solidFill>
            <a:ln w="12700" algn="ctr">
              <a:no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lstStyle/>
            <a:p>
              <a:pPr algn="ctr" eaLnBrk="0" hangingPunct="0"/>
              <a:r>
                <a:rPr lang="en-US" sz="1050" dirty="0" smtClean="0">
                  <a:effectLst>
                    <a:outerShdw blurRad="38100" dist="38100" dir="2700000" algn="tl">
                      <a:srgbClr val="000000">
                        <a:alpha val="43137"/>
                      </a:srgbClr>
                    </a:outerShdw>
                  </a:effectLst>
                  <a:latin typeface="+mn-lt"/>
                </a:rPr>
                <a:t>PF</a:t>
              </a:r>
              <a:endParaRPr lang="en-US" sz="1050" dirty="0">
                <a:effectLst>
                  <a:outerShdw blurRad="38100" dist="38100" dir="2700000" algn="tl">
                    <a:srgbClr val="000000">
                      <a:alpha val="43137"/>
                    </a:srgbClr>
                  </a:outerShdw>
                </a:effectLst>
                <a:latin typeface="+mn-lt"/>
              </a:endParaRPr>
            </a:p>
          </p:txBody>
        </p:sp>
        <p:cxnSp>
          <p:nvCxnSpPr>
            <p:cNvPr id="164" name="Elbow Connector 163"/>
            <p:cNvCxnSpPr>
              <a:stCxn id="162" idx="0"/>
              <a:endCxn id="140" idx="2"/>
            </p:cNvCxnSpPr>
            <p:nvPr/>
          </p:nvCxnSpPr>
          <p:spPr>
            <a:xfrm rot="5400000" flipH="1" flipV="1">
              <a:off x="6096104" y="4297349"/>
              <a:ext cx="2411971" cy="568852"/>
            </a:xfrm>
            <a:prstGeom prst="bentConnector3">
              <a:avLst>
                <a:gd name="adj1" fmla="val 21082"/>
              </a:avLst>
            </a:prstGeom>
            <a:noFill/>
            <a:ln w="38100" cap="flat" cmpd="sng" algn="ctr">
              <a:solidFill>
                <a:srgbClr val="C00000"/>
              </a:solidFill>
              <a:prstDash val="dash"/>
              <a:tailEnd type="arrow"/>
            </a:ln>
            <a:effectLst/>
          </p:spPr>
        </p:cxnSp>
        <p:cxnSp>
          <p:nvCxnSpPr>
            <p:cNvPr id="165" name="Elbow Connector 164"/>
            <p:cNvCxnSpPr>
              <a:stCxn id="142" idx="0"/>
              <a:endCxn id="119" idx="0"/>
            </p:cNvCxnSpPr>
            <p:nvPr/>
          </p:nvCxnSpPr>
          <p:spPr>
            <a:xfrm rot="16200000" flipH="1" flipV="1">
              <a:off x="7354930" y="2165726"/>
              <a:ext cx="194328" cy="2222103"/>
            </a:xfrm>
            <a:prstGeom prst="bentConnector3">
              <a:avLst>
                <a:gd name="adj1" fmla="val -100950"/>
              </a:avLst>
            </a:prstGeom>
            <a:noFill/>
            <a:ln w="38100" cap="flat" cmpd="sng" algn="ctr">
              <a:solidFill>
                <a:srgbClr val="C00000"/>
              </a:solidFill>
              <a:prstDash val="dash"/>
              <a:tailEnd type="arrow"/>
            </a:ln>
            <a:effectLst/>
          </p:spPr>
        </p:cxnSp>
        <p:cxnSp>
          <p:nvCxnSpPr>
            <p:cNvPr id="166" name="Elbow Connector 165"/>
            <p:cNvCxnSpPr>
              <a:stCxn id="131" idx="0"/>
              <a:endCxn id="119" idx="0"/>
            </p:cNvCxnSpPr>
            <p:nvPr/>
          </p:nvCxnSpPr>
          <p:spPr>
            <a:xfrm rot="16200000" flipH="1">
              <a:off x="5842334" y="2875234"/>
              <a:ext cx="194328" cy="803088"/>
            </a:xfrm>
            <a:prstGeom prst="bentConnector3">
              <a:avLst>
                <a:gd name="adj1" fmla="val -100950"/>
              </a:avLst>
            </a:prstGeom>
            <a:noFill/>
            <a:ln w="38100" cap="flat" cmpd="sng" algn="ctr">
              <a:solidFill>
                <a:srgbClr val="C00000"/>
              </a:solidFill>
              <a:prstDash val="dash"/>
              <a:tailEnd type="arrow"/>
            </a:ln>
            <a:effectLst/>
          </p:spPr>
        </p:cxnSp>
        <p:sp>
          <p:nvSpPr>
            <p:cNvPr id="170" name="Oval 169"/>
            <p:cNvSpPr/>
            <p:nvPr/>
          </p:nvSpPr>
          <p:spPr>
            <a:xfrm>
              <a:off x="164686" y="3955271"/>
              <a:ext cx="287055" cy="272152"/>
            </a:xfrm>
            <a:prstGeom prst="ellipse">
              <a:avLst/>
            </a:prstGeom>
            <a:solidFill>
              <a:srgbClr val="FF0000"/>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 lastClr="FFFFFF"/>
                  </a:solidFill>
                  <a:effectLst/>
                  <a:uLnTx/>
                  <a:uFillTx/>
                  <a:latin typeface="Verdana"/>
                  <a:ea typeface="+mn-ea"/>
                  <a:cs typeface="Arial"/>
                </a:rPr>
                <a:t>1</a:t>
              </a:r>
            </a:p>
          </p:txBody>
        </p:sp>
        <p:sp>
          <p:nvSpPr>
            <p:cNvPr id="172" name="Oval 171"/>
            <p:cNvSpPr/>
            <p:nvPr/>
          </p:nvSpPr>
          <p:spPr>
            <a:xfrm>
              <a:off x="190387" y="5309727"/>
              <a:ext cx="287055" cy="272152"/>
            </a:xfrm>
            <a:prstGeom prst="ellipse">
              <a:avLst/>
            </a:prstGeom>
            <a:solidFill>
              <a:srgbClr val="FF0000"/>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 lastClr="FFFFFF"/>
                  </a:solidFill>
                  <a:effectLst/>
                  <a:uLnTx/>
                  <a:uFillTx/>
                  <a:latin typeface="Verdana"/>
                  <a:ea typeface="+mn-ea"/>
                  <a:cs typeface="Arial"/>
                </a:rPr>
                <a:t>2</a:t>
              </a:r>
              <a:endParaRPr kumimoji="0" lang="en-US" sz="1100" b="0" i="0" u="none" strike="noStrike" kern="0" cap="none" spc="0" normalizeH="0" baseline="0" noProof="0" dirty="0">
                <a:ln>
                  <a:noFill/>
                </a:ln>
                <a:solidFill>
                  <a:sysClr val="window" lastClr="FFFFFF"/>
                </a:solidFill>
                <a:effectLst/>
                <a:uLnTx/>
                <a:uFillTx/>
                <a:latin typeface="Verdana"/>
                <a:ea typeface="+mn-ea"/>
                <a:cs typeface="Arial"/>
              </a:endParaRPr>
            </a:p>
          </p:txBody>
        </p:sp>
        <p:sp>
          <p:nvSpPr>
            <p:cNvPr id="173" name="Oval 172"/>
            <p:cNvSpPr/>
            <p:nvPr/>
          </p:nvSpPr>
          <p:spPr>
            <a:xfrm>
              <a:off x="190386" y="5787759"/>
              <a:ext cx="287055" cy="272152"/>
            </a:xfrm>
            <a:prstGeom prst="ellipse">
              <a:avLst/>
            </a:prstGeom>
            <a:solidFill>
              <a:srgbClr val="FF0000"/>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noProof="0" dirty="0">
                  <a:solidFill>
                    <a:sysClr val="window" lastClr="FFFFFF"/>
                  </a:solidFill>
                  <a:latin typeface="Verdana"/>
                  <a:cs typeface="Arial"/>
                </a:rPr>
                <a:t>3</a:t>
              </a:r>
              <a:endParaRPr kumimoji="0" lang="en-US" sz="1100" b="0" i="0" u="none" strike="noStrike" kern="0" cap="none" spc="0" normalizeH="0" baseline="0" noProof="0" dirty="0">
                <a:ln>
                  <a:noFill/>
                </a:ln>
                <a:solidFill>
                  <a:sysClr val="window" lastClr="FFFFFF"/>
                </a:solidFill>
                <a:effectLst/>
                <a:uLnTx/>
                <a:uFillTx/>
                <a:latin typeface="Verdana"/>
                <a:cs typeface="Arial"/>
              </a:endParaRPr>
            </a:p>
          </p:txBody>
        </p:sp>
      </p:grpSp>
      <p:sp>
        <p:nvSpPr>
          <p:cNvPr id="3" name="Date Placeholder 2"/>
          <p:cNvSpPr>
            <a:spLocks noGrp="1"/>
          </p:cNvSpPr>
          <p:nvPr>
            <p:ph type="dt" sz="half" idx="10"/>
          </p:nvPr>
        </p:nvSpPr>
        <p:spPr/>
        <p:txBody>
          <a:bodyPr/>
          <a:lstStyle/>
          <a:p>
            <a:pPr>
              <a:defRPr/>
            </a:pPr>
            <a:r>
              <a:rPr lang="en-US" smtClean="0"/>
              <a:t>INTEL CONFIDENTIAL</a:t>
            </a:r>
            <a:endParaRPr lang="en-US" dirty="0"/>
          </a:p>
        </p:txBody>
      </p:sp>
    </p:spTree>
    <p:extLst>
      <p:ext uri="{BB962C8B-B14F-4D97-AF65-F5344CB8AC3E}">
        <p14:creationId xmlns:p14="http://schemas.microsoft.com/office/powerpoint/2010/main" val="167040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97323"/>
            <a:ext cx="8229600" cy="640080"/>
          </a:xfrm>
        </p:spPr>
        <p:txBody>
          <a:bodyPr vert="horz" wrap="square" lIns="0" tIns="34290" rIns="0" bIns="34290" numCol="1" rtlCol="0" anchor="ctr" anchorCtr="0" compatLnSpc="1">
            <a:prstTxWarp prst="textNoShape">
              <a:avLst/>
            </a:prstTxWarp>
            <a:normAutofit/>
          </a:bodyPr>
          <a:lstStyle/>
          <a:p>
            <a:r>
              <a:rPr lang="en-US" sz="2800" dirty="0"/>
              <a:t>Outstanding </a:t>
            </a:r>
            <a:r>
              <a:rPr lang="en-US" sz="2800" dirty="0" smtClean="0"/>
              <a:t>VM Performance Improvements</a:t>
            </a:r>
            <a:endParaRPr lang="en-US" sz="2800" dirty="0"/>
          </a:p>
        </p:txBody>
      </p:sp>
      <p:sp>
        <p:nvSpPr>
          <p:cNvPr id="4" name="Date Placeholder 3"/>
          <p:cNvSpPr>
            <a:spLocks noGrp="1"/>
          </p:cNvSpPr>
          <p:nvPr>
            <p:ph type="dt" sz="half" idx="10"/>
          </p:nvPr>
        </p:nvSpPr>
        <p:spPr/>
        <p:txBody>
          <a:bodyPr/>
          <a:lstStyle/>
          <a:p>
            <a:r>
              <a:rPr lang="en-US" smtClean="0"/>
              <a:t>INTEL CONFIDENTIAL</a:t>
            </a:r>
            <a:endParaRPr lang="en-US" dirty="0"/>
          </a:p>
        </p:txBody>
      </p:sp>
      <p:sp>
        <p:nvSpPr>
          <p:cNvPr id="9" name="Content Placeholder 8"/>
          <p:cNvSpPr>
            <a:spLocks noGrp="1"/>
          </p:cNvSpPr>
          <p:nvPr>
            <p:ph sz="quarter" idx="4294967295"/>
          </p:nvPr>
        </p:nvSpPr>
        <p:spPr>
          <a:xfrm>
            <a:off x="271749" y="904194"/>
            <a:ext cx="3798888" cy="2900363"/>
          </a:xfrm>
        </p:spPr>
        <p:txBody>
          <a:bodyPr>
            <a:noAutofit/>
          </a:bodyPr>
          <a:lstStyle/>
          <a:p>
            <a:pPr marL="285750" indent="-285750">
              <a:buFont typeface="Arial" panose="020B0604020202020204" pitchFamily="34" charset="0"/>
              <a:buChar char="•"/>
            </a:pPr>
            <a:r>
              <a:rPr lang="en-US" sz="1800" dirty="0"/>
              <a:t>Outstanding VT Performance</a:t>
            </a:r>
          </a:p>
          <a:p>
            <a:pPr lvl="2"/>
            <a:r>
              <a:rPr lang="en-US" sz="1000" dirty="0"/>
              <a:t>Small packet I/O rate to VM guests increases due to 1G IOTLB (only on Intel® Xeon®)</a:t>
            </a:r>
          </a:p>
          <a:p>
            <a:pPr lvl="2"/>
            <a:r>
              <a:rPr lang="en-US" sz="1000" dirty="0"/>
              <a:t>Increased virtualization performance: APIC Virtualization (e.g.. </a:t>
            </a:r>
            <a:r>
              <a:rPr lang="en-US" sz="1000" kern="0" dirty="0">
                <a:solidFill>
                  <a:srgbClr val="567EB9"/>
                </a:solidFill>
                <a:cs typeface="Arial"/>
              </a:rPr>
              <a:t>Eliminate the need for VMs to wait for thousands of instruction cycles per every exit to the VMM</a:t>
            </a:r>
            <a:r>
              <a:rPr lang="en-US" sz="1000" kern="0" dirty="0" smtClean="0">
                <a:solidFill>
                  <a:srgbClr val="567EB9"/>
                </a:solidFill>
                <a:cs typeface="Arial"/>
              </a:rPr>
              <a:t>)</a:t>
            </a:r>
            <a:endParaRPr lang="en-US" sz="1000" dirty="0"/>
          </a:p>
          <a:p>
            <a:pPr marL="285750" indent="-285750">
              <a:buFont typeface="Arial" panose="020B0604020202020204" pitchFamily="34" charset="0"/>
              <a:buChar char="•"/>
            </a:pPr>
            <a:r>
              <a:rPr lang="en-US" sz="1800" dirty="0"/>
              <a:t>Great System Level Performance</a:t>
            </a:r>
          </a:p>
          <a:p>
            <a:pPr lvl="2"/>
            <a:r>
              <a:rPr lang="en-US" sz="1000" dirty="0" smtClean="0"/>
              <a:t>Intel DPDK L3 forwarding in guest </a:t>
            </a:r>
          </a:p>
          <a:p>
            <a:pPr lvl="3"/>
            <a:r>
              <a:rPr lang="en-US" sz="900" dirty="0" smtClean="0"/>
              <a:t>Ivy Bridge-EP uses the VT-d IOTLB super page caching capability. Its performance with VT-d is close to native.</a:t>
            </a:r>
          </a:p>
          <a:p>
            <a:pPr lvl="3"/>
            <a:r>
              <a:rPr lang="en-US" sz="900" dirty="0" smtClean="0"/>
              <a:t>UP reaches full line rate (80 </a:t>
            </a:r>
            <a:r>
              <a:rPr lang="en-US" sz="900" dirty="0" err="1" smtClean="0"/>
              <a:t>Gbps</a:t>
            </a:r>
            <a:r>
              <a:rPr lang="en-US" sz="900" dirty="0" smtClean="0"/>
              <a:t>) beginning at 256B packet using 4 separate 82599 controllers (8 ports) and 8C/8T</a:t>
            </a:r>
          </a:p>
          <a:p>
            <a:pPr lvl="3"/>
            <a:r>
              <a:rPr lang="en-US" sz="900" dirty="0" smtClean="0"/>
              <a:t>Sandy Bridge-EP does not cache VT-d IOTLB super page, so the performance was limited to 11 Million packets per second.</a:t>
            </a:r>
          </a:p>
        </p:txBody>
      </p:sp>
      <p:sp>
        <p:nvSpPr>
          <p:cNvPr id="6" name="Rectangle 5"/>
          <p:cNvSpPr/>
          <p:nvPr/>
        </p:nvSpPr>
        <p:spPr>
          <a:xfrm>
            <a:off x="-23367" y="4272495"/>
            <a:ext cx="4389120" cy="597279"/>
          </a:xfrm>
          <a:prstGeom prst="rect">
            <a:avLst/>
          </a:prstGeom>
        </p:spPr>
        <p:txBody>
          <a:bodyPr wrap="square">
            <a:spAutoFit/>
          </a:bodyPr>
          <a:lstStyle/>
          <a:p>
            <a:pPr eaLnBrk="0" fontAlgn="ctr" hangingPunct="0">
              <a:lnSpc>
                <a:spcPct val="85000"/>
              </a:lnSpc>
              <a:spcBef>
                <a:spcPct val="5000"/>
              </a:spcBef>
              <a:spcAft>
                <a:spcPct val="5000"/>
              </a:spcAft>
              <a:buClr>
                <a:srgbClr val="1F497D"/>
              </a:buClr>
              <a:defRPr/>
            </a:pPr>
            <a:r>
              <a:rPr lang="en-US" sz="525" dirty="0">
                <a:solidFill>
                  <a:prstClr val="black"/>
                </a:solidFill>
                <a:latin typeface="Arial" charset="0"/>
                <a:cs typeface="Arial" charset="0"/>
              </a:rPr>
              <a:t>Date: July 14, 2013</a:t>
            </a:r>
          </a:p>
          <a:p>
            <a:pPr eaLnBrk="0" fontAlgn="ctr" hangingPunct="0">
              <a:lnSpc>
                <a:spcPct val="85000"/>
              </a:lnSpc>
              <a:spcBef>
                <a:spcPct val="5000"/>
              </a:spcBef>
              <a:spcAft>
                <a:spcPct val="5000"/>
              </a:spcAft>
              <a:buClr>
                <a:srgbClr val="1F497D"/>
              </a:buClr>
              <a:defRPr/>
            </a:pPr>
            <a:r>
              <a:rPr lang="en-US" sz="525" dirty="0">
                <a:solidFill>
                  <a:prstClr val="black"/>
                </a:solidFill>
                <a:latin typeface="Arial" charset="0"/>
                <a:cs typeface="Arial" charset="0"/>
              </a:rPr>
              <a:t>Disclaimer: Software and workloads used in performance tests may have been optimized for performance only on Intel microprocessors. Performance tests, such as </a:t>
            </a:r>
            <a:r>
              <a:rPr lang="en-US" sz="525" dirty="0" err="1">
                <a:solidFill>
                  <a:prstClr val="black"/>
                </a:solidFill>
                <a:latin typeface="Arial" charset="0"/>
                <a:cs typeface="Arial" charset="0"/>
              </a:rPr>
              <a:t>SYSmark</a:t>
            </a:r>
            <a:r>
              <a:rPr lang="en-US" sz="525" dirty="0">
                <a:solidFill>
                  <a:prstClr val="black"/>
                </a:solidFill>
                <a:latin typeface="Arial" charset="0"/>
                <a:cs typeface="Arial" charset="0"/>
              </a:rPr>
              <a:t> and </a:t>
            </a:r>
            <a:r>
              <a:rPr lang="en-US" sz="525" dirty="0" err="1">
                <a:solidFill>
                  <a:prstClr val="black"/>
                </a:solidFill>
                <a:latin typeface="Arial" charset="0"/>
                <a:cs typeface="Arial" charset="0"/>
              </a:rPr>
              <a:t>MobileMark</a:t>
            </a:r>
            <a:r>
              <a:rPr lang="en-US" sz="525" dirty="0">
                <a:solidFill>
                  <a:prstClr val="black"/>
                </a:solidFill>
                <a:latin typeface="Arial" charset="0"/>
                <a:cs typeface="Arial" charset="0"/>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a:t>
            </a:r>
          </a:p>
          <a:p>
            <a:pPr eaLnBrk="0" fontAlgn="ctr" hangingPunct="0">
              <a:lnSpc>
                <a:spcPct val="85000"/>
              </a:lnSpc>
              <a:spcBef>
                <a:spcPct val="5000"/>
              </a:spcBef>
              <a:spcAft>
                <a:spcPct val="5000"/>
              </a:spcAft>
              <a:buClr>
                <a:srgbClr val="1F497D"/>
              </a:buClr>
              <a:defRPr/>
            </a:pPr>
            <a:r>
              <a:rPr lang="en-US" sz="525" dirty="0">
                <a:solidFill>
                  <a:prstClr val="black"/>
                </a:solidFill>
                <a:latin typeface="Arial" charset="0"/>
                <a:cs typeface="Arial" charset="0"/>
              </a:rPr>
              <a:t>Source: Intel internal testing as of June 24, 2013. See Linux* Performance Tuning for configuration details. </a:t>
            </a:r>
          </a:p>
          <a:p>
            <a:pPr eaLnBrk="0" fontAlgn="ctr" hangingPunct="0">
              <a:lnSpc>
                <a:spcPct val="85000"/>
              </a:lnSpc>
              <a:spcBef>
                <a:spcPct val="5000"/>
              </a:spcBef>
              <a:spcAft>
                <a:spcPct val="5000"/>
              </a:spcAft>
              <a:buClr>
                <a:srgbClr val="1F497D"/>
              </a:buClr>
              <a:defRPr/>
            </a:pPr>
            <a:r>
              <a:rPr lang="en-US" sz="525" dirty="0">
                <a:solidFill>
                  <a:prstClr val="black"/>
                </a:solidFill>
                <a:latin typeface="Arial" charset="0"/>
                <a:cs typeface="Arial" charset="0"/>
              </a:rPr>
              <a:t>For more information go to http://www.intel.com/performance</a:t>
            </a:r>
          </a:p>
        </p:txBody>
      </p:sp>
      <p:pic>
        <p:nvPicPr>
          <p:cNvPr id="7" name="Content Placeholder 2"/>
          <p:cNvPicPr>
            <a:picLocks noChangeAspect="1"/>
          </p:cNvPicPr>
          <p:nvPr/>
        </p:nvPicPr>
        <p:blipFill>
          <a:blip r:embed="rId3"/>
          <a:stretch>
            <a:fillRect/>
          </a:stretch>
        </p:blipFill>
        <p:spPr>
          <a:xfrm>
            <a:off x="4496056" y="578154"/>
            <a:ext cx="3504944" cy="2156336"/>
          </a:xfrm>
          <a:prstGeom prst="rect">
            <a:avLst/>
          </a:prstGeom>
        </p:spPr>
      </p:pic>
      <p:pic>
        <p:nvPicPr>
          <p:cNvPr id="8" name="Content Placeholder 2"/>
          <p:cNvPicPr>
            <a:picLocks noChangeAspect="1"/>
          </p:cNvPicPr>
          <p:nvPr/>
        </p:nvPicPr>
        <p:blipFill>
          <a:blip r:embed="rId4"/>
          <a:stretch>
            <a:fillRect/>
          </a:stretch>
        </p:blipFill>
        <p:spPr>
          <a:xfrm>
            <a:off x="4493173" y="2693460"/>
            <a:ext cx="3507827" cy="2233634"/>
          </a:xfrm>
          <a:prstGeom prst="rect">
            <a:avLst/>
          </a:prstGeom>
        </p:spPr>
      </p:pic>
    </p:spTree>
    <p:extLst>
      <p:ext uri="{BB962C8B-B14F-4D97-AF65-F5344CB8AC3E}">
        <p14:creationId xmlns:p14="http://schemas.microsoft.com/office/powerpoint/2010/main" val="1164278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DPDK - 5 Qtr. Roadmap</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317806043"/>
              </p:ext>
            </p:extLst>
          </p:nvPr>
        </p:nvGraphicFramePr>
        <p:xfrm>
          <a:off x="241809" y="704433"/>
          <a:ext cx="8686800" cy="3749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pPr>
              <a:defRPr/>
            </a:pPr>
            <a:r>
              <a:rPr lang="en-US" smtClean="0"/>
              <a:t>INTEL CONFIDENTIAL</a:t>
            </a:r>
            <a:endParaRPr lang="en-US" dirty="0"/>
          </a:p>
        </p:txBody>
      </p:sp>
      <p:sp>
        <p:nvSpPr>
          <p:cNvPr id="6" name="AutoShape 5"/>
          <p:cNvSpPr>
            <a:spLocks noChangeAspect="1" noChangeArrowheads="1"/>
          </p:cNvSpPr>
          <p:nvPr/>
        </p:nvSpPr>
        <p:spPr bwMode="auto">
          <a:xfrm>
            <a:off x="4859709" y="4611469"/>
            <a:ext cx="957443" cy="185470"/>
          </a:xfrm>
          <a:prstGeom prst="roundRect">
            <a:avLst/>
          </a:prstGeom>
          <a:solidFill>
            <a:srgbClr val="00B050"/>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wrap="none" lIns="92075" tIns="27432" rIns="92075" bIns="27432" anchor="ctr"/>
          <a:lstStyle/>
          <a:p>
            <a:pPr marL="117475" indent="-117475" algn="ctr" eaLnBrk="0" hangingPunct="0"/>
            <a:r>
              <a:rPr lang="en-US" sz="1000" b="1" dirty="0" smtClean="0">
                <a:solidFill>
                  <a:schemeClr val="bg1"/>
                </a:solidFill>
                <a:latin typeface="Arial" pitchFamily="34" charset="0"/>
                <a:cs typeface="Arial" pitchFamily="34" charset="0"/>
              </a:rPr>
              <a:t>Shipping</a:t>
            </a:r>
          </a:p>
        </p:txBody>
      </p:sp>
      <p:sp>
        <p:nvSpPr>
          <p:cNvPr id="8" name="AutoShape 5"/>
          <p:cNvSpPr>
            <a:spLocks noChangeAspect="1" noChangeArrowheads="1"/>
          </p:cNvSpPr>
          <p:nvPr/>
        </p:nvSpPr>
        <p:spPr bwMode="auto">
          <a:xfrm>
            <a:off x="5891312" y="4619599"/>
            <a:ext cx="968479" cy="182097"/>
          </a:xfrm>
          <a:prstGeom prst="roundRect">
            <a:avLst/>
          </a:prstGeom>
          <a:solidFill>
            <a:srgbClr val="0070C0"/>
          </a:solidFill>
          <a:ln w="9525">
            <a:prstDash val="solid"/>
            <a:headEnd type="none" w="sm" len="sm"/>
            <a:tailEnd type="none" w="sm" len="sm"/>
          </a:ln>
        </p:spPr>
        <p:style>
          <a:lnRef idx="1">
            <a:schemeClr val="dk1"/>
          </a:lnRef>
          <a:fillRef idx="2">
            <a:schemeClr val="dk1"/>
          </a:fillRef>
          <a:effectRef idx="1">
            <a:schemeClr val="dk1"/>
          </a:effectRef>
          <a:fontRef idx="minor">
            <a:schemeClr val="dk1"/>
          </a:fontRef>
        </p:style>
        <p:txBody>
          <a:bodyPr wrap="none" lIns="92075" tIns="46038" rIns="92075" bIns="46038" anchor="ctr"/>
          <a:lstStyle/>
          <a:p>
            <a:pPr marL="117475" indent="-117475" algn="ctr" eaLnBrk="0" hangingPunct="0"/>
            <a:r>
              <a:rPr lang="en-US" sz="1000" b="1" smtClean="0">
                <a:solidFill>
                  <a:schemeClr val="bg1"/>
                </a:solidFill>
                <a:latin typeface="Arial" pitchFamily="34" charset="0"/>
                <a:cs typeface="Arial" pitchFamily="34" charset="0"/>
              </a:rPr>
              <a:t>In Development</a:t>
            </a:r>
          </a:p>
        </p:txBody>
      </p:sp>
      <p:sp>
        <p:nvSpPr>
          <p:cNvPr id="9" name="AutoShape 5"/>
          <p:cNvSpPr>
            <a:spLocks noChangeAspect="1" noChangeArrowheads="1"/>
          </p:cNvSpPr>
          <p:nvPr/>
        </p:nvSpPr>
        <p:spPr bwMode="auto">
          <a:xfrm>
            <a:off x="6933951" y="4610484"/>
            <a:ext cx="968479" cy="181137"/>
          </a:xfrm>
          <a:prstGeom prst="roundRect">
            <a:avLst/>
          </a:prstGeom>
          <a:solidFill>
            <a:srgbClr val="7030A0"/>
          </a:solidFill>
          <a:ln>
            <a:solidFill>
              <a:schemeClr val="tx1"/>
            </a:solidFill>
            <a:prstDash val="solid"/>
            <a:headEnd type="none" w="sm" len="sm"/>
            <a:tailEnd type="none" w="sm" len="sm"/>
          </a:ln>
        </p:spPr>
        <p:style>
          <a:lnRef idx="1">
            <a:schemeClr val="dk1"/>
          </a:lnRef>
          <a:fillRef idx="2">
            <a:schemeClr val="dk1"/>
          </a:fillRef>
          <a:effectRef idx="1">
            <a:schemeClr val="dk1"/>
          </a:effectRef>
          <a:fontRef idx="minor">
            <a:schemeClr val="dk1"/>
          </a:fontRef>
        </p:style>
        <p:txBody>
          <a:bodyPr wrap="none" lIns="92075" tIns="46038" rIns="92075" bIns="46038" anchor="ctr"/>
          <a:lstStyle/>
          <a:p>
            <a:pPr marL="117475" indent="-117475" algn="ctr" eaLnBrk="0" hangingPunct="0"/>
            <a:r>
              <a:rPr lang="en-US" sz="1000" b="1" dirty="0" smtClean="0">
                <a:solidFill>
                  <a:schemeClr val="bg1"/>
                </a:solidFill>
                <a:latin typeface="Arial" pitchFamily="34" charset="0"/>
                <a:cs typeface="Arial" pitchFamily="34" charset="0"/>
              </a:rPr>
              <a:t>Planning</a:t>
            </a:r>
          </a:p>
        </p:txBody>
      </p:sp>
      <p:sp>
        <p:nvSpPr>
          <p:cNvPr id="10" name="TextBox 9"/>
          <p:cNvSpPr txBox="1"/>
          <p:nvPr/>
        </p:nvSpPr>
        <p:spPr>
          <a:xfrm>
            <a:off x="95794" y="4602924"/>
            <a:ext cx="4689755" cy="215444"/>
          </a:xfrm>
          <a:prstGeom prst="rect">
            <a:avLst/>
          </a:prstGeom>
          <a:noFill/>
        </p:spPr>
        <p:txBody>
          <a:bodyPr wrap="square" lIns="0" tIns="0" rIns="0" bIns="0" rtlCol="0" anchor="ctr">
            <a:spAutoFit/>
          </a:bodyPr>
          <a:lstStyle/>
          <a:p>
            <a:pPr algn="ctr"/>
            <a:r>
              <a:rPr lang="en-US" sz="1400" b="1" dirty="0" smtClean="0">
                <a:latin typeface="Calibri"/>
              </a:rPr>
              <a:t>Note: Roadmap subject to change without prior notice</a:t>
            </a:r>
          </a:p>
        </p:txBody>
      </p:sp>
      <p:sp>
        <p:nvSpPr>
          <p:cNvPr id="11" name="Rounded Rectangle 10"/>
          <p:cNvSpPr/>
          <p:nvPr/>
        </p:nvSpPr>
        <p:spPr bwMode="auto">
          <a:xfrm>
            <a:off x="1019578" y="4206245"/>
            <a:ext cx="1421093" cy="182880"/>
          </a:xfrm>
          <a:prstGeom prst="roundRect">
            <a:avLst/>
          </a:prstGeom>
          <a:solidFill>
            <a:srgbClr val="7030A0"/>
          </a:solidFill>
          <a:ln w="12700" algn="ctr">
            <a:solidFill>
              <a:schemeClr val="bg2"/>
            </a:solidFill>
            <a:round/>
            <a:headEnd type="none" w="sm" len="sm"/>
            <a:tailEnd type="none" w="sm" len="sm"/>
          </a:ln>
          <a:effectLst/>
        </p:spPr>
        <p:txBody>
          <a:bodyPr lIns="0" tIns="0" rIns="0" bIns="0" rtlCol="0" anchor="ctr"/>
          <a:lstStyle/>
          <a:p>
            <a:pPr algn="ctr"/>
            <a:r>
              <a:rPr lang="en-US" sz="1050" dirty="0" smtClean="0">
                <a:solidFill>
                  <a:schemeClr val="bg1"/>
                </a:solidFill>
                <a:effectLst>
                  <a:outerShdw blurRad="38100" dist="38100" dir="2700000" algn="tl">
                    <a:srgbClr val="000000">
                      <a:alpha val="43137"/>
                    </a:srgbClr>
                  </a:outerShdw>
                </a:effectLst>
                <a:latin typeface="+mn-lt"/>
                <a:ea typeface="Geneva" charset="0"/>
                <a:cs typeface="Geneva" charset="0"/>
              </a:rPr>
              <a:t>X550 Support</a:t>
            </a:r>
            <a:endParaRPr lang="en-US" sz="105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Tree>
    <p:extLst>
      <p:ext uri="{BB962C8B-B14F-4D97-AF65-F5344CB8AC3E}">
        <p14:creationId xmlns:p14="http://schemas.microsoft.com/office/powerpoint/2010/main" val="40207375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smtClean="0"/>
              <a:t>INTEL CONFIDENTIAL</a:t>
            </a:r>
            <a:endParaRPr lang="en-US" dirty="0"/>
          </a:p>
        </p:txBody>
      </p:sp>
      <p:sp>
        <p:nvSpPr>
          <p:cNvPr id="5" name="Title 4"/>
          <p:cNvSpPr>
            <a:spLocks noGrp="1"/>
          </p:cNvSpPr>
          <p:nvPr>
            <p:ph type="title"/>
          </p:nvPr>
        </p:nvSpPr>
        <p:spPr/>
        <p:txBody>
          <a:bodyPr>
            <a:normAutofit fontScale="90000"/>
          </a:bodyPr>
          <a:lstStyle/>
          <a:p>
            <a:r>
              <a:rPr lang="en-US" dirty="0"/>
              <a:t/>
            </a:r>
            <a:br>
              <a:rPr lang="en-US" dirty="0"/>
            </a:br>
            <a:r>
              <a:rPr lang="en-US" sz="2700" dirty="0" smtClean="0"/>
              <a:t>Intel</a:t>
            </a:r>
            <a:r>
              <a:rPr lang="en-US" sz="2700" dirty="0"/>
              <a:t>® Ethernet Controller XL710 (Fortville) </a:t>
            </a:r>
            <a:r>
              <a:rPr lang="en-US" sz="2700" dirty="0" smtClean="0"/>
              <a:t>Overview</a:t>
            </a:r>
            <a:endParaRPr lang="en-US" sz="2700"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3764650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Fortville </a:t>
            </a:r>
            <a:r>
              <a:rPr lang="en-US" dirty="0" smtClean="0"/>
              <a:t>PMD</a:t>
            </a:r>
            <a:r>
              <a:rPr lang="en-US" dirty="0"/>
              <a:t/>
            </a:r>
            <a:br>
              <a:rPr lang="en-US" dirty="0"/>
            </a:br>
            <a:r>
              <a:rPr lang="en-US" sz="1000" dirty="0"/>
              <a:t>Intel® XL710/X710 40-Gigabit Ethernet Controller </a:t>
            </a:r>
            <a:br>
              <a:rPr lang="en-US" sz="1000" dirty="0"/>
            </a:br>
            <a:endParaRPr lang="en-US" sz="1000" dirty="0"/>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7" name="Content Placeholder 2"/>
          <p:cNvSpPr txBox="1">
            <a:spLocks/>
          </p:cNvSpPr>
          <p:nvPr/>
        </p:nvSpPr>
        <p:spPr bwMode="auto">
          <a:xfrm>
            <a:off x="457200" y="1834107"/>
            <a:ext cx="8123464" cy="75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6" y="1140086"/>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100" dirty="0"/>
              <a:t>Provides PCIe 3.0 x8:  flexible choice for 10GbE and 40GbE </a:t>
            </a:r>
          </a:p>
          <a:p>
            <a:pPr marL="568325" lvl="1" indent="-171450">
              <a:spcBef>
                <a:spcPts val="0"/>
              </a:spcBef>
              <a:tabLst>
                <a:tab pos="115888" algn="l"/>
              </a:tabLst>
              <a:defRPr/>
            </a:pPr>
            <a:r>
              <a:rPr lang="en-US" sz="900" dirty="0"/>
              <a:t>2x40, 1x40, 4x10G, </a:t>
            </a:r>
            <a:r>
              <a:rPr lang="en-US" sz="900" dirty="0" smtClean="0"/>
              <a:t>2x10</a:t>
            </a:r>
            <a:endParaRPr lang="en-US" sz="900" dirty="0"/>
          </a:p>
          <a:p>
            <a:pPr marL="568325" lvl="1" indent="-171450">
              <a:spcBef>
                <a:spcPts val="0"/>
              </a:spcBef>
              <a:tabLst>
                <a:tab pos="115888" algn="l"/>
              </a:tabLst>
              <a:defRPr/>
            </a:pPr>
            <a:r>
              <a:rPr lang="en-US" sz="900" dirty="0"/>
              <a:t>KR4/XLAUI, KR/SFI/XAUI, KX4/KX/SGMII, XLPP</a:t>
            </a:r>
            <a:endParaRPr lang="en-US" sz="1100" dirty="0"/>
          </a:p>
          <a:p>
            <a:pPr marL="342900" indent="-171450">
              <a:spcBef>
                <a:spcPts val="600"/>
              </a:spcBef>
              <a:buFont typeface="Arial" panose="020B0604020202020204" pitchFamily="34" charset="0"/>
              <a:buChar char="•"/>
            </a:pPr>
            <a:endParaRPr lang="en-US" sz="1100" dirty="0" smtClean="0"/>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51695" y="3320498"/>
            <a:ext cx="4610269"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100" dirty="0"/>
              <a:t>New i40e userspace Polling Mode </a:t>
            </a:r>
            <a:r>
              <a:rPr lang="en-US" sz="1100" dirty="0" smtClean="0"/>
              <a:t>Driver (supported in DPDK R1.7) </a:t>
            </a:r>
            <a:endParaRPr lang="en-US" sz="1100" dirty="0"/>
          </a:p>
          <a:p>
            <a:pPr marL="568325" lvl="1" indent="-171450">
              <a:spcBef>
                <a:spcPts val="0"/>
              </a:spcBef>
            </a:pPr>
            <a:r>
              <a:rPr lang="en-US" sz="900" dirty="0"/>
              <a:t>Provides access to Rx &amp; Tx </a:t>
            </a:r>
            <a:r>
              <a:rPr lang="en-US" sz="900" dirty="0" smtClean="0"/>
              <a:t>for applications</a:t>
            </a:r>
          </a:p>
          <a:p>
            <a:pPr marL="568325" lvl="1" indent="-171450">
              <a:spcBef>
                <a:spcPts val="0"/>
              </a:spcBef>
            </a:pPr>
            <a:r>
              <a:rPr lang="en-US" sz="900" dirty="0" smtClean="0"/>
              <a:t>Used </a:t>
            </a:r>
            <a:r>
              <a:rPr lang="en-US" sz="900" dirty="0"/>
              <a:t>in DPDK sample </a:t>
            </a:r>
            <a:r>
              <a:rPr lang="en-US" sz="900" dirty="0" smtClean="0"/>
              <a:t>applications</a:t>
            </a:r>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2" y="2218688"/>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100" dirty="0"/>
              <a:t>Multiple feature </a:t>
            </a:r>
            <a:r>
              <a:rPr lang="en-US" sz="1100" dirty="0" smtClean="0"/>
              <a:t>additions</a:t>
            </a:r>
            <a:endParaRPr lang="en-US" sz="1100" dirty="0"/>
          </a:p>
          <a:p>
            <a:pPr marL="568325" lvl="1" indent="-171450">
              <a:spcBef>
                <a:spcPts val="0"/>
              </a:spcBef>
              <a:tabLst>
                <a:tab pos="115888" algn="l"/>
              </a:tabLst>
              <a:defRPr/>
            </a:pPr>
            <a:r>
              <a:rPr lang="en-US" sz="900" dirty="0"/>
              <a:t>Standard’s Based Virtualization (SR-IOV, Virtual Ethernet Bridging)</a:t>
            </a:r>
          </a:p>
          <a:p>
            <a:pPr marL="568325" lvl="1" indent="-171450">
              <a:spcBef>
                <a:spcPts val="0"/>
              </a:spcBef>
              <a:tabLst>
                <a:tab pos="115888" algn="l"/>
              </a:tabLst>
              <a:defRPr/>
            </a:pPr>
            <a:r>
              <a:rPr lang="en-US" sz="900" dirty="0"/>
              <a:t>Port partitioning (16 PF, 128VFs)</a:t>
            </a:r>
          </a:p>
          <a:p>
            <a:pPr marL="568325" lvl="1" indent="-171450">
              <a:spcBef>
                <a:spcPts val="0"/>
              </a:spcBef>
              <a:tabLst>
                <a:tab pos="115888" algn="l"/>
              </a:tabLst>
              <a:defRPr/>
            </a:pPr>
            <a:r>
              <a:rPr lang="en-US" sz="900" dirty="0"/>
              <a:t>SDN and Network Overlays (Flexible Filters, Cloud interfaces - </a:t>
            </a:r>
            <a:r>
              <a:rPr lang="en-US" sz="900" dirty="0" err="1"/>
              <a:t>VxLAN</a:t>
            </a:r>
            <a:r>
              <a:rPr lang="en-US" sz="900" dirty="0" smtClean="0"/>
              <a:t>)</a:t>
            </a:r>
          </a:p>
          <a:p>
            <a:pPr marL="568325" lvl="1" indent="-171450">
              <a:spcBef>
                <a:spcPts val="0"/>
              </a:spcBef>
              <a:tabLst>
                <a:tab pos="115888" algn="l"/>
              </a:tabLst>
              <a:defRPr/>
            </a:pPr>
            <a:r>
              <a:rPr lang="en-US" sz="900" dirty="0" smtClean="0"/>
              <a:t>Lower Power</a:t>
            </a:r>
            <a:endParaRPr lang="en-US" sz="900" dirty="0"/>
          </a:p>
        </p:txBody>
      </p:sp>
      <p:sp>
        <p:nvSpPr>
          <p:cNvPr id="3" name="TextBox 2"/>
          <p:cNvSpPr txBox="1"/>
          <p:nvPr/>
        </p:nvSpPr>
        <p:spPr>
          <a:xfrm>
            <a:off x="485572" y="4399100"/>
            <a:ext cx="4391425" cy="400110"/>
          </a:xfrm>
          <a:prstGeom prst="rect">
            <a:avLst/>
          </a:prstGeom>
          <a:noFill/>
        </p:spPr>
        <p:txBody>
          <a:bodyPr wrap="square" lIns="0" tIns="0" rIns="0" bIns="0" rtlCol="0" anchor="ctr">
            <a:spAutoFit/>
          </a:bodyPr>
          <a:lstStyle/>
          <a:p>
            <a:pPr eaLnBrk="1" hangingPunct="1"/>
            <a:r>
              <a:rPr lang="en-US" sz="900" dirty="0">
                <a:solidFill>
                  <a:srgbClr val="0070C0"/>
                </a:solidFill>
                <a:latin typeface="+mn-lt"/>
                <a:ea typeface="Geneva" charset="0"/>
                <a:cs typeface="Geneva" charset="0"/>
              </a:rPr>
              <a:t>Recommended to always enable Extended Tag when the device/platform support </a:t>
            </a:r>
            <a:r>
              <a:rPr lang="en-US" sz="900" dirty="0" smtClean="0">
                <a:solidFill>
                  <a:srgbClr val="0070C0"/>
                </a:solidFill>
                <a:latin typeface="+mn-lt"/>
                <a:ea typeface="Geneva" charset="0"/>
                <a:cs typeface="Geneva" charset="0"/>
              </a:rPr>
              <a:t>it. </a:t>
            </a:r>
            <a:r>
              <a:rPr lang="en-US" sz="900" dirty="0">
                <a:solidFill>
                  <a:srgbClr val="0070C0"/>
                </a:solidFill>
                <a:latin typeface="+mn-lt"/>
                <a:ea typeface="Geneva" charset="0"/>
                <a:cs typeface="Geneva" charset="0"/>
              </a:rPr>
              <a:t>See notes for more info</a:t>
            </a:r>
          </a:p>
          <a:p>
            <a:pPr eaLnBrk="1" hangingPunct="1"/>
            <a:r>
              <a:rPr lang="en-US" sz="800" dirty="0" smtClean="0">
                <a:latin typeface="+mn-lt"/>
                <a:ea typeface="Geneva" charset="0"/>
                <a:cs typeface="Geneva" charset="0"/>
              </a:rPr>
              <a:t>See </a:t>
            </a:r>
            <a:r>
              <a:rPr lang="en-US" sz="800" dirty="0">
                <a:latin typeface="+mn-lt"/>
                <a:ea typeface="Geneva" charset="0"/>
                <a:cs typeface="Geneva" charset="0"/>
              </a:rPr>
              <a:t>High Performance of Small Packets on 40G </a:t>
            </a:r>
            <a:r>
              <a:rPr lang="en-US" sz="800" dirty="0" smtClean="0">
                <a:latin typeface="+mn-lt"/>
                <a:ea typeface="Geneva" charset="0"/>
                <a:cs typeface="Geneva" charset="0"/>
              </a:rPr>
              <a:t>NIC in notes </a:t>
            </a:r>
          </a:p>
        </p:txBody>
      </p:sp>
      <p:pic>
        <p:nvPicPr>
          <p:cNvPr id="6" name="Picture 5"/>
          <p:cNvPicPr>
            <a:picLocks noChangeAspect="1"/>
          </p:cNvPicPr>
          <p:nvPr/>
        </p:nvPicPr>
        <p:blipFill>
          <a:blip r:embed="rId3"/>
          <a:stretch>
            <a:fillRect/>
          </a:stretch>
        </p:blipFill>
        <p:spPr>
          <a:xfrm>
            <a:off x="5743217" y="2606968"/>
            <a:ext cx="1819124" cy="2254592"/>
          </a:xfrm>
          <a:prstGeom prst="rect">
            <a:avLst/>
          </a:prstGeom>
        </p:spPr>
      </p:pic>
      <p:graphicFrame>
        <p:nvGraphicFramePr>
          <p:cNvPr id="83" name="Table 82"/>
          <p:cNvGraphicFramePr>
            <a:graphicFrameLocks noGrp="1"/>
          </p:cNvGraphicFramePr>
          <p:nvPr>
            <p:extLst/>
          </p:nvPr>
        </p:nvGraphicFramePr>
        <p:xfrm>
          <a:off x="5494020" y="17766"/>
          <a:ext cx="3604260" cy="2582209"/>
        </p:xfrm>
        <a:graphic>
          <a:graphicData uri="http://schemas.openxmlformats.org/drawingml/2006/table">
            <a:tbl>
              <a:tblPr firstRow="1" bandRow="1">
                <a:effectLst>
                  <a:outerShdw blurRad="50800" dist="88900" dir="2700000" algn="tl" rotWithShape="0">
                    <a:prstClr val="black">
                      <a:alpha val="40000"/>
                    </a:prstClr>
                  </a:outerShdw>
                </a:effectLst>
                <a:tableStyleId>{EB344D84-9AFB-497E-A393-DC336BA19D2E}</a:tableStyleId>
              </a:tblPr>
              <a:tblGrid>
                <a:gridCol w="1923681"/>
                <a:gridCol w="1680579"/>
              </a:tblGrid>
              <a:tr h="218143">
                <a:tc>
                  <a:txBody>
                    <a:bodyPr/>
                    <a:lstStyle/>
                    <a:p>
                      <a:r>
                        <a:rPr lang="en-US" sz="1000" dirty="0" smtClean="0">
                          <a:solidFill>
                            <a:schemeClr val="bg1">
                              <a:lumMod val="95000"/>
                            </a:schemeClr>
                          </a:solidFill>
                        </a:rPr>
                        <a:t>Feature</a:t>
                      </a:r>
                      <a:endParaRPr lang="en-US" sz="1000" dirty="0">
                        <a:solidFill>
                          <a:schemeClr val="bg1">
                            <a:lumMod val="95000"/>
                          </a:schemeClr>
                        </a:solidFill>
                      </a:endParaRPr>
                    </a:p>
                  </a:txBody>
                  <a:tcPr marL="68580" marR="68580" marT="34290" marB="34290" anchor="ctr">
                    <a:solidFill>
                      <a:srgbClr val="0070C0"/>
                    </a:solidFill>
                  </a:tcPr>
                </a:tc>
                <a:tc>
                  <a:txBody>
                    <a:bodyPr/>
                    <a:lstStyle/>
                    <a:p>
                      <a:r>
                        <a:rPr lang="en-US" sz="1000" dirty="0" smtClean="0">
                          <a:solidFill>
                            <a:schemeClr val="bg1">
                              <a:lumMod val="95000"/>
                            </a:schemeClr>
                          </a:solidFill>
                        </a:rPr>
                        <a:t>Benefit</a:t>
                      </a:r>
                      <a:endParaRPr lang="en-US" sz="1000" dirty="0">
                        <a:solidFill>
                          <a:schemeClr val="bg1">
                            <a:lumMod val="95000"/>
                          </a:schemeClr>
                        </a:solidFill>
                      </a:endParaRPr>
                    </a:p>
                  </a:txBody>
                  <a:tcPr marL="68580" marR="68580" marT="34290" marB="34290" anchor="ctr">
                    <a:solidFill>
                      <a:srgbClr val="0070C0"/>
                    </a:solidFill>
                  </a:tcPr>
                </a:tc>
              </a:tr>
              <a:tr h="428763">
                <a:tc>
                  <a:txBody>
                    <a:bodyPr/>
                    <a:lstStyle/>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q"/>
                        <a:tabLst>
                          <a:tab pos="115888" algn="l"/>
                        </a:tabLst>
                        <a:defRPr/>
                      </a:pPr>
                      <a:r>
                        <a:rPr lang="en-US" sz="600" b="1" dirty="0" smtClean="0">
                          <a:solidFill>
                            <a:schemeClr val="tx1"/>
                          </a:solidFill>
                          <a:latin typeface="Arial" pitchFamily="34" charset="0"/>
                          <a:cs typeface="Arial" pitchFamily="34" charset="0"/>
                        </a:rPr>
                        <a:t>Interfaces </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
                        <a:tabLst>
                          <a:tab pos="115888" algn="l"/>
                        </a:tabLst>
                        <a:defRPr/>
                      </a:pPr>
                      <a:r>
                        <a:rPr lang="en-US" sz="600" b="0" baseline="0" dirty="0" smtClean="0">
                          <a:solidFill>
                            <a:schemeClr val="tx1"/>
                          </a:solidFill>
                          <a:latin typeface="Arial" pitchFamily="34" charset="0"/>
                          <a:cs typeface="Arial" pitchFamily="34" charset="0"/>
                        </a:rPr>
                        <a:t>2x40</a:t>
                      </a:r>
                      <a:r>
                        <a:rPr lang="en-US" sz="600" b="0" baseline="0" smtClean="0">
                          <a:solidFill>
                            <a:schemeClr val="tx1"/>
                          </a:solidFill>
                          <a:latin typeface="Arial" pitchFamily="34" charset="0"/>
                          <a:cs typeface="Arial" pitchFamily="34" charset="0"/>
                        </a:rPr>
                        <a:t>, 1x40, </a:t>
                      </a:r>
                      <a:r>
                        <a:rPr lang="en-US" sz="600" b="0" smtClean="0">
                          <a:solidFill>
                            <a:schemeClr val="tx1"/>
                          </a:solidFill>
                          <a:latin typeface="Arial" pitchFamily="34" charset="0"/>
                          <a:cs typeface="Arial" pitchFamily="34" charset="0"/>
                        </a:rPr>
                        <a:t>4x10G</a:t>
                      </a:r>
                      <a:r>
                        <a:rPr lang="en-US" sz="600" b="0" dirty="0" smtClean="0">
                          <a:solidFill>
                            <a:schemeClr val="tx1"/>
                          </a:solidFill>
                          <a:latin typeface="Arial" pitchFamily="34" charset="0"/>
                          <a:cs typeface="Arial" pitchFamily="34" charset="0"/>
                        </a:rPr>
                        <a:t>,</a:t>
                      </a:r>
                      <a:r>
                        <a:rPr lang="en-US" sz="600" b="0" baseline="0" dirty="0" smtClean="0">
                          <a:solidFill>
                            <a:schemeClr val="tx1"/>
                          </a:solidFill>
                          <a:latin typeface="Arial" pitchFamily="34" charset="0"/>
                          <a:cs typeface="Arial" pitchFamily="34" charset="0"/>
                        </a:rPr>
                        <a:t> 2x10</a:t>
                      </a:r>
                      <a:endParaRPr lang="en-US" sz="600" b="0" dirty="0" smtClean="0">
                        <a:solidFill>
                          <a:schemeClr val="tx1"/>
                        </a:solidFill>
                        <a:latin typeface="Arial" pitchFamily="34" charset="0"/>
                        <a:cs typeface="Arial" pitchFamily="34" charset="0"/>
                      </a:endParaRP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
                        <a:tabLst>
                          <a:tab pos="115888" algn="l"/>
                        </a:tabLst>
                        <a:defRPr/>
                      </a:pPr>
                      <a:r>
                        <a:rPr lang="en-US" sz="600" b="0" dirty="0" smtClean="0">
                          <a:solidFill>
                            <a:schemeClr val="tx1"/>
                          </a:solidFill>
                          <a:latin typeface="Arial" pitchFamily="34" charset="0"/>
                          <a:cs typeface="Arial" pitchFamily="34" charset="0"/>
                        </a:rPr>
                        <a:t>KR4/XLAUI, KR/SFI/XAUI, KX4/KX/SGMII</a:t>
                      </a:r>
                      <a:endParaRPr lang="en-US" sz="600" b="0" dirty="0">
                        <a:solidFill>
                          <a:schemeClr val="tx1"/>
                        </a:solidFill>
                        <a:latin typeface="Arial" pitchFamily="34" charset="0"/>
                        <a:cs typeface="Arial" pitchFamily="34" charset="0"/>
                      </a:endParaRPr>
                    </a:p>
                  </a:txBody>
                  <a:tcPr marL="68580" marR="0" marT="34290" marB="34290" anchor="ctr"/>
                </a:tc>
                <a:tc>
                  <a:txBody>
                    <a:bodyPr/>
                    <a:lstStyle/>
                    <a:p>
                      <a:pPr marL="115888" marR="0" indent="-115888" algn="l" defTabSz="914400" rtl="0" eaLnBrk="1" fontAlgn="auto" latinLnBrk="0" hangingPunct="1">
                        <a:lnSpc>
                          <a:spcPct val="100000"/>
                        </a:lnSpc>
                        <a:spcBef>
                          <a:spcPts val="0"/>
                        </a:spcBef>
                        <a:spcAft>
                          <a:spcPts val="0"/>
                        </a:spcAft>
                        <a:buClrTx/>
                        <a:buSzTx/>
                        <a:buFont typeface="Wingdings" pitchFamily="2" charset="2"/>
                        <a:buChar char="q"/>
                        <a:tabLst/>
                        <a:defRPr/>
                      </a:pPr>
                      <a:r>
                        <a:rPr lang="en-US" sz="600" baseline="0" dirty="0" smtClean="0">
                          <a:solidFill>
                            <a:schemeClr val="tx1"/>
                          </a:solidFill>
                          <a:latin typeface="+mn-lt"/>
                          <a:cs typeface="+mn-cs"/>
                        </a:rPr>
                        <a:t>Broad Offering of Physical Interfaces</a:t>
                      </a:r>
                    </a:p>
                  </a:txBody>
                  <a:tcPr marL="68580" marR="68580" marT="34290" marB="34290" anchor="ctr"/>
                </a:tc>
              </a:tr>
              <a:tr h="368811">
                <a:tc>
                  <a:txBody>
                    <a:bodyPr/>
                    <a:lstStyle/>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q"/>
                        <a:tabLst/>
                        <a:defRPr/>
                      </a:pPr>
                      <a:r>
                        <a:rPr lang="en-US" sz="600" b="1" kern="1200" baseline="0" dirty="0" smtClean="0">
                          <a:solidFill>
                            <a:schemeClr val="tx1"/>
                          </a:solidFill>
                          <a:latin typeface="Arial" pitchFamily="34" charset="0"/>
                          <a:ea typeface="+mn-ea"/>
                          <a:cs typeface="Arial" pitchFamily="34" charset="0"/>
                        </a:rPr>
                        <a:t>Port Partitioning </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600" kern="1200" baseline="0" dirty="0" smtClean="0">
                          <a:solidFill>
                            <a:schemeClr val="tx1"/>
                          </a:solidFill>
                          <a:latin typeface="Arial" pitchFamily="34" charset="0"/>
                          <a:ea typeface="+mn-ea"/>
                          <a:cs typeface="Arial" pitchFamily="34" charset="0"/>
                        </a:rPr>
                        <a:t>Multi-function </a:t>
                      </a:r>
                      <a:r>
                        <a:rPr lang="en-US" sz="600" kern="1200" baseline="0" dirty="0" err="1" smtClean="0">
                          <a:solidFill>
                            <a:schemeClr val="tx1"/>
                          </a:solidFill>
                          <a:latin typeface="Arial" pitchFamily="34" charset="0"/>
                          <a:ea typeface="+mn-ea"/>
                          <a:cs typeface="Arial" pitchFamily="34" charset="0"/>
                        </a:rPr>
                        <a:t>PCIe</a:t>
                      </a:r>
                      <a:r>
                        <a:rPr lang="en-US" sz="600" kern="1200" baseline="0" dirty="0" smtClean="0">
                          <a:solidFill>
                            <a:schemeClr val="tx1"/>
                          </a:solidFill>
                          <a:latin typeface="Arial" pitchFamily="34" charset="0"/>
                          <a:ea typeface="+mn-ea"/>
                          <a:cs typeface="Arial" pitchFamily="34" charset="0"/>
                        </a:rPr>
                        <a:t> 3.0 x8</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600" kern="1200" baseline="0" dirty="0" smtClean="0">
                          <a:solidFill>
                            <a:schemeClr val="tx1"/>
                          </a:solidFill>
                          <a:latin typeface="Arial" pitchFamily="34" charset="0"/>
                          <a:ea typeface="+mn-ea"/>
                          <a:cs typeface="Arial" pitchFamily="34" charset="0"/>
                        </a:rPr>
                        <a:t>16 Physical Functions, 128  Virtual Functions</a:t>
                      </a:r>
                    </a:p>
                  </a:txBody>
                  <a:tcPr marL="68580" marR="0" marT="34290" marB="34290" anchor="ctr"/>
                </a:tc>
                <a:tc>
                  <a:txBody>
                    <a:bodyPr/>
                    <a:lstStyle/>
                    <a:p>
                      <a:pPr marL="115888" indent="-115888">
                        <a:buFont typeface="Wingdings" pitchFamily="2" charset="2"/>
                        <a:buChar char="q"/>
                      </a:pPr>
                      <a:r>
                        <a:rPr lang="en-US" sz="600" b="0" baseline="0" dirty="0" smtClean="0">
                          <a:solidFill>
                            <a:schemeClr val="tx1"/>
                          </a:solidFill>
                          <a:latin typeface="Arial" pitchFamily="34" charset="0"/>
                          <a:cs typeface="Arial" pitchFamily="34" charset="0"/>
                        </a:rPr>
                        <a:t>P</a:t>
                      </a:r>
                      <a:r>
                        <a:rPr lang="en-US" sz="600" b="0" dirty="0" smtClean="0">
                          <a:solidFill>
                            <a:schemeClr val="tx1"/>
                          </a:solidFill>
                          <a:latin typeface="Arial" pitchFamily="34" charset="0"/>
                          <a:cs typeface="Arial" pitchFamily="34" charset="0"/>
                        </a:rPr>
                        <a:t>ort partitioning technologies</a:t>
                      </a:r>
                      <a:r>
                        <a:rPr lang="en-US" sz="600" b="0" baseline="0" dirty="0" smtClean="0">
                          <a:solidFill>
                            <a:schemeClr val="tx1"/>
                          </a:solidFill>
                          <a:latin typeface="Arial" pitchFamily="34" charset="0"/>
                          <a:cs typeface="Arial" pitchFamily="34" charset="0"/>
                        </a:rPr>
                        <a:t> for heterogeneous traffic (LAN, SAN)</a:t>
                      </a:r>
                    </a:p>
                  </a:txBody>
                  <a:tcPr marL="68580" marR="68580" marT="34290" marB="34290" anchor="ctr"/>
                </a:tc>
              </a:tr>
              <a:tr h="327660">
                <a:tc>
                  <a:txBody>
                    <a:bodyPr/>
                    <a:lstStyle/>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q"/>
                        <a:tabLst/>
                        <a:defRPr/>
                      </a:pPr>
                      <a:r>
                        <a:rPr lang="en-US" sz="600" b="1" kern="1200" baseline="0" dirty="0" smtClean="0">
                          <a:solidFill>
                            <a:schemeClr val="tx1"/>
                          </a:solidFill>
                          <a:latin typeface="Arial" pitchFamily="34" charset="0"/>
                          <a:ea typeface="+mn-ea"/>
                          <a:cs typeface="Arial" pitchFamily="34" charset="0"/>
                        </a:rPr>
                        <a:t>Standard’s Based Virtualization </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600" kern="1200" baseline="0" dirty="0" smtClean="0">
                          <a:solidFill>
                            <a:schemeClr val="tx1"/>
                          </a:solidFill>
                          <a:latin typeface="Arial" pitchFamily="34" charset="0"/>
                          <a:ea typeface="+mn-ea"/>
                          <a:cs typeface="Arial" pitchFamily="34" charset="0"/>
                        </a:rPr>
                        <a:t>SR-IOV, EVB/802.1Qbg</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600" kern="1200" baseline="0" dirty="0" smtClean="0">
                          <a:solidFill>
                            <a:schemeClr val="tx1"/>
                          </a:solidFill>
                          <a:latin typeface="Arial" pitchFamily="34" charset="0"/>
                          <a:ea typeface="+mn-ea"/>
                          <a:cs typeface="Arial" pitchFamily="34" charset="0"/>
                        </a:rPr>
                        <a:t>VEB (Virtual Ethernet Bridge)</a:t>
                      </a:r>
                    </a:p>
                  </a:txBody>
                  <a:tcPr marL="68580" marR="0" marT="34290" marB="34290" anchor="ctr"/>
                </a:tc>
                <a:tc>
                  <a:txBody>
                    <a:bodyPr/>
                    <a:lstStyle/>
                    <a:p>
                      <a:pPr marL="171450" indent="-171450">
                        <a:buFont typeface="Wingdings" pitchFamily="2" charset="2"/>
                        <a:buChar char="q"/>
                      </a:pPr>
                      <a:r>
                        <a:rPr lang="en-US" sz="600" baseline="0" dirty="0" smtClean="0"/>
                        <a:t>Broad OS enablement </a:t>
                      </a:r>
                    </a:p>
                  </a:txBody>
                  <a:tcPr marL="68580" marR="68580" marT="34290" marB="34290" anchor="ctr"/>
                </a:tc>
              </a:tr>
              <a:tr h="320040">
                <a:tc>
                  <a:txBody>
                    <a:bodyPr/>
                    <a:lstStyle/>
                    <a:p>
                      <a:pPr marL="171450" lvl="0" indent="-171450">
                        <a:buFont typeface="Wingdings" pitchFamily="2" charset="2"/>
                        <a:buChar char="q"/>
                      </a:pPr>
                      <a:r>
                        <a:rPr lang="en-US" sz="600" b="1" baseline="0" dirty="0" smtClean="0">
                          <a:solidFill>
                            <a:schemeClr val="tx1"/>
                          </a:solidFill>
                          <a:latin typeface="Arial" pitchFamily="34" charset="0"/>
                          <a:cs typeface="Arial" pitchFamily="34" charset="0"/>
                        </a:rPr>
                        <a:t>SDN and Network Overlays</a:t>
                      </a:r>
                    </a:p>
                    <a:p>
                      <a:pPr marL="171450" lvl="0" indent="-171450">
                        <a:buFont typeface="Wingdings" pitchFamily="2" charset="2"/>
                        <a:buChar char="§"/>
                      </a:pPr>
                      <a:r>
                        <a:rPr lang="en-US" sz="600" baseline="0" dirty="0" smtClean="0">
                          <a:solidFill>
                            <a:schemeClr val="tx1"/>
                          </a:solidFill>
                          <a:latin typeface="Arial" pitchFamily="34" charset="0"/>
                          <a:cs typeface="Arial" pitchFamily="34" charset="0"/>
                        </a:rPr>
                        <a:t>Flexible Filters (ATR, Flow Director)</a:t>
                      </a:r>
                    </a:p>
                    <a:p>
                      <a:pPr marL="171450" lvl="0" indent="-171450">
                        <a:buFont typeface="Wingdings" pitchFamily="2" charset="2"/>
                        <a:buChar char="§"/>
                      </a:pPr>
                      <a:r>
                        <a:rPr lang="en-US" sz="600" baseline="0" dirty="0" smtClean="0">
                          <a:solidFill>
                            <a:schemeClr val="tx1"/>
                          </a:solidFill>
                          <a:latin typeface="Arial" pitchFamily="34" charset="0"/>
                          <a:cs typeface="Arial" pitchFamily="34" charset="0"/>
                        </a:rPr>
                        <a:t>NVGRE, </a:t>
                      </a:r>
                      <a:r>
                        <a:rPr lang="en-US" sz="600" baseline="0" dirty="0" err="1" smtClean="0">
                          <a:solidFill>
                            <a:schemeClr val="tx1"/>
                          </a:solidFill>
                          <a:latin typeface="Arial" pitchFamily="34" charset="0"/>
                          <a:cs typeface="Arial" pitchFamily="34" charset="0"/>
                        </a:rPr>
                        <a:t>IPinGRE</a:t>
                      </a:r>
                      <a:r>
                        <a:rPr lang="en-US" sz="600" baseline="0" dirty="0" smtClean="0">
                          <a:solidFill>
                            <a:schemeClr val="tx1"/>
                          </a:solidFill>
                          <a:latin typeface="Arial" pitchFamily="34" charset="0"/>
                          <a:cs typeface="Arial" pitchFamily="34" charset="0"/>
                        </a:rPr>
                        <a:t>, VXLAN, </a:t>
                      </a:r>
                      <a:r>
                        <a:rPr lang="en-US" sz="600" baseline="0" dirty="0" err="1" smtClean="0">
                          <a:solidFill>
                            <a:schemeClr val="tx1"/>
                          </a:solidFill>
                          <a:latin typeface="Arial" pitchFamily="34" charset="0"/>
                          <a:cs typeface="Arial" pitchFamily="34" charset="0"/>
                        </a:rPr>
                        <a:t>MACinUDP</a:t>
                      </a:r>
                      <a:endParaRPr lang="en-US" sz="600" baseline="0" dirty="0" smtClean="0">
                        <a:solidFill>
                          <a:schemeClr val="tx1"/>
                        </a:solidFill>
                        <a:latin typeface="Arial" pitchFamily="34" charset="0"/>
                        <a:cs typeface="Arial" pitchFamily="34" charset="0"/>
                      </a:endParaRPr>
                    </a:p>
                  </a:txBody>
                  <a:tcPr marL="68580" marR="0" marT="34290" marB="34290" anchor="ctr"/>
                </a:tc>
                <a:tc>
                  <a:txBody>
                    <a:bodyPr/>
                    <a:lstStyle/>
                    <a:p>
                      <a:pPr marL="115888" indent="-115888">
                        <a:buFont typeface="Wingdings" pitchFamily="2" charset="2"/>
                        <a:buChar char="q"/>
                      </a:pPr>
                      <a:r>
                        <a:rPr lang="en-US" sz="600" baseline="0" dirty="0" smtClean="0">
                          <a:solidFill>
                            <a:schemeClr val="tx1"/>
                          </a:solidFill>
                          <a:latin typeface="Arial" pitchFamily="34" charset="0"/>
                          <a:cs typeface="Arial" pitchFamily="34" charset="0"/>
                        </a:rPr>
                        <a:t>Abstract the network for cloud flexibility </a:t>
                      </a:r>
                    </a:p>
                  </a:txBody>
                  <a:tcPr marL="68580" marR="68580" marT="34290" marB="34290" anchor="ctr"/>
                </a:tc>
              </a:tr>
              <a:tr h="534955">
                <a:tc>
                  <a:txBody>
                    <a:bodyPr/>
                    <a:lstStyle/>
                    <a:p>
                      <a:pPr marL="171450" indent="-171450">
                        <a:buFont typeface="Wingdings" pitchFamily="2" charset="2"/>
                        <a:buChar char="q"/>
                      </a:pPr>
                      <a:r>
                        <a:rPr lang="en-US" sz="600" b="1" baseline="0" dirty="0" smtClean="0">
                          <a:solidFill>
                            <a:schemeClr val="tx1"/>
                          </a:solidFill>
                          <a:latin typeface="Arial" pitchFamily="34" charset="0"/>
                          <a:cs typeface="Arial" pitchFamily="34" charset="0"/>
                        </a:rPr>
                        <a:t>Converged Networking</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600" kern="1200" baseline="0" dirty="0" smtClean="0">
                          <a:solidFill>
                            <a:schemeClr val="tx1"/>
                          </a:solidFill>
                          <a:latin typeface="Arial" pitchFamily="34" charset="0"/>
                          <a:ea typeface="+mn-ea"/>
                          <a:cs typeface="Arial" pitchFamily="34" charset="0"/>
                        </a:rPr>
                        <a:t>LAN, SAN, Cloud</a:t>
                      </a:r>
                      <a:endParaRPr lang="en-US" sz="600" b="1" baseline="0" dirty="0" smtClean="0">
                        <a:solidFill>
                          <a:schemeClr val="tx1"/>
                        </a:solidFill>
                        <a:latin typeface="Arial" pitchFamily="34" charset="0"/>
                        <a:cs typeface="Arial" pitchFamily="34" charset="0"/>
                      </a:endParaRPr>
                    </a:p>
                    <a:p>
                      <a:pPr marL="171450" indent="-171450">
                        <a:buFont typeface="Wingdings" pitchFamily="2" charset="2"/>
                        <a:buChar char="§"/>
                      </a:pPr>
                      <a:r>
                        <a:rPr lang="en-US" sz="600" baseline="0" dirty="0" smtClean="0">
                          <a:solidFill>
                            <a:schemeClr val="tx1"/>
                          </a:solidFill>
                          <a:latin typeface="Arial" pitchFamily="34" charset="0"/>
                          <a:cs typeface="Arial" pitchFamily="34" charset="0"/>
                        </a:rPr>
                        <a:t>Remote SAN boot with data path intelligent offload</a:t>
                      </a:r>
                    </a:p>
                  </a:txBody>
                  <a:tcPr marL="68580" marR="0" marT="34290" marB="34290" anchor="ctr"/>
                </a:tc>
                <a:tc>
                  <a:txBody>
                    <a:bodyPr/>
                    <a:lstStyle/>
                    <a:p>
                      <a:pPr marL="115888" indent="-115888">
                        <a:buFont typeface="Wingdings" pitchFamily="2" charset="2"/>
                        <a:buChar char="q"/>
                      </a:pPr>
                      <a:r>
                        <a:rPr lang="en-US" sz="600" baseline="0" dirty="0" smtClean="0">
                          <a:solidFill>
                            <a:schemeClr val="tx1"/>
                          </a:solidFill>
                          <a:latin typeface="Arial" pitchFamily="34" charset="0"/>
                          <a:cs typeface="Arial" pitchFamily="34" charset="0"/>
                        </a:rPr>
                        <a:t>Simplifying deployments by consolidating </a:t>
                      </a:r>
                    </a:p>
                    <a:p>
                      <a:pPr marL="115888" indent="-115888">
                        <a:buFont typeface="Wingdings" pitchFamily="2" charset="2"/>
                        <a:buChar char="q"/>
                      </a:pPr>
                      <a:r>
                        <a:rPr lang="en-US" sz="600" baseline="0" dirty="0" smtClean="0">
                          <a:solidFill>
                            <a:schemeClr val="tx1"/>
                          </a:solidFill>
                          <a:latin typeface="Arial" pitchFamily="34" charset="0"/>
                          <a:cs typeface="Arial" pitchFamily="34" charset="0"/>
                        </a:rPr>
                        <a:t>Reduce infrastructure and cabling costs </a:t>
                      </a:r>
                    </a:p>
                    <a:p>
                      <a:pPr marL="115888" indent="-115888">
                        <a:buFont typeface="Wingdings" pitchFamily="2" charset="2"/>
                        <a:buChar char="q"/>
                      </a:pPr>
                      <a:r>
                        <a:rPr lang="en-US" sz="600" baseline="0" dirty="0" smtClean="0">
                          <a:solidFill>
                            <a:schemeClr val="tx1"/>
                          </a:solidFill>
                          <a:latin typeface="Arial" pitchFamily="34" charset="0"/>
                          <a:cs typeface="Arial" pitchFamily="34" charset="0"/>
                        </a:rPr>
                        <a:t>Intelligent offloads optimized to accelerate software initiators</a:t>
                      </a:r>
                    </a:p>
                  </a:txBody>
                  <a:tcPr marL="68580" marR="68580" marT="34290" marB="34290" anchor="ctr"/>
                </a:tc>
              </a:tr>
              <a:tr h="269226">
                <a:tc>
                  <a:txBody>
                    <a:bodyPr/>
                    <a:lstStyle/>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q"/>
                        <a:tabLst/>
                        <a:defRPr/>
                      </a:pPr>
                      <a:r>
                        <a:rPr lang="en-US" sz="600" b="1" kern="1200" baseline="0" dirty="0" smtClean="0">
                          <a:solidFill>
                            <a:schemeClr val="tx1"/>
                          </a:solidFill>
                          <a:latin typeface="Arial" pitchFamily="34" charset="0"/>
                          <a:ea typeface="+mn-ea"/>
                          <a:cs typeface="Arial" pitchFamily="34" charset="0"/>
                        </a:rPr>
                        <a:t>Management  and Power</a:t>
                      </a: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600" dirty="0" smtClean="0">
                          <a:solidFill>
                            <a:schemeClr val="tx1"/>
                          </a:solidFill>
                        </a:rPr>
                        <a:t>Customer</a:t>
                      </a:r>
                      <a:r>
                        <a:rPr lang="en-US" sz="600" baseline="0" dirty="0" smtClean="0">
                          <a:solidFill>
                            <a:schemeClr val="tx1"/>
                          </a:solidFill>
                        </a:rPr>
                        <a:t> defined HW Personalities  </a:t>
                      </a:r>
                      <a:r>
                        <a:rPr lang="en-US" sz="600" dirty="0" smtClean="0"/>
                        <a:t>10W  device power</a:t>
                      </a:r>
                    </a:p>
                  </a:txBody>
                  <a:tcPr marL="68580" marR="0" marT="34290" marB="34290"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q"/>
                        <a:tabLst/>
                        <a:defRPr/>
                      </a:pPr>
                      <a:r>
                        <a:rPr lang="en-US" sz="600" b="0" dirty="0" smtClean="0">
                          <a:solidFill>
                            <a:schemeClr val="tx1"/>
                          </a:solidFill>
                          <a:latin typeface="Arial" pitchFamily="34" charset="0"/>
                          <a:cs typeface="Arial" pitchFamily="34" charset="0"/>
                        </a:rPr>
                        <a:t>Exposes</a:t>
                      </a:r>
                      <a:r>
                        <a:rPr lang="en-US" sz="600" b="0" baseline="0" dirty="0" smtClean="0">
                          <a:solidFill>
                            <a:schemeClr val="tx1"/>
                          </a:solidFill>
                          <a:latin typeface="Arial" pitchFamily="34" charset="0"/>
                          <a:cs typeface="Arial" pitchFamily="34" charset="0"/>
                        </a:rPr>
                        <a:t> the right features to the right customer</a:t>
                      </a:r>
                      <a:endParaRPr lang="en-US" sz="600" b="0" dirty="0" smtClean="0">
                        <a:solidFill>
                          <a:schemeClr val="tx1"/>
                        </a:solidFill>
                        <a:latin typeface="Arial" pitchFamily="34" charset="0"/>
                        <a:cs typeface="Arial" pitchFamily="34" charset="0"/>
                      </a:endParaRP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q"/>
                        <a:tabLst/>
                        <a:defRPr/>
                      </a:pPr>
                      <a:r>
                        <a:rPr lang="en-US" sz="600" dirty="0" smtClean="0"/>
                        <a:t>EEE,</a:t>
                      </a:r>
                      <a:r>
                        <a:rPr lang="en-US" sz="600" baseline="0" dirty="0" smtClean="0"/>
                        <a:t> </a:t>
                      </a:r>
                      <a:r>
                        <a:rPr lang="en-US" sz="600" dirty="0" smtClean="0"/>
                        <a:t>DMA and Interrupt coalescing</a:t>
                      </a:r>
                    </a:p>
                  </a:txBody>
                  <a:tcPr marL="68580" marR="68580" marT="34290" marB="34290" anchor="ctr"/>
                </a:tc>
              </a:tr>
            </a:tbl>
          </a:graphicData>
        </a:graphic>
      </p:graphicFrame>
    </p:spTree>
    <p:extLst>
      <p:ext uri="{BB962C8B-B14F-4D97-AF65-F5344CB8AC3E}">
        <p14:creationId xmlns:p14="http://schemas.microsoft.com/office/powerpoint/2010/main" val="44566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Fortville </a:t>
            </a:r>
            <a:r>
              <a:rPr lang="en-US" dirty="0" smtClean="0"/>
              <a:t>Enhancements</a:t>
            </a:r>
            <a:br>
              <a:rPr lang="en-US" dirty="0" smtClean="0"/>
            </a:br>
            <a:r>
              <a:rPr lang="en-US" sz="1000" dirty="0" smtClean="0"/>
              <a:t>Intel</a:t>
            </a:r>
            <a:r>
              <a:rPr lang="en-US" sz="1000" dirty="0"/>
              <a:t>® XL710/X710 40-Gigabit Ethernet Controller </a:t>
            </a:r>
            <a:br>
              <a:rPr lang="en-US" sz="1000" dirty="0"/>
            </a:br>
            <a:endParaRPr lang="en-US" sz="1000" dirty="0"/>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6" y="1140086"/>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100" dirty="0" smtClean="0"/>
              <a:t>Exposes additional features of Fortville</a:t>
            </a:r>
          </a:p>
          <a:p>
            <a:pPr marL="568325" lvl="1" indent="-171450">
              <a:spcBef>
                <a:spcPts val="0"/>
              </a:spcBef>
            </a:pPr>
            <a:r>
              <a:rPr lang="en-US" sz="800" dirty="0"/>
              <a:t>Provide support for the 16 internal VEB’s </a:t>
            </a:r>
            <a:endParaRPr lang="en-US" sz="800" dirty="0" smtClean="0"/>
          </a:p>
          <a:p>
            <a:pPr marL="568325" lvl="1" indent="-171450">
              <a:spcBef>
                <a:spcPts val="0"/>
              </a:spcBef>
            </a:pPr>
            <a:r>
              <a:rPr lang="en-US" sz="800" dirty="0" smtClean="0"/>
              <a:t>allow </a:t>
            </a:r>
            <a:r>
              <a:rPr lang="en-US" sz="800" dirty="0"/>
              <a:t>VM to VM and physical port to VM packet movement</a:t>
            </a:r>
            <a:r>
              <a:rPr lang="en-US" sz="800" dirty="0" smtClean="0"/>
              <a:t>.</a:t>
            </a:r>
          </a:p>
          <a:p>
            <a:pPr marL="568325" lvl="1" indent="-171450">
              <a:spcBef>
                <a:spcPts val="0"/>
              </a:spcBef>
            </a:pPr>
            <a:r>
              <a:rPr lang="en-US" sz="800" dirty="0"/>
              <a:t>Cloud VEB support for </a:t>
            </a:r>
            <a:r>
              <a:rPr lang="en-US" sz="800" dirty="0" smtClean="0"/>
              <a:t>VXLAN Overlay </a:t>
            </a:r>
            <a:r>
              <a:rPr lang="en-US" sz="800" dirty="0"/>
              <a:t>API </a:t>
            </a:r>
            <a:r>
              <a:rPr lang="en-US" sz="800" dirty="0" smtClean="0"/>
              <a:t> </a:t>
            </a:r>
          </a:p>
          <a:p>
            <a:pPr marL="568325" lvl="1" indent="-171450">
              <a:spcBef>
                <a:spcPts val="0"/>
              </a:spcBef>
            </a:pPr>
            <a:r>
              <a:rPr lang="en-US" sz="800" dirty="0" smtClean="0"/>
              <a:t>Filters and Flow Director functionality</a:t>
            </a:r>
          </a:p>
          <a:p>
            <a:pPr marL="342900" indent="-171450">
              <a:buFont typeface="Arial" panose="020B0604020202020204" pitchFamily="34" charset="0"/>
              <a:buChar char="•"/>
            </a:pPr>
            <a:endParaRPr lang="en-US" sz="1100" dirty="0"/>
          </a:p>
          <a:p>
            <a:pPr marL="342900" indent="-171450">
              <a:spcBef>
                <a:spcPts val="600"/>
              </a:spcBef>
              <a:buFont typeface="Arial" panose="020B0604020202020204" pitchFamily="34" charset="0"/>
              <a:buChar char="•"/>
            </a:pPr>
            <a:endParaRPr lang="en-US" sz="1100" dirty="0" smtClean="0"/>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61332" y="3320498"/>
            <a:ext cx="4337048"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100" dirty="0" smtClean="0"/>
              <a:t>Use of VEBs to provide VM – VM traffic</a:t>
            </a:r>
          </a:p>
          <a:p>
            <a:pPr marL="342900" indent="-171450">
              <a:spcBef>
                <a:spcPts val="600"/>
              </a:spcBef>
              <a:buFont typeface="Arial" panose="020B0604020202020204" pitchFamily="34" charset="0"/>
              <a:buChar char="•"/>
            </a:pPr>
            <a:r>
              <a:rPr lang="en-US" sz="1100" dirty="0" smtClean="0"/>
              <a:t>Multiple VF queues for different VMs with independent RSS</a:t>
            </a:r>
          </a:p>
          <a:p>
            <a:pPr marL="342900" indent="-171450">
              <a:spcBef>
                <a:spcPts val="600"/>
              </a:spcBef>
              <a:buFont typeface="Arial" panose="020B0604020202020204" pitchFamily="34" charset="0"/>
              <a:buChar char="•"/>
            </a:pPr>
            <a:r>
              <a:rPr lang="en-US" sz="1100" dirty="0"/>
              <a:t>VXLAN stateless </a:t>
            </a:r>
            <a:r>
              <a:rPr lang="en-US" sz="1100" dirty="0" smtClean="0"/>
              <a:t>offloads (VXLAN Overlay API only)</a:t>
            </a:r>
          </a:p>
          <a:p>
            <a:pPr marL="342900" indent="-171450">
              <a:spcBef>
                <a:spcPts val="600"/>
              </a:spcBef>
              <a:buFont typeface="Arial" panose="020B0604020202020204" pitchFamily="34" charset="0"/>
              <a:buChar char="•"/>
            </a:pPr>
            <a:endParaRPr lang="en-US" sz="1100" dirty="0"/>
          </a:p>
          <a:p>
            <a:pPr marL="342900" indent="-171450">
              <a:spcBef>
                <a:spcPts val="600"/>
              </a:spcBef>
              <a:buFont typeface="Arial" panose="020B0604020202020204" pitchFamily="34" charset="0"/>
              <a:buChar char="•"/>
            </a:pPr>
            <a:endParaRPr lang="en-US" sz="1100" dirty="0" smtClean="0"/>
          </a:p>
          <a:p>
            <a:pPr marL="171450">
              <a:spcBef>
                <a:spcPts val="600"/>
              </a:spcBef>
            </a:pPr>
            <a:r>
              <a:rPr lang="en-US" sz="1100" dirty="0"/>
              <a:t>Additional DPDK support coming in R1.8 – R2.1</a:t>
            </a:r>
          </a:p>
          <a:p>
            <a:pPr marL="342900" indent="-171450">
              <a:spcBef>
                <a:spcPts val="600"/>
              </a:spcBef>
              <a:buFont typeface="Arial" panose="020B0604020202020204" pitchFamily="34" charset="0"/>
              <a:buChar char="•"/>
            </a:pPr>
            <a:endParaRPr lang="en-US" sz="1100" dirty="0" smtClean="0"/>
          </a:p>
          <a:p>
            <a:pPr marL="342900" indent="-171450">
              <a:spcBef>
                <a:spcPts val="600"/>
              </a:spcBef>
              <a:buFont typeface="Arial" panose="020B0604020202020204" pitchFamily="34" charset="0"/>
              <a:buChar char="•"/>
            </a:pPr>
            <a:endParaRPr lang="en-US" sz="1100" dirty="0"/>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2" y="2218688"/>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100" dirty="0"/>
              <a:t>VEBs - provide performance for VM – VM traffic movement </a:t>
            </a:r>
          </a:p>
          <a:p>
            <a:pPr marL="342900" indent="-171450">
              <a:spcBef>
                <a:spcPts val="600"/>
              </a:spcBef>
              <a:buFont typeface="Arial" panose="020B0604020202020204" pitchFamily="34" charset="0"/>
              <a:buChar char="•"/>
            </a:pPr>
            <a:r>
              <a:rPr lang="en-US" sz="1100" dirty="0"/>
              <a:t>RSS – Indirection table per PF and VF</a:t>
            </a:r>
          </a:p>
          <a:p>
            <a:pPr marL="342900" indent="-171450">
              <a:spcBef>
                <a:spcPts val="600"/>
              </a:spcBef>
              <a:buFont typeface="Arial" panose="020B0604020202020204" pitchFamily="34" charset="0"/>
              <a:buChar char="•"/>
            </a:pPr>
            <a:r>
              <a:rPr lang="en-US" sz="1100" dirty="0" smtClean="0"/>
              <a:t>Advance </a:t>
            </a:r>
            <a:r>
              <a:rPr lang="en-US" sz="1100" dirty="0"/>
              <a:t>Filters</a:t>
            </a:r>
          </a:p>
        </p:txBody>
      </p:sp>
      <p:pic>
        <p:nvPicPr>
          <p:cNvPr id="3" name="Picture 2"/>
          <p:cNvPicPr>
            <a:picLocks noChangeAspect="1"/>
          </p:cNvPicPr>
          <p:nvPr/>
        </p:nvPicPr>
        <p:blipFill>
          <a:blip r:embed="rId3"/>
          <a:stretch>
            <a:fillRect/>
          </a:stretch>
        </p:blipFill>
        <p:spPr>
          <a:xfrm>
            <a:off x="4966604" y="93935"/>
            <a:ext cx="1538159" cy="1824075"/>
          </a:xfrm>
          <a:prstGeom prst="rect">
            <a:avLst/>
          </a:prstGeom>
        </p:spPr>
      </p:pic>
      <p:sp>
        <p:nvSpPr>
          <p:cNvPr id="83" name="Content Placeholder 2"/>
          <p:cNvSpPr txBox="1">
            <a:spLocks/>
          </p:cNvSpPr>
          <p:nvPr/>
        </p:nvSpPr>
        <p:spPr>
          <a:xfrm>
            <a:off x="6564351" y="76130"/>
            <a:ext cx="2579649" cy="1442225"/>
          </a:xfrm>
          <a:prstGeom prst="rect">
            <a:avLst/>
          </a:prstGeom>
        </p:spPr>
        <p:txBody>
          <a:bodyPr>
            <a:noAutofit/>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700" dirty="0" smtClean="0"/>
              <a:t>Fortville supports 8K perfect-match filters.</a:t>
            </a:r>
          </a:p>
          <a:p>
            <a:pPr>
              <a:spcBef>
                <a:spcPts val="0"/>
              </a:spcBef>
            </a:pPr>
            <a:r>
              <a:rPr lang="en-US" sz="700" dirty="0" smtClean="0"/>
              <a:t>48 bytes from each received packet are checked for match</a:t>
            </a:r>
          </a:p>
          <a:p>
            <a:pPr>
              <a:spcBef>
                <a:spcPts val="0"/>
              </a:spcBef>
            </a:pPr>
            <a:r>
              <a:rPr lang="en-US" sz="700" dirty="0" smtClean="0"/>
              <a:t>These bytes are selected from protocol header fields and payload</a:t>
            </a:r>
          </a:p>
          <a:p>
            <a:pPr lvl="1">
              <a:spcBef>
                <a:spcPts val="0"/>
              </a:spcBef>
            </a:pPr>
            <a:r>
              <a:rPr lang="en-US" sz="700" dirty="0" smtClean="0"/>
              <a:t>Byte selection depends on packet type</a:t>
            </a:r>
          </a:p>
          <a:p>
            <a:pPr lvl="1">
              <a:spcBef>
                <a:spcPts val="0"/>
              </a:spcBef>
            </a:pPr>
            <a:r>
              <a:rPr lang="en-US" sz="700" dirty="0" smtClean="0"/>
              <a:t>Protocol fields are preconfigured in NVRAM</a:t>
            </a:r>
          </a:p>
          <a:p>
            <a:pPr lvl="1">
              <a:spcBef>
                <a:spcPts val="0"/>
              </a:spcBef>
            </a:pPr>
            <a:r>
              <a:rPr lang="en-US" sz="700" dirty="0" smtClean="0"/>
              <a:t>SW can configure payload bytes selected per packet type</a:t>
            </a:r>
          </a:p>
          <a:p>
            <a:pPr>
              <a:spcBef>
                <a:spcPts val="0"/>
              </a:spcBef>
            </a:pPr>
            <a:r>
              <a:rPr lang="en-US" sz="700" dirty="0" smtClean="0"/>
              <a:t>Actions on table match include:</a:t>
            </a:r>
          </a:p>
          <a:p>
            <a:pPr lvl="1">
              <a:spcBef>
                <a:spcPts val="0"/>
              </a:spcBef>
            </a:pPr>
            <a:r>
              <a:rPr lang="en-US" sz="700" dirty="0" smtClean="0"/>
              <a:t>Select destination queue </a:t>
            </a:r>
          </a:p>
          <a:p>
            <a:pPr lvl="1">
              <a:spcBef>
                <a:spcPts val="0"/>
              </a:spcBef>
            </a:pPr>
            <a:r>
              <a:rPr lang="en-US" sz="700" dirty="0" smtClean="0"/>
              <a:t>Drop packets</a:t>
            </a:r>
          </a:p>
          <a:p>
            <a:pPr lvl="1">
              <a:spcBef>
                <a:spcPts val="0"/>
              </a:spcBef>
            </a:pPr>
            <a:r>
              <a:rPr lang="en-US" sz="700" dirty="0" smtClean="0"/>
              <a:t>Copy SW-defined value to receive descriptor</a:t>
            </a:r>
          </a:p>
          <a:p>
            <a:pPr lvl="1">
              <a:spcBef>
                <a:spcPts val="0"/>
              </a:spcBef>
            </a:pPr>
            <a:r>
              <a:rPr lang="en-US" sz="700" dirty="0" smtClean="0"/>
              <a:t>Increment count in one of 512 packet counters</a:t>
            </a:r>
            <a:endParaRPr lang="en-US" sz="700" dirty="0"/>
          </a:p>
        </p:txBody>
      </p:sp>
      <p:sp>
        <p:nvSpPr>
          <p:cNvPr id="85" name="TextBox 84"/>
          <p:cNvSpPr txBox="1"/>
          <p:nvPr/>
        </p:nvSpPr>
        <p:spPr>
          <a:xfrm>
            <a:off x="6082442" y="4555406"/>
            <a:ext cx="1642947" cy="161583"/>
          </a:xfrm>
          <a:prstGeom prst="rect">
            <a:avLst/>
          </a:prstGeom>
          <a:noFill/>
        </p:spPr>
        <p:txBody>
          <a:bodyPr wrap="square" lIns="0" tIns="0" rIns="0" bIns="0" rtlCol="0" anchor="ctr">
            <a:spAutoFit/>
          </a:bodyPr>
          <a:lstStyle/>
          <a:p>
            <a:pPr algn="ctr" eaLnBrk="1" hangingPunct="1"/>
            <a:r>
              <a:rPr lang="en-US" sz="1050" b="1" u="sng" dirty="0" smtClean="0">
                <a:latin typeface="+mn-lt"/>
                <a:ea typeface="Geneva" charset="0"/>
                <a:cs typeface="Geneva" charset="0"/>
              </a:rPr>
              <a:t>Fortville Pathways</a:t>
            </a:r>
            <a:endParaRPr lang="en-US" sz="1050" b="1" u="sng" dirty="0">
              <a:latin typeface="+mn-lt"/>
              <a:ea typeface="Geneva" charset="0"/>
              <a:cs typeface="Geneva" charset="0"/>
            </a:endParaRPr>
          </a:p>
        </p:txBody>
      </p:sp>
      <p:pic>
        <p:nvPicPr>
          <p:cNvPr id="15" name="Picture 14"/>
          <p:cNvPicPr>
            <a:picLocks noChangeAspect="1"/>
          </p:cNvPicPr>
          <p:nvPr/>
        </p:nvPicPr>
        <p:blipFill>
          <a:blip r:embed="rId4"/>
          <a:stretch>
            <a:fillRect/>
          </a:stretch>
        </p:blipFill>
        <p:spPr>
          <a:xfrm>
            <a:off x="5166361" y="2026154"/>
            <a:ext cx="3642360" cy="2462615"/>
          </a:xfrm>
          <a:prstGeom prst="rect">
            <a:avLst/>
          </a:prstGeom>
        </p:spPr>
      </p:pic>
    </p:spTree>
    <p:extLst>
      <p:ext uri="{BB962C8B-B14F-4D97-AF65-F5344CB8AC3E}">
        <p14:creationId xmlns:p14="http://schemas.microsoft.com/office/powerpoint/2010/main" val="2230781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Fortville </a:t>
            </a:r>
            <a:r>
              <a:rPr lang="en-US" b="1" dirty="0" smtClean="0"/>
              <a:t>Why?</a:t>
            </a:r>
            <a:r>
              <a:rPr lang="en-US" sz="1100" dirty="0" smtClean="0"/>
              <a:t/>
            </a:r>
            <a:br>
              <a:rPr lang="en-US" sz="1100" dirty="0" smtClean="0"/>
            </a:br>
            <a:r>
              <a:rPr lang="en-US" sz="1100" dirty="0" smtClean="0"/>
              <a:t>Niantic </a:t>
            </a:r>
            <a:r>
              <a:rPr lang="en-US" sz="1100" dirty="0"/>
              <a:t>can provide a higher PPS rate for 64B packets </a:t>
            </a:r>
            <a:r>
              <a:rPr lang="en-US" sz="1100" dirty="0" smtClean="0"/>
              <a:t>- both </a:t>
            </a:r>
            <a:r>
              <a:rPr lang="en-US" sz="1100" dirty="0"/>
              <a:t>hit line rate at 128B </a:t>
            </a:r>
            <a:r>
              <a:rPr lang="en-US" sz="1100" dirty="0" smtClean="0"/>
              <a:t>packets </a:t>
            </a:r>
            <a:endParaRPr lang="en-US" sz="1100" dirty="0"/>
          </a:p>
        </p:txBody>
      </p:sp>
      <p:graphicFrame>
        <p:nvGraphicFramePr>
          <p:cNvPr id="253" name="Table 252"/>
          <p:cNvGraphicFramePr>
            <a:graphicFrameLocks noGrp="1"/>
          </p:cNvGraphicFramePr>
          <p:nvPr>
            <p:extLst>
              <p:ext uri="{D42A27DB-BD31-4B8C-83A1-F6EECF244321}">
                <p14:modId xmlns:p14="http://schemas.microsoft.com/office/powerpoint/2010/main" val="1214779685"/>
              </p:ext>
            </p:extLst>
          </p:nvPr>
        </p:nvGraphicFramePr>
        <p:xfrm>
          <a:off x="159545" y="1122362"/>
          <a:ext cx="3985736" cy="2751750"/>
        </p:xfrm>
        <a:graphic>
          <a:graphicData uri="http://schemas.openxmlformats.org/drawingml/2006/table">
            <a:tbl>
              <a:tblPr firstRow="1" bandRow="1">
                <a:tableStyleId>{F5AB1C69-6EDB-4FF4-983F-18BD219EF322}</a:tableStyleId>
              </a:tblPr>
              <a:tblGrid>
                <a:gridCol w="1328579"/>
                <a:gridCol w="1405512"/>
                <a:gridCol w="1251645"/>
              </a:tblGrid>
              <a:tr h="191062">
                <a:tc>
                  <a:txBody>
                    <a:bodyPr/>
                    <a:lstStyle/>
                    <a:p>
                      <a:pPr algn="ctr"/>
                      <a:r>
                        <a:rPr lang="en-US" sz="1100" dirty="0" smtClean="0"/>
                        <a:t>Feature</a:t>
                      </a:r>
                      <a:endParaRPr lang="en-US" sz="1100" dirty="0"/>
                    </a:p>
                  </a:txBody>
                  <a:tcPr marL="68580" marR="68580" marT="34290" marB="34290" anchor="ctr"/>
                </a:tc>
                <a:tc>
                  <a:txBody>
                    <a:bodyPr/>
                    <a:lstStyle/>
                    <a:p>
                      <a:pPr algn="ctr"/>
                      <a:r>
                        <a:rPr lang="en-US" sz="1100" dirty="0" smtClean="0"/>
                        <a:t>Fortville</a:t>
                      </a:r>
                      <a:endParaRPr lang="en-US" sz="1100" dirty="0"/>
                    </a:p>
                  </a:txBody>
                  <a:tcPr marL="68580" marR="68580" marT="34290" marB="34290" anchor="ctr"/>
                </a:tc>
                <a:tc>
                  <a:txBody>
                    <a:bodyPr/>
                    <a:lstStyle/>
                    <a:p>
                      <a:pPr algn="ctr"/>
                      <a:r>
                        <a:rPr lang="en-US" sz="1100" dirty="0" smtClean="0"/>
                        <a:t>Niantic</a:t>
                      </a:r>
                      <a:endParaRPr lang="en-US" sz="1100" dirty="0"/>
                    </a:p>
                  </a:txBody>
                  <a:tcPr marL="68580" marR="68580" marT="34290" marB="34290" anchor="ctr"/>
                </a:tc>
              </a:tr>
              <a:tr h="256218">
                <a:tc>
                  <a:txBody>
                    <a:bodyPr/>
                    <a:lstStyle/>
                    <a:p>
                      <a:r>
                        <a:rPr lang="en-US" sz="700" dirty="0" smtClean="0"/>
                        <a:t>PCI Physical Functions</a:t>
                      </a:r>
                      <a:endParaRPr lang="en-US" sz="700" dirty="0"/>
                    </a:p>
                  </a:txBody>
                  <a:tcPr marL="68580" marR="68580" marT="34290" marB="34290" anchor="ctr"/>
                </a:tc>
                <a:tc>
                  <a:txBody>
                    <a:bodyPr/>
                    <a:lstStyle/>
                    <a:p>
                      <a:r>
                        <a:rPr lang="en-US" sz="700" dirty="0" smtClean="0"/>
                        <a:t>Up to 16 in the device</a:t>
                      </a:r>
                    </a:p>
                    <a:p>
                      <a:r>
                        <a:rPr lang="en-US" sz="700" dirty="0" smtClean="0"/>
                        <a:t>Up to 8 per LAN port</a:t>
                      </a:r>
                      <a:endParaRPr lang="en-US" sz="700" dirty="0"/>
                    </a:p>
                  </a:txBody>
                  <a:tcPr marL="68580" marR="68580" marT="34290" marB="34290" anchor="ctr"/>
                </a:tc>
                <a:tc>
                  <a:txBody>
                    <a:bodyPr/>
                    <a:lstStyle/>
                    <a:p>
                      <a:r>
                        <a:rPr lang="en-US" sz="700" dirty="0" smtClean="0"/>
                        <a:t>2 per device</a:t>
                      </a:r>
                    </a:p>
                    <a:p>
                      <a:r>
                        <a:rPr lang="en-US" sz="700" dirty="0" smtClean="0"/>
                        <a:t>1 per LAN port</a:t>
                      </a:r>
                      <a:endParaRPr lang="en-US" sz="700" dirty="0"/>
                    </a:p>
                  </a:txBody>
                  <a:tcPr marL="68580" marR="68580" marT="34290" marB="34290" anchor="ctr"/>
                </a:tc>
              </a:tr>
              <a:tr h="256218">
                <a:tc>
                  <a:txBody>
                    <a:bodyPr/>
                    <a:lstStyle/>
                    <a:p>
                      <a:r>
                        <a:rPr lang="en-US" sz="700" dirty="0" smtClean="0"/>
                        <a:t>Number of queue</a:t>
                      </a:r>
                      <a:r>
                        <a:rPr lang="en-US" sz="700" baseline="0" dirty="0" smtClean="0"/>
                        <a:t> pairs</a:t>
                      </a:r>
                      <a:endParaRPr lang="en-US" sz="700" dirty="0"/>
                    </a:p>
                  </a:txBody>
                  <a:tcPr marL="68580" marR="68580" marT="34290" marB="34290" anchor="ctr"/>
                </a:tc>
                <a:tc>
                  <a:txBody>
                    <a:bodyPr/>
                    <a:lstStyle/>
                    <a:p>
                      <a:r>
                        <a:rPr lang="en-US" sz="700" dirty="0" smtClean="0"/>
                        <a:t>1536 queue pairs in the device</a:t>
                      </a:r>
                    </a:p>
                  </a:txBody>
                  <a:tcPr marL="68580" marR="68580" marT="34290" marB="34290" anchor="ctr"/>
                </a:tc>
                <a:tc>
                  <a:txBody>
                    <a:bodyPr/>
                    <a:lstStyle/>
                    <a:p>
                      <a:r>
                        <a:rPr lang="en-US" sz="700" dirty="0" smtClean="0"/>
                        <a:t>128 queue pairs per function</a:t>
                      </a:r>
                      <a:endParaRPr lang="en-US" sz="700" dirty="0"/>
                    </a:p>
                  </a:txBody>
                  <a:tcPr marL="68580" marR="68580" marT="34290" marB="34290" anchor="ctr"/>
                </a:tc>
              </a:tr>
              <a:tr h="256218">
                <a:tc>
                  <a:txBody>
                    <a:bodyPr/>
                    <a:lstStyle/>
                    <a:p>
                      <a:r>
                        <a:rPr lang="en-US" sz="700" dirty="0" smtClean="0"/>
                        <a:t>Queue pair</a:t>
                      </a:r>
                      <a:r>
                        <a:rPr lang="en-US" sz="700" baseline="0" dirty="0" smtClean="0"/>
                        <a:t> allocation per PF</a:t>
                      </a:r>
                      <a:endParaRPr lang="en-US" sz="700" dirty="0"/>
                    </a:p>
                  </a:txBody>
                  <a:tcPr marL="68580" marR="68580" marT="34290" marB="34290" anchor="ctr"/>
                </a:tc>
                <a:tc>
                  <a:txBody>
                    <a:bodyPr/>
                    <a:lstStyle/>
                    <a:p>
                      <a:pPr marL="0" marR="0" indent="0" algn="l" defTabSz="734720" rtl="0" eaLnBrk="1" fontAlgn="auto" latinLnBrk="0" hangingPunct="1">
                        <a:lnSpc>
                          <a:spcPct val="100000"/>
                        </a:lnSpc>
                        <a:spcBef>
                          <a:spcPts val="0"/>
                        </a:spcBef>
                        <a:spcAft>
                          <a:spcPts val="0"/>
                        </a:spcAft>
                        <a:buClrTx/>
                        <a:buSzTx/>
                        <a:buFontTx/>
                        <a:buNone/>
                        <a:tabLst/>
                        <a:defRPr/>
                      </a:pPr>
                      <a:r>
                        <a:rPr lang="en-US" sz="700" dirty="0" smtClean="0"/>
                        <a:t>Flexible via Non-Volatile memory</a:t>
                      </a:r>
                    </a:p>
                  </a:txBody>
                  <a:tcPr marL="68580" marR="68580" marT="34290" marB="34290" anchor="ctr"/>
                </a:tc>
                <a:tc>
                  <a:txBody>
                    <a:bodyPr/>
                    <a:lstStyle/>
                    <a:p>
                      <a:r>
                        <a:rPr lang="en-US" sz="700" dirty="0" smtClean="0"/>
                        <a:t>Fixed</a:t>
                      </a:r>
                      <a:endParaRPr lang="en-US" sz="700" dirty="0"/>
                    </a:p>
                  </a:txBody>
                  <a:tcPr marL="68580" marR="68580" marT="34290" marB="34290" anchor="ctr"/>
                </a:tc>
              </a:tr>
              <a:tr h="256218">
                <a:tc>
                  <a:txBody>
                    <a:bodyPr/>
                    <a:lstStyle/>
                    <a:p>
                      <a:r>
                        <a:rPr lang="en-US" sz="700" dirty="0" smtClean="0"/>
                        <a:t>Queue pair</a:t>
                      </a:r>
                      <a:r>
                        <a:rPr lang="en-US" sz="700" baseline="0" dirty="0" smtClean="0"/>
                        <a:t> allocation per VF</a:t>
                      </a:r>
                      <a:endParaRPr lang="en-US" sz="700" dirty="0"/>
                    </a:p>
                  </a:txBody>
                  <a:tcPr marL="68580" marR="68580" marT="34290" marB="34290" anchor="ctr"/>
                </a:tc>
                <a:tc>
                  <a:txBody>
                    <a:bodyPr/>
                    <a:lstStyle/>
                    <a:p>
                      <a:r>
                        <a:rPr lang="en-US" sz="700" dirty="0" smtClean="0"/>
                        <a:t>Flexible from PFs allocation</a:t>
                      </a:r>
                      <a:endParaRPr lang="en-US" sz="700" dirty="0"/>
                    </a:p>
                  </a:txBody>
                  <a:tcPr marL="68580" marR="68580" marT="34290" marB="34290" anchor="ctr"/>
                </a:tc>
                <a:tc>
                  <a:txBody>
                    <a:bodyPr/>
                    <a:lstStyle/>
                    <a:p>
                      <a:r>
                        <a:rPr lang="en-US" sz="700" dirty="0" smtClean="0"/>
                        <a:t>Fixed</a:t>
                      </a:r>
                      <a:endParaRPr lang="en-US" sz="700" dirty="0"/>
                    </a:p>
                  </a:txBody>
                  <a:tcPr marL="68580" marR="68580" marT="34290" marB="34290" anchor="ctr"/>
                </a:tc>
              </a:tr>
              <a:tr h="256218">
                <a:tc>
                  <a:txBody>
                    <a:bodyPr/>
                    <a:lstStyle/>
                    <a:p>
                      <a:r>
                        <a:rPr lang="en-US" sz="700" dirty="0" smtClean="0"/>
                        <a:t>Number of VSIs</a:t>
                      </a:r>
                      <a:endParaRPr lang="en-US" sz="700" dirty="0"/>
                    </a:p>
                  </a:txBody>
                  <a:tcPr marL="68580" marR="68580" marT="34290" marB="34290" anchor="ctr"/>
                </a:tc>
                <a:tc>
                  <a:txBody>
                    <a:bodyPr/>
                    <a:lstStyle/>
                    <a:p>
                      <a:r>
                        <a:rPr lang="en-US" sz="700" dirty="0" smtClean="0"/>
                        <a:t>384 VSI in the device</a:t>
                      </a:r>
                      <a:endParaRPr lang="en-US" sz="700" dirty="0"/>
                    </a:p>
                  </a:txBody>
                  <a:tcPr marL="68580" marR="68580" marT="34290" marB="34290" anchor="ctr"/>
                </a:tc>
                <a:tc>
                  <a:txBody>
                    <a:bodyPr/>
                    <a:lstStyle/>
                    <a:p>
                      <a:r>
                        <a:rPr lang="en-US" sz="700" dirty="0" smtClean="0"/>
                        <a:t>64 VSI per LAN port</a:t>
                      </a:r>
                      <a:endParaRPr lang="en-US" sz="700" dirty="0"/>
                    </a:p>
                  </a:txBody>
                  <a:tcPr marL="68580" marR="68580" marT="34290" marB="34290" anchor="ctr"/>
                </a:tc>
              </a:tr>
              <a:tr h="256218">
                <a:tc>
                  <a:txBody>
                    <a:bodyPr/>
                    <a:lstStyle/>
                    <a:p>
                      <a:r>
                        <a:rPr lang="en-US" sz="700" dirty="0" smtClean="0"/>
                        <a:t>PCI Virtual functions</a:t>
                      </a:r>
                      <a:endParaRPr lang="en-US" sz="700" dirty="0"/>
                    </a:p>
                  </a:txBody>
                  <a:tcPr marL="68580" marR="68580" marT="34290" marB="34290" anchor="ctr"/>
                </a:tc>
                <a:tc>
                  <a:txBody>
                    <a:bodyPr/>
                    <a:lstStyle/>
                    <a:p>
                      <a:r>
                        <a:rPr lang="en-US" sz="700" dirty="0" smtClean="0"/>
                        <a:t>128 VFs in the device</a:t>
                      </a:r>
                      <a:endParaRPr lang="en-US" sz="700" dirty="0"/>
                    </a:p>
                  </a:txBody>
                  <a:tcPr marL="68580" marR="68580" marT="34290" marB="34290" anchor="ctr"/>
                </a:tc>
                <a:tc>
                  <a:txBody>
                    <a:bodyPr/>
                    <a:lstStyle/>
                    <a:p>
                      <a:r>
                        <a:rPr lang="en-US" sz="700" dirty="0" smtClean="0"/>
                        <a:t>64</a:t>
                      </a:r>
                      <a:r>
                        <a:rPr lang="en-US" sz="700" baseline="0" dirty="0" smtClean="0"/>
                        <a:t> VFs per LAN port</a:t>
                      </a:r>
                    </a:p>
                  </a:txBody>
                  <a:tcPr marL="68580" marR="68580" marT="34290" marB="34290" anchor="ctr"/>
                </a:tc>
              </a:tr>
              <a:tr h="256218">
                <a:tc>
                  <a:txBody>
                    <a:bodyPr/>
                    <a:lstStyle/>
                    <a:p>
                      <a:r>
                        <a:rPr lang="en-US" sz="700" dirty="0" smtClean="0"/>
                        <a:t>MSI-X Vectors</a:t>
                      </a:r>
                      <a:endParaRPr lang="en-US" sz="700" dirty="0"/>
                    </a:p>
                  </a:txBody>
                  <a:tcPr marL="68580" marR="68580" marT="34290" marB="34290" anchor="ctr"/>
                </a:tc>
                <a:tc>
                  <a:txBody>
                    <a:bodyPr/>
                    <a:lstStyle/>
                    <a:p>
                      <a:r>
                        <a:rPr lang="en-US" sz="700" dirty="0" smtClean="0"/>
                        <a:t>1168</a:t>
                      </a:r>
                      <a:r>
                        <a:rPr lang="en-US" sz="700" baseline="0" dirty="0" smtClean="0"/>
                        <a:t> for the device (1K + 1/</a:t>
                      </a:r>
                      <a:r>
                        <a:rPr lang="en-US" sz="700" baseline="0" dirty="0" err="1" smtClean="0"/>
                        <a:t>func</a:t>
                      </a:r>
                      <a:r>
                        <a:rPr lang="en-US" sz="700" baseline="0" dirty="0" smtClean="0"/>
                        <a:t>)</a:t>
                      </a:r>
                    </a:p>
                    <a:p>
                      <a:r>
                        <a:rPr lang="en-US" sz="700" baseline="0" dirty="0" smtClean="0"/>
                        <a:t>512 for PFs and 512 for VFs</a:t>
                      </a:r>
                      <a:endParaRPr lang="en-US" sz="700" dirty="0"/>
                    </a:p>
                  </a:txBody>
                  <a:tcPr marL="68580" marR="68580" marT="34290" marB="34290" anchor="ctr"/>
                </a:tc>
                <a:tc>
                  <a:txBody>
                    <a:bodyPr/>
                    <a:lstStyle/>
                    <a:p>
                      <a:r>
                        <a:rPr lang="en-US" sz="700" dirty="0" smtClean="0"/>
                        <a:t>64 per LAN port</a:t>
                      </a:r>
                      <a:endParaRPr lang="en-US" sz="700" baseline="0" dirty="0" smtClean="0"/>
                    </a:p>
                  </a:txBody>
                  <a:tcPr marL="68580" marR="68580" marT="34290" marB="34290" anchor="ctr"/>
                </a:tc>
              </a:tr>
              <a:tr h="256218">
                <a:tc>
                  <a:txBody>
                    <a:bodyPr/>
                    <a:lstStyle/>
                    <a:p>
                      <a:r>
                        <a:rPr lang="en-US" sz="700" dirty="0" smtClean="0"/>
                        <a:t>Interrupt Moderation</a:t>
                      </a:r>
                      <a:endParaRPr lang="en-US" sz="700" dirty="0"/>
                    </a:p>
                  </a:txBody>
                  <a:tcPr marL="68580" marR="68580" marT="34290" marB="34290" anchor="ctr"/>
                </a:tc>
                <a:tc>
                  <a:txBody>
                    <a:bodyPr/>
                    <a:lstStyle/>
                    <a:p>
                      <a:r>
                        <a:rPr lang="en-US" sz="700" dirty="0" smtClean="0"/>
                        <a:t>3 throttle rates per vector</a:t>
                      </a:r>
                      <a:endParaRPr lang="en-US" sz="700" dirty="0"/>
                    </a:p>
                  </a:txBody>
                  <a:tcPr marL="68580" marR="68580" marT="34290" marB="34290" anchor="ctr"/>
                </a:tc>
                <a:tc>
                  <a:txBody>
                    <a:bodyPr/>
                    <a:lstStyle/>
                    <a:p>
                      <a:pPr marL="0" marR="0" indent="0" algn="l" defTabSz="734720" rtl="0" eaLnBrk="1" fontAlgn="auto" latinLnBrk="0" hangingPunct="1">
                        <a:lnSpc>
                          <a:spcPct val="100000"/>
                        </a:lnSpc>
                        <a:spcBef>
                          <a:spcPts val="0"/>
                        </a:spcBef>
                        <a:spcAft>
                          <a:spcPts val="0"/>
                        </a:spcAft>
                        <a:buClrTx/>
                        <a:buSzTx/>
                        <a:buFontTx/>
                        <a:buNone/>
                        <a:tabLst/>
                        <a:defRPr/>
                      </a:pPr>
                      <a:r>
                        <a:rPr lang="en-US" sz="700" kern="1200" baseline="0" dirty="0" smtClean="0">
                          <a:solidFill>
                            <a:schemeClr val="dk1"/>
                          </a:solidFill>
                          <a:latin typeface="+mn-lt"/>
                          <a:ea typeface="+mn-ea"/>
                          <a:cs typeface="+mn-cs"/>
                        </a:rPr>
                        <a:t>1 throttle rate per vector</a:t>
                      </a:r>
                    </a:p>
                  </a:txBody>
                  <a:tcPr marL="68580" marR="68580" marT="34290" marB="34290" anchor="ctr"/>
                </a:tc>
              </a:tr>
              <a:tr h="256218">
                <a:tc>
                  <a:txBody>
                    <a:bodyPr/>
                    <a:lstStyle/>
                    <a:p>
                      <a:r>
                        <a:rPr lang="en-US" sz="700" dirty="0" smtClean="0"/>
                        <a:t>VF Interrupt Cap</a:t>
                      </a:r>
                      <a:endParaRPr lang="en-US" sz="700" dirty="0"/>
                    </a:p>
                  </a:txBody>
                  <a:tcPr marL="68580" marR="68580" marT="34290" marB="34290" anchor="ctr"/>
                </a:tc>
                <a:tc>
                  <a:txBody>
                    <a:bodyPr/>
                    <a:lstStyle/>
                    <a:p>
                      <a:r>
                        <a:rPr lang="en-US" sz="700" dirty="0" smtClean="0"/>
                        <a:t>Yes</a:t>
                      </a:r>
                      <a:endParaRPr lang="en-US" sz="700" dirty="0"/>
                    </a:p>
                  </a:txBody>
                  <a:tcPr marL="68580" marR="68580" marT="34290" marB="34290" anchor="ctr"/>
                </a:tc>
                <a:tc>
                  <a:txBody>
                    <a:bodyPr/>
                    <a:lstStyle/>
                    <a:p>
                      <a:pPr marL="0" marR="0" indent="0" algn="l" defTabSz="734720" rtl="0" eaLnBrk="1" fontAlgn="auto" latinLnBrk="0" hangingPunct="1">
                        <a:lnSpc>
                          <a:spcPct val="100000"/>
                        </a:lnSpc>
                        <a:spcBef>
                          <a:spcPts val="0"/>
                        </a:spcBef>
                        <a:spcAft>
                          <a:spcPts val="0"/>
                        </a:spcAft>
                        <a:buClrTx/>
                        <a:buSzTx/>
                        <a:buFontTx/>
                        <a:buNone/>
                        <a:tabLst/>
                        <a:defRPr/>
                      </a:pPr>
                      <a:r>
                        <a:rPr lang="en-US" sz="700" kern="1200" baseline="0" dirty="0" smtClean="0"/>
                        <a:t>No</a:t>
                      </a:r>
                      <a:endParaRPr lang="en-US" sz="700" kern="1200" baseline="0" dirty="0" smtClean="0">
                        <a:solidFill>
                          <a:schemeClr val="dk1"/>
                        </a:solidFill>
                        <a:latin typeface="+mn-lt"/>
                        <a:ea typeface="+mn-ea"/>
                        <a:cs typeface="+mn-cs"/>
                      </a:endParaRPr>
                    </a:p>
                  </a:txBody>
                  <a:tcPr marL="68580" marR="68580" marT="34290" marB="34290" anchor="ctr"/>
                </a:tc>
              </a:tr>
            </a:tbl>
          </a:graphicData>
        </a:graphic>
      </p:graphicFrame>
      <p:sp>
        <p:nvSpPr>
          <p:cNvPr id="3" name="TextBox 2"/>
          <p:cNvSpPr txBox="1"/>
          <p:nvPr/>
        </p:nvSpPr>
        <p:spPr>
          <a:xfrm>
            <a:off x="1243404" y="884653"/>
            <a:ext cx="1815801" cy="184666"/>
          </a:xfrm>
          <a:prstGeom prst="rect">
            <a:avLst/>
          </a:prstGeom>
          <a:noFill/>
        </p:spPr>
        <p:txBody>
          <a:bodyPr wrap="square" lIns="0" tIns="0" rIns="0" bIns="0" rtlCol="0" anchor="ctr">
            <a:spAutoFit/>
          </a:bodyPr>
          <a:lstStyle/>
          <a:p>
            <a:pPr algn="ctr" eaLnBrk="1" hangingPunct="1"/>
            <a:r>
              <a:rPr lang="en-US" sz="1200" dirty="0">
                <a:latin typeface="+mn-lt"/>
                <a:ea typeface="Geneva" charset="0"/>
                <a:cs typeface="Geneva" charset="0"/>
              </a:rPr>
              <a:t>Host </a:t>
            </a:r>
            <a:r>
              <a:rPr lang="en-US" sz="1200" dirty="0" smtClean="0">
                <a:latin typeface="+mn-lt"/>
                <a:ea typeface="Geneva" charset="0"/>
                <a:cs typeface="Geneva" charset="0"/>
              </a:rPr>
              <a:t>Interface Functions</a:t>
            </a:r>
            <a:endParaRPr lang="en-US" sz="1200" dirty="0">
              <a:latin typeface="+mn-lt"/>
              <a:ea typeface="Geneva" charset="0"/>
              <a:cs typeface="Geneva" charset="0"/>
            </a:endParaRPr>
          </a:p>
        </p:txBody>
      </p:sp>
      <p:sp>
        <p:nvSpPr>
          <p:cNvPr id="4" name="TextBox 3"/>
          <p:cNvSpPr txBox="1"/>
          <p:nvPr/>
        </p:nvSpPr>
        <p:spPr>
          <a:xfrm>
            <a:off x="5678245" y="884653"/>
            <a:ext cx="1993302" cy="184666"/>
          </a:xfrm>
          <a:prstGeom prst="rect">
            <a:avLst/>
          </a:prstGeom>
          <a:noFill/>
        </p:spPr>
        <p:txBody>
          <a:bodyPr wrap="square" lIns="0" tIns="0" rIns="0" bIns="0" rtlCol="0" anchor="ctr">
            <a:spAutoFit/>
          </a:bodyPr>
          <a:lstStyle/>
          <a:p>
            <a:pPr algn="ctr" eaLnBrk="1" hangingPunct="1"/>
            <a:r>
              <a:rPr lang="en-US" sz="1200" dirty="0" smtClean="0">
                <a:latin typeface="+mn-lt"/>
                <a:ea typeface="Geneva" charset="0"/>
                <a:cs typeface="Geneva" charset="0"/>
              </a:rPr>
              <a:t>Filtering/Overlay Functions</a:t>
            </a:r>
            <a:endParaRPr lang="en-US" sz="1200" dirty="0">
              <a:latin typeface="+mn-lt"/>
              <a:ea typeface="Geneva" charset="0"/>
              <a:cs typeface="Geneva" charset="0"/>
            </a:endParaRPr>
          </a:p>
        </p:txBody>
      </p:sp>
      <p:graphicFrame>
        <p:nvGraphicFramePr>
          <p:cNvPr id="7" name="Table 6"/>
          <p:cNvGraphicFramePr>
            <a:graphicFrameLocks noGrp="1"/>
          </p:cNvGraphicFramePr>
          <p:nvPr>
            <p:extLst>
              <p:ext uri="{D42A27DB-BD31-4B8C-83A1-F6EECF244321}">
                <p14:modId xmlns:p14="http://schemas.microsoft.com/office/powerpoint/2010/main" val="669519036"/>
              </p:ext>
            </p:extLst>
          </p:nvPr>
        </p:nvGraphicFramePr>
        <p:xfrm>
          <a:off x="4617245" y="1122362"/>
          <a:ext cx="4305774" cy="2795218"/>
        </p:xfrm>
        <a:graphic>
          <a:graphicData uri="http://schemas.openxmlformats.org/drawingml/2006/table">
            <a:tbl>
              <a:tblPr firstRow="1" bandRow="1">
                <a:tableStyleId>{F5AB1C69-6EDB-4FF4-983F-18BD219EF322}</a:tableStyleId>
              </a:tblPr>
              <a:tblGrid>
                <a:gridCol w="968215"/>
                <a:gridCol w="2034540"/>
                <a:gridCol w="1303019"/>
              </a:tblGrid>
              <a:tr h="212874">
                <a:tc>
                  <a:txBody>
                    <a:bodyPr/>
                    <a:lstStyle/>
                    <a:p>
                      <a:pPr algn="ctr"/>
                      <a:r>
                        <a:rPr lang="en-US" sz="1100" dirty="0" smtClean="0"/>
                        <a:t>Feature</a:t>
                      </a:r>
                      <a:endParaRPr lang="en-US" sz="1100" dirty="0"/>
                    </a:p>
                  </a:txBody>
                  <a:tcPr marL="68580" marR="68580" marT="34290" marB="34290" anchor="ctr"/>
                </a:tc>
                <a:tc>
                  <a:txBody>
                    <a:bodyPr/>
                    <a:lstStyle/>
                    <a:p>
                      <a:pPr algn="ctr"/>
                      <a:r>
                        <a:rPr lang="en-US" sz="1100" dirty="0" smtClean="0"/>
                        <a:t>Fortville</a:t>
                      </a:r>
                      <a:endParaRPr lang="en-US" sz="1100" dirty="0"/>
                    </a:p>
                  </a:txBody>
                  <a:tcPr marL="68580" marR="68580" marT="34290" marB="34290" anchor="ctr"/>
                </a:tc>
                <a:tc>
                  <a:txBody>
                    <a:bodyPr/>
                    <a:lstStyle/>
                    <a:p>
                      <a:pPr algn="ctr"/>
                      <a:r>
                        <a:rPr lang="en-US" sz="1100" dirty="0" smtClean="0"/>
                        <a:t>Niantic</a:t>
                      </a:r>
                      <a:endParaRPr lang="en-US" sz="1100" dirty="0"/>
                    </a:p>
                  </a:txBody>
                  <a:tcPr marL="68580" marR="68580" marT="34290" marB="34290" anchor="ctr"/>
                </a:tc>
              </a:tr>
              <a:tr h="178354">
                <a:tc gridSpan="3">
                  <a:txBody>
                    <a:bodyPr/>
                    <a:lstStyle/>
                    <a:p>
                      <a:pPr algn="ctr"/>
                      <a:r>
                        <a:rPr lang="en-US" sz="900" dirty="0" smtClean="0"/>
                        <a:t>Receive Filters</a:t>
                      </a:r>
                      <a:endParaRPr lang="en-US" sz="900" b="1" dirty="0"/>
                    </a:p>
                  </a:txBody>
                  <a:tcPr marL="68580" marR="68580" marT="34290" marB="34290" anchor="ctr"/>
                </a:tc>
                <a:tc hMerge="1">
                  <a:txBody>
                    <a:bodyPr/>
                    <a:lstStyle/>
                    <a:p>
                      <a:endParaRPr lang="en-US"/>
                    </a:p>
                  </a:txBody>
                  <a:tcPr/>
                </a:tc>
                <a:tc hMerge="1">
                  <a:txBody>
                    <a:bodyPr/>
                    <a:lstStyle/>
                    <a:p>
                      <a:endParaRPr lang="en-US"/>
                    </a:p>
                  </a:txBody>
                  <a:tcPr/>
                </a:tc>
              </a:tr>
              <a:tr h="173338">
                <a:tc>
                  <a:txBody>
                    <a:bodyPr/>
                    <a:lstStyle/>
                    <a:p>
                      <a:r>
                        <a:rPr lang="en-US" sz="700" dirty="0" smtClean="0"/>
                        <a:t>RSS Queues</a:t>
                      </a:r>
                      <a:endParaRPr lang="en-US" sz="700" dirty="0"/>
                    </a:p>
                  </a:txBody>
                  <a:tcPr marL="68580" marR="68580" marT="34290" marB="34290" anchor="ctr"/>
                </a:tc>
                <a:tc>
                  <a:txBody>
                    <a:bodyPr/>
                    <a:lstStyle/>
                    <a:p>
                      <a:pPr marL="0" marR="0" indent="0" algn="l" defTabSz="734720" rtl="0" eaLnBrk="1" fontAlgn="auto" latinLnBrk="0" hangingPunct="1">
                        <a:lnSpc>
                          <a:spcPct val="100000"/>
                        </a:lnSpc>
                        <a:spcBef>
                          <a:spcPts val="0"/>
                        </a:spcBef>
                        <a:spcAft>
                          <a:spcPts val="0"/>
                        </a:spcAft>
                        <a:buClrTx/>
                        <a:buSzTx/>
                        <a:buFontTx/>
                        <a:buNone/>
                        <a:tabLst/>
                        <a:defRPr/>
                      </a:pPr>
                      <a:r>
                        <a:rPr lang="en-US" sz="700" dirty="0" smtClean="0"/>
                        <a:t>Up to 64 per PF and 16 per VF</a:t>
                      </a:r>
                    </a:p>
                  </a:txBody>
                  <a:tcPr marL="68580" marR="68580" marT="34290" marB="34290" anchor="ctr"/>
                </a:tc>
                <a:tc>
                  <a:txBody>
                    <a:bodyPr/>
                    <a:lstStyle/>
                    <a:p>
                      <a:r>
                        <a:rPr lang="en-US" sz="700" dirty="0" smtClean="0"/>
                        <a:t>Up to 16 per PF</a:t>
                      </a:r>
                      <a:endParaRPr lang="en-US" sz="700" dirty="0"/>
                    </a:p>
                  </a:txBody>
                  <a:tcPr marL="68580" marR="68580" marT="34290" marB="34290" anchor="ctr"/>
                </a:tc>
              </a:tr>
              <a:tr h="345939">
                <a:tc>
                  <a:txBody>
                    <a:bodyPr/>
                    <a:lstStyle/>
                    <a:p>
                      <a:r>
                        <a:rPr lang="en-US" sz="700" dirty="0" smtClean="0"/>
                        <a:t>RSS Indirection </a:t>
                      </a:r>
                      <a:r>
                        <a:rPr lang="en-US" sz="700" baseline="0" dirty="0" smtClean="0"/>
                        <a:t>table</a:t>
                      </a:r>
                      <a:endParaRPr lang="en-US" sz="700" dirty="0"/>
                    </a:p>
                  </a:txBody>
                  <a:tcPr marL="68580" marR="68580" marT="34290" marB="34290" anchor="ctr"/>
                </a:tc>
                <a:tc>
                  <a:txBody>
                    <a:bodyPr/>
                    <a:lstStyle/>
                    <a:p>
                      <a:pPr marL="0" marR="0" indent="0" algn="l" defTabSz="734720" rtl="0" eaLnBrk="1" fontAlgn="auto" latinLnBrk="0" hangingPunct="1">
                        <a:lnSpc>
                          <a:spcPct val="100000"/>
                        </a:lnSpc>
                        <a:spcBef>
                          <a:spcPts val="0"/>
                        </a:spcBef>
                        <a:spcAft>
                          <a:spcPts val="0"/>
                        </a:spcAft>
                        <a:buClrTx/>
                        <a:buSzTx/>
                        <a:buFontTx/>
                        <a:buNone/>
                        <a:tabLst/>
                        <a:defRPr/>
                      </a:pPr>
                      <a:r>
                        <a:rPr lang="en-US" sz="700" dirty="0" smtClean="0"/>
                        <a:t>Independent</a:t>
                      </a:r>
                      <a:r>
                        <a:rPr lang="en-US" sz="700" baseline="0" dirty="0" smtClean="0"/>
                        <a:t> table for each PF/VF</a:t>
                      </a:r>
                      <a:endParaRPr lang="en-US" sz="700" dirty="0" smtClean="0"/>
                    </a:p>
                  </a:txBody>
                  <a:tcPr marL="68580" marR="68580" marT="34290" marB="34290" anchor="ctr"/>
                </a:tc>
                <a:tc>
                  <a:txBody>
                    <a:bodyPr/>
                    <a:lstStyle/>
                    <a:p>
                      <a:r>
                        <a:rPr lang="en-US" sz="700" dirty="0" smtClean="0"/>
                        <a:t>Single table for all</a:t>
                      </a:r>
                      <a:r>
                        <a:rPr lang="en-US" sz="700" baseline="0" dirty="0" smtClean="0"/>
                        <a:t> functions on each port</a:t>
                      </a:r>
                      <a:endParaRPr lang="en-US" sz="700" dirty="0"/>
                    </a:p>
                  </a:txBody>
                  <a:tcPr marL="68580" marR="68580" marT="34290" marB="34290" anchor="ctr"/>
                </a:tc>
              </a:tr>
              <a:tr h="362461">
                <a:tc>
                  <a:txBody>
                    <a:bodyPr/>
                    <a:lstStyle/>
                    <a:p>
                      <a:r>
                        <a:rPr lang="en-US" sz="700" dirty="0" smtClean="0"/>
                        <a:t>Hashing</a:t>
                      </a:r>
                      <a:r>
                        <a:rPr lang="en-US" sz="700" baseline="0" dirty="0" smtClean="0"/>
                        <a:t> Algorithms</a:t>
                      </a:r>
                      <a:endParaRPr lang="en-US" sz="700" dirty="0"/>
                    </a:p>
                  </a:txBody>
                  <a:tcPr marL="68580" marR="68580" marT="34290" marB="34290" anchor="ctr"/>
                </a:tc>
                <a:tc>
                  <a:txBody>
                    <a:bodyPr/>
                    <a:lstStyle/>
                    <a:p>
                      <a:r>
                        <a:rPr lang="en-US" sz="700" dirty="0" smtClean="0"/>
                        <a:t>Toeplitz</a:t>
                      </a:r>
                    </a:p>
                    <a:p>
                      <a:r>
                        <a:rPr lang="en-US" sz="700" dirty="0" smtClean="0"/>
                        <a:t>Symmetric RSS</a:t>
                      </a:r>
                    </a:p>
                    <a:p>
                      <a:r>
                        <a:rPr lang="en-US" sz="700" dirty="0" smtClean="0"/>
                        <a:t>XOR</a:t>
                      </a:r>
                      <a:endParaRPr lang="en-US" sz="700" dirty="0"/>
                    </a:p>
                  </a:txBody>
                  <a:tcPr marL="68580" marR="68580" marT="34290" marB="34290" anchor="ctr"/>
                </a:tc>
                <a:tc>
                  <a:txBody>
                    <a:bodyPr/>
                    <a:lstStyle/>
                    <a:p>
                      <a:r>
                        <a:rPr lang="en-US" sz="700" dirty="0" smtClean="0"/>
                        <a:t>Toeplitz</a:t>
                      </a:r>
                    </a:p>
                  </a:txBody>
                  <a:tcPr marL="68580" marR="68580" marT="34290" marB="34290" anchor="ctr"/>
                </a:tc>
              </a:tr>
              <a:tr h="673142">
                <a:tc>
                  <a:txBody>
                    <a:bodyPr/>
                    <a:lstStyle/>
                    <a:p>
                      <a:r>
                        <a:rPr lang="en-US" sz="700" dirty="0" smtClean="0"/>
                        <a:t>Flow Director</a:t>
                      </a:r>
                      <a:endParaRPr lang="en-US" sz="700" dirty="0"/>
                    </a:p>
                  </a:txBody>
                  <a:tcPr marL="68580" marR="68580" marT="34290" marB="34290" anchor="ctr"/>
                </a:tc>
                <a:tc>
                  <a:txBody>
                    <a:bodyPr/>
                    <a:lstStyle/>
                    <a:p>
                      <a:r>
                        <a:rPr lang="en-US" sz="700" dirty="0" smtClean="0"/>
                        <a:t>8K filters</a:t>
                      </a:r>
                    </a:p>
                    <a:p>
                      <a:r>
                        <a:rPr lang="en-US" sz="700" dirty="0" smtClean="0"/>
                        <a:t>Up</a:t>
                      </a:r>
                      <a:r>
                        <a:rPr lang="en-US" sz="700" baseline="0" dirty="0" smtClean="0"/>
                        <a:t> to 64 different packet types</a:t>
                      </a:r>
                    </a:p>
                    <a:p>
                      <a:r>
                        <a:rPr lang="en-US" sz="700" baseline="0" dirty="0" smtClean="0"/>
                        <a:t>(L2/IPV4/IPv6/TCP/UDP/SCTP)</a:t>
                      </a:r>
                    </a:p>
                    <a:p>
                      <a:r>
                        <a:rPr lang="en-US" sz="700" baseline="0" dirty="0" smtClean="0"/>
                        <a:t>Drop or direct packets to queues</a:t>
                      </a:r>
                    </a:p>
                    <a:p>
                      <a:pPr marL="0" marR="0" indent="0" algn="l" defTabSz="914400" rtl="0" eaLnBrk="1" fontAlgn="auto" latinLnBrk="0" hangingPunct="1">
                        <a:lnSpc>
                          <a:spcPct val="100000"/>
                        </a:lnSpc>
                        <a:spcBef>
                          <a:spcPts val="0"/>
                        </a:spcBef>
                        <a:spcAft>
                          <a:spcPts val="0"/>
                        </a:spcAft>
                        <a:buClrTx/>
                        <a:buSzTx/>
                        <a:buFontTx/>
                        <a:buNone/>
                        <a:tabLst/>
                        <a:defRPr/>
                      </a:pPr>
                      <a:r>
                        <a:rPr lang="en-US" sz="700" baseline="0" dirty="0" smtClean="0"/>
                        <a:t>512 packet counters</a:t>
                      </a:r>
                    </a:p>
                    <a:p>
                      <a:r>
                        <a:rPr lang="en-US" sz="700" dirty="0" smtClean="0"/>
                        <a:t>Filtering on flexible offsets</a:t>
                      </a:r>
                      <a:endParaRPr lang="en-US" sz="700" dirty="0"/>
                    </a:p>
                  </a:txBody>
                  <a:tcPr marL="68580" marR="68580" marT="34290" marB="34290" anchor="ctr"/>
                </a:tc>
                <a:tc>
                  <a:txBody>
                    <a:bodyPr/>
                    <a:lstStyle/>
                    <a:p>
                      <a:r>
                        <a:rPr lang="en-US" sz="700" dirty="0" smtClean="0"/>
                        <a:t>8K per LAN port.</a:t>
                      </a:r>
                    </a:p>
                    <a:p>
                      <a:r>
                        <a:rPr lang="en-US" sz="700" dirty="0" smtClean="0"/>
                        <a:t>TCP/IP or SCTP/IP only</a:t>
                      </a:r>
                    </a:p>
                    <a:p>
                      <a:pPr marL="0" marR="0" indent="0" algn="l" defTabSz="734720" rtl="0" eaLnBrk="1" fontAlgn="auto" latinLnBrk="0" hangingPunct="1">
                        <a:lnSpc>
                          <a:spcPct val="100000"/>
                        </a:lnSpc>
                        <a:spcBef>
                          <a:spcPts val="0"/>
                        </a:spcBef>
                        <a:spcAft>
                          <a:spcPts val="0"/>
                        </a:spcAft>
                        <a:buClrTx/>
                        <a:buSzTx/>
                        <a:buFontTx/>
                        <a:buNone/>
                        <a:tabLst/>
                        <a:defRPr/>
                      </a:pPr>
                      <a:r>
                        <a:rPr lang="en-US" sz="700" baseline="0" dirty="0" smtClean="0"/>
                        <a:t>Drop or direct packets to queues</a:t>
                      </a:r>
                    </a:p>
                    <a:p>
                      <a:endParaRPr lang="en-US" sz="700" dirty="0" smtClean="0"/>
                    </a:p>
                  </a:txBody>
                  <a:tcPr marL="68580" marR="68580" marT="34290" marB="34290" anchor="ctr"/>
                </a:tc>
              </a:tr>
              <a:tr h="178354">
                <a:tc gridSpan="3">
                  <a:txBody>
                    <a:bodyPr/>
                    <a:lstStyle/>
                    <a:p>
                      <a:pPr algn="ctr"/>
                      <a:r>
                        <a:rPr lang="en-US" sz="900" kern="1200" dirty="0" smtClean="0"/>
                        <a:t>Overlay network support</a:t>
                      </a:r>
                      <a:endParaRPr lang="en-US" sz="900" b="1" kern="1200" dirty="0">
                        <a:solidFill>
                          <a:schemeClr val="dk1"/>
                        </a:solidFill>
                        <a:latin typeface="+mn-lt"/>
                        <a:ea typeface="+mn-ea"/>
                        <a:cs typeface="+mn-cs"/>
                      </a:endParaRPr>
                    </a:p>
                  </a:txBody>
                  <a:tcPr marL="68580" marR="68580" marT="34290" marB="34290" anchor="ctr"/>
                </a:tc>
                <a:tc hMerge="1">
                  <a:txBody>
                    <a:bodyPr/>
                    <a:lstStyle/>
                    <a:p>
                      <a:endParaRPr lang="en-US"/>
                    </a:p>
                  </a:txBody>
                  <a:tcPr/>
                </a:tc>
                <a:tc hMerge="1">
                  <a:txBody>
                    <a:bodyPr/>
                    <a:lstStyle/>
                    <a:p>
                      <a:endParaRPr lang="en-US"/>
                    </a:p>
                  </a:txBody>
                  <a:tcPr/>
                </a:tc>
              </a:tr>
              <a:tr h="258901">
                <a:tc>
                  <a:txBody>
                    <a:bodyPr/>
                    <a:lstStyle/>
                    <a:p>
                      <a:r>
                        <a:rPr lang="en-US" sz="700" kern="1200" dirty="0" smtClean="0"/>
                        <a:t>Protocols</a:t>
                      </a:r>
                      <a:endParaRPr lang="en-US" sz="700" kern="1200" dirty="0">
                        <a:solidFill>
                          <a:schemeClr val="dk1"/>
                        </a:solidFill>
                        <a:latin typeface="+mn-lt"/>
                        <a:ea typeface="+mn-ea"/>
                        <a:cs typeface="+mn-cs"/>
                      </a:endParaRPr>
                    </a:p>
                  </a:txBody>
                  <a:tcPr marL="68580" marR="68580" marT="34290" marB="34290" anchor="ctr"/>
                </a:tc>
                <a:tc>
                  <a:txBody>
                    <a:bodyPr/>
                    <a:lstStyle/>
                    <a:p>
                      <a:r>
                        <a:rPr lang="en-US" sz="700" kern="1200" dirty="0" smtClean="0"/>
                        <a:t>VXLAN (MAC-in-UDP), NVGRE (MAC-in-GRE), IP-in-GRE</a:t>
                      </a:r>
                      <a:endParaRPr lang="en-US" sz="700" kern="1200" dirty="0">
                        <a:solidFill>
                          <a:schemeClr val="dk1"/>
                        </a:solidFill>
                        <a:latin typeface="+mn-lt"/>
                        <a:ea typeface="+mn-ea"/>
                        <a:cs typeface="+mn-cs"/>
                      </a:endParaRPr>
                    </a:p>
                  </a:txBody>
                  <a:tcPr marL="68580" marR="68580" marT="34290" marB="34290" anchor="ctr"/>
                </a:tc>
                <a:tc>
                  <a:txBody>
                    <a:bodyPr/>
                    <a:lstStyle/>
                    <a:p>
                      <a:r>
                        <a:rPr lang="en-US" sz="700" kern="1200" dirty="0" smtClean="0"/>
                        <a:t>No</a:t>
                      </a:r>
                      <a:endParaRPr lang="en-US" sz="700" kern="1200" dirty="0">
                        <a:solidFill>
                          <a:schemeClr val="dk1"/>
                        </a:solidFill>
                        <a:latin typeface="+mn-lt"/>
                        <a:ea typeface="+mn-ea"/>
                        <a:cs typeface="+mn-cs"/>
                      </a:endParaRPr>
                    </a:p>
                  </a:txBody>
                  <a:tcPr marL="68580" marR="68580" marT="34290" marB="34290" anchor="ctr"/>
                </a:tc>
              </a:tr>
              <a:tr h="247099">
                <a:tc>
                  <a:txBody>
                    <a:bodyPr/>
                    <a:lstStyle/>
                    <a:p>
                      <a:r>
                        <a:rPr lang="en-US" sz="700" kern="1200" dirty="0" smtClean="0">
                          <a:solidFill>
                            <a:schemeClr val="dk1"/>
                          </a:solidFill>
                          <a:latin typeface="+mn-lt"/>
                          <a:ea typeface="+mn-ea"/>
                          <a:cs typeface="+mn-cs"/>
                        </a:rPr>
                        <a:t>Stateless Offloads</a:t>
                      </a:r>
                      <a:endParaRPr lang="en-US" sz="700" kern="1200" dirty="0">
                        <a:solidFill>
                          <a:schemeClr val="dk1"/>
                        </a:solidFill>
                        <a:latin typeface="+mn-lt"/>
                        <a:ea typeface="+mn-ea"/>
                        <a:cs typeface="+mn-cs"/>
                      </a:endParaRPr>
                    </a:p>
                  </a:txBody>
                  <a:tcPr marL="68580" marR="68580" marT="34290" marB="34290" anchor="ctr"/>
                </a:tc>
                <a:tc>
                  <a:txBody>
                    <a:bodyPr/>
                    <a:lstStyle/>
                    <a:p>
                      <a:r>
                        <a:rPr lang="en-US" sz="700" kern="1200" dirty="0" smtClean="0">
                          <a:solidFill>
                            <a:schemeClr val="dk1"/>
                          </a:solidFill>
                          <a:latin typeface="+mn-lt"/>
                          <a:ea typeface="+mn-ea"/>
                          <a:cs typeface="+mn-cs"/>
                        </a:rPr>
                        <a:t>Checksum, TSO, VMDq, RSS</a:t>
                      </a:r>
                      <a:endParaRPr lang="en-US" sz="700" kern="1200" dirty="0">
                        <a:solidFill>
                          <a:schemeClr val="dk1"/>
                        </a:solidFill>
                        <a:latin typeface="+mn-lt"/>
                        <a:ea typeface="+mn-ea"/>
                        <a:cs typeface="+mn-cs"/>
                      </a:endParaRPr>
                    </a:p>
                  </a:txBody>
                  <a:tcPr marL="68580" marR="68580" marT="34290" marB="34290" anchor="ctr"/>
                </a:tc>
                <a:tc>
                  <a:txBody>
                    <a:bodyPr/>
                    <a:lstStyle/>
                    <a:p>
                      <a:r>
                        <a:rPr lang="en-US" sz="700" kern="1200" dirty="0" smtClean="0">
                          <a:solidFill>
                            <a:schemeClr val="dk1"/>
                          </a:solidFill>
                          <a:latin typeface="+mn-lt"/>
                          <a:ea typeface="+mn-ea"/>
                          <a:cs typeface="+mn-cs"/>
                        </a:rPr>
                        <a:t>No</a:t>
                      </a:r>
                      <a:endParaRPr lang="en-US" sz="700" kern="1200" dirty="0">
                        <a:solidFill>
                          <a:schemeClr val="dk1"/>
                        </a:solidFill>
                        <a:latin typeface="+mn-lt"/>
                        <a:ea typeface="+mn-ea"/>
                        <a:cs typeface="+mn-cs"/>
                      </a:endParaRPr>
                    </a:p>
                  </a:txBody>
                  <a:tcPr marL="68580" marR="68580" marT="34290" marB="34290" anchor="ctr"/>
                </a:tc>
              </a:tr>
            </a:tbl>
          </a:graphicData>
        </a:graphic>
      </p:graphicFrame>
      <p:sp>
        <p:nvSpPr>
          <p:cNvPr id="6" name="Rounded Rectangle 5"/>
          <p:cNvSpPr/>
          <p:nvPr/>
        </p:nvSpPr>
        <p:spPr bwMode="auto">
          <a:xfrm>
            <a:off x="746760" y="3992880"/>
            <a:ext cx="6598920" cy="769620"/>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tabLst>
                <a:tab pos="3375025" algn="l"/>
              </a:tabLst>
            </a:pPr>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Packet Throughput is great but, packet recognition and handling in HW provides advantages!!</a:t>
            </a:r>
          </a:p>
          <a:p>
            <a:pPr>
              <a:tabLst>
                <a:tab pos="3375025" algn="l"/>
              </a:tabLst>
            </a:pPr>
            <a:endParaRPr lang="en-US" sz="900" dirty="0" smtClean="0">
              <a:solidFill>
                <a:schemeClr val="bg1"/>
              </a:solidFill>
              <a:effectLst>
                <a:outerShdw blurRad="38100" dist="38100" dir="2700000" algn="tl">
                  <a:srgbClr val="000000">
                    <a:alpha val="43137"/>
                  </a:srgbClr>
                </a:outerShdw>
              </a:effectLst>
              <a:latin typeface="+mn-lt"/>
              <a:ea typeface="Geneva" charset="0"/>
              <a:cs typeface="Geneva" charset="0"/>
            </a:endParaRPr>
          </a:p>
          <a:p>
            <a:pPr>
              <a:tabLst>
                <a:tab pos="288925" algn="l"/>
                <a:tab pos="3375025" algn="l"/>
              </a:tabLst>
            </a:pPr>
            <a:r>
              <a:rPr lang="en-US" sz="900" dirty="0" smtClean="0">
                <a:solidFill>
                  <a:schemeClr val="bg1"/>
                </a:solidFill>
                <a:effectLst>
                  <a:outerShdw blurRad="38100" dist="38100" dir="2700000" algn="tl">
                    <a:srgbClr val="000000">
                      <a:alpha val="43137"/>
                    </a:srgbClr>
                  </a:outerShdw>
                </a:effectLst>
                <a:latin typeface="+mn-lt"/>
                <a:ea typeface="Geneva" charset="0"/>
                <a:cs typeface="Geneva" charset="0"/>
              </a:rPr>
              <a:t>	</a:t>
            </a:r>
            <a:r>
              <a:rPr lang="en-US" sz="900" dirty="0" smtClean="0">
                <a:solidFill>
                  <a:srgbClr val="FFFF00"/>
                </a:solidFill>
                <a:effectLst>
                  <a:outerShdw blurRad="38100" dist="38100" dir="2700000" algn="tl">
                    <a:srgbClr val="000000">
                      <a:alpha val="43137"/>
                    </a:srgbClr>
                  </a:outerShdw>
                </a:effectLst>
                <a:latin typeface="+mn-lt"/>
                <a:ea typeface="Geneva" charset="0"/>
                <a:cs typeface="Geneva" charset="0"/>
              </a:rPr>
              <a:t>64 different packet types supported</a:t>
            </a:r>
            <a:r>
              <a:rPr lang="en-US" sz="900" dirty="0">
                <a:solidFill>
                  <a:srgbClr val="FFFF00"/>
                </a:solidFill>
                <a:effectLst>
                  <a:outerShdw blurRad="38100" dist="38100" dir="2700000" algn="tl">
                    <a:srgbClr val="000000">
                      <a:alpha val="43137"/>
                    </a:srgbClr>
                  </a:outerShdw>
                </a:effectLst>
                <a:latin typeface="+mn-lt"/>
                <a:ea typeface="Geneva" charset="0"/>
                <a:cs typeface="Geneva" charset="0"/>
              </a:rPr>
              <a:t>	</a:t>
            </a:r>
            <a:r>
              <a:rPr lang="en-US" sz="900" dirty="0" smtClean="0">
                <a:solidFill>
                  <a:srgbClr val="FFFF00"/>
                </a:solidFill>
                <a:effectLst>
                  <a:outerShdw blurRad="38100" dist="38100" dir="2700000" algn="tl">
                    <a:srgbClr val="000000">
                      <a:alpha val="43137"/>
                    </a:srgbClr>
                  </a:outerShdw>
                </a:effectLst>
                <a:latin typeface="+mn-lt"/>
                <a:ea typeface="Geneva" charset="0"/>
                <a:cs typeface="Geneva" charset="0"/>
              </a:rPr>
              <a:t>Better Filter/Flow Director support</a:t>
            </a:r>
          </a:p>
          <a:p>
            <a:pPr>
              <a:tabLst>
                <a:tab pos="288925" algn="l"/>
                <a:tab pos="3375025" algn="l"/>
              </a:tabLst>
            </a:pPr>
            <a:r>
              <a:rPr lang="en-US" sz="900" dirty="0" smtClean="0">
                <a:solidFill>
                  <a:srgbClr val="FFFF00"/>
                </a:solidFill>
                <a:effectLst>
                  <a:outerShdw blurRad="38100" dist="38100" dir="2700000" algn="tl">
                    <a:srgbClr val="000000">
                      <a:alpha val="43137"/>
                    </a:srgbClr>
                  </a:outerShdw>
                </a:effectLst>
                <a:latin typeface="+mn-lt"/>
                <a:ea typeface="Geneva" charset="0"/>
                <a:cs typeface="Geneva" charset="0"/>
              </a:rPr>
              <a:t>	Better Virtualization support (16 PF, 128 VF)	Overlay Network Support</a:t>
            </a:r>
          </a:p>
          <a:p>
            <a:pPr>
              <a:tabLst>
                <a:tab pos="288925" algn="l"/>
                <a:tab pos="3375025" algn="l"/>
              </a:tabLst>
            </a:pPr>
            <a:r>
              <a:rPr lang="en-US" sz="900" dirty="0" smtClean="0">
                <a:solidFill>
                  <a:srgbClr val="FFFF00"/>
                </a:solidFill>
                <a:effectLst>
                  <a:outerShdw blurRad="38100" dist="38100" dir="2700000" algn="tl">
                    <a:srgbClr val="000000">
                      <a:alpha val="43137"/>
                    </a:srgbClr>
                  </a:outerShdw>
                </a:effectLst>
                <a:latin typeface="+mn-lt"/>
                <a:ea typeface="Geneva" charset="0"/>
                <a:cs typeface="Geneva" charset="0"/>
              </a:rPr>
              <a:t>	Virtual Ethernet Bridges	</a:t>
            </a:r>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Tree>
    <p:extLst>
      <p:ext uri="{BB962C8B-B14F-4D97-AF65-F5344CB8AC3E}">
        <p14:creationId xmlns:p14="http://schemas.microsoft.com/office/powerpoint/2010/main" val="10650861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Fortville vs. Niantic (Virtualization)</a:t>
            </a:r>
          </a:p>
        </p:txBody>
      </p:sp>
      <p:graphicFrame>
        <p:nvGraphicFramePr>
          <p:cNvPr id="253" name="Table 252"/>
          <p:cNvGraphicFramePr>
            <a:graphicFrameLocks noGrp="1"/>
          </p:cNvGraphicFramePr>
          <p:nvPr>
            <p:extLst>
              <p:ext uri="{D42A27DB-BD31-4B8C-83A1-F6EECF244321}">
                <p14:modId xmlns:p14="http://schemas.microsoft.com/office/powerpoint/2010/main" val="1236032841"/>
              </p:ext>
            </p:extLst>
          </p:nvPr>
        </p:nvGraphicFramePr>
        <p:xfrm>
          <a:off x="1301087" y="813547"/>
          <a:ext cx="6579344" cy="3813686"/>
        </p:xfrm>
        <a:graphic>
          <a:graphicData uri="http://schemas.openxmlformats.org/drawingml/2006/table">
            <a:tbl>
              <a:tblPr firstRow="1" bandRow="1">
                <a:tableStyleId>{F5AB1C69-6EDB-4FF4-983F-18BD219EF322}</a:tableStyleId>
              </a:tblPr>
              <a:tblGrid>
                <a:gridCol w="2175080"/>
                <a:gridCol w="2269060"/>
                <a:gridCol w="2135204"/>
              </a:tblGrid>
              <a:tr h="122277">
                <a:tc>
                  <a:txBody>
                    <a:bodyPr/>
                    <a:lstStyle/>
                    <a:p>
                      <a:r>
                        <a:rPr lang="en-US" sz="1400" dirty="0" smtClean="0"/>
                        <a:t>Feature</a:t>
                      </a:r>
                      <a:endParaRPr lang="en-US" sz="1400" dirty="0">
                        <a:solidFill>
                          <a:srgbClr val="002060"/>
                        </a:solidFill>
                      </a:endParaRPr>
                    </a:p>
                  </a:txBody>
                  <a:tcPr marL="68580" marR="68580" marT="34290" marB="34290" anchor="ctr"/>
                </a:tc>
                <a:tc>
                  <a:txBody>
                    <a:bodyPr/>
                    <a:lstStyle/>
                    <a:p>
                      <a:r>
                        <a:rPr lang="en-US" sz="1400" dirty="0" smtClean="0"/>
                        <a:t>Fortville</a:t>
                      </a:r>
                      <a:endParaRPr lang="en-US" sz="1400" dirty="0">
                        <a:solidFill>
                          <a:srgbClr val="002060"/>
                        </a:solidFill>
                      </a:endParaRPr>
                    </a:p>
                  </a:txBody>
                  <a:tcPr marL="68580" marR="68580" marT="34290" marB="34290" anchor="ctr"/>
                </a:tc>
                <a:tc>
                  <a:txBody>
                    <a:bodyPr/>
                    <a:lstStyle/>
                    <a:p>
                      <a:r>
                        <a:rPr lang="en-US" sz="1400" dirty="0" smtClean="0"/>
                        <a:t>Niantic</a:t>
                      </a:r>
                      <a:endParaRPr lang="en-US" sz="1400" dirty="0">
                        <a:solidFill>
                          <a:srgbClr val="002060"/>
                        </a:solidFill>
                      </a:endParaRPr>
                    </a:p>
                  </a:txBody>
                  <a:tcPr marL="68580" marR="68580" marT="34290" marB="34290" anchor="ctr"/>
                </a:tc>
              </a:tr>
              <a:tr h="305786">
                <a:tc>
                  <a:txBody>
                    <a:bodyPr/>
                    <a:lstStyle/>
                    <a:p>
                      <a:r>
                        <a:rPr lang="en-US" sz="900" dirty="0" smtClean="0"/>
                        <a:t>PCI Virtual functions</a:t>
                      </a:r>
                      <a:endParaRPr lang="en-US" sz="900" dirty="0"/>
                    </a:p>
                  </a:txBody>
                  <a:tcPr marL="68580" marR="68580" marT="34290" marB="34290" anchor="ctr"/>
                </a:tc>
                <a:tc>
                  <a:txBody>
                    <a:bodyPr/>
                    <a:lstStyle/>
                    <a:p>
                      <a:r>
                        <a:rPr lang="en-US" sz="900" dirty="0" smtClean="0"/>
                        <a:t>128 VFs in the device</a:t>
                      </a:r>
                      <a:endParaRPr lang="en-US" sz="900" dirty="0"/>
                    </a:p>
                  </a:txBody>
                  <a:tcPr marL="68580" marR="68580" marT="34290" marB="34290" anchor="ctr"/>
                </a:tc>
                <a:tc>
                  <a:txBody>
                    <a:bodyPr/>
                    <a:lstStyle/>
                    <a:p>
                      <a:r>
                        <a:rPr lang="en-US" sz="900" dirty="0" smtClean="0"/>
                        <a:t>64</a:t>
                      </a:r>
                      <a:r>
                        <a:rPr lang="en-US" sz="900" baseline="0" dirty="0" smtClean="0"/>
                        <a:t> functions per LAN port</a:t>
                      </a:r>
                    </a:p>
                  </a:txBody>
                  <a:tcPr marL="68580" marR="68580" marT="34290" marB="34290" anchor="ctr"/>
                </a:tc>
              </a:tr>
              <a:tr h="298080">
                <a:tc>
                  <a:txBody>
                    <a:bodyPr/>
                    <a:lstStyle/>
                    <a:p>
                      <a:r>
                        <a:rPr lang="en-US" sz="900" dirty="0" smtClean="0"/>
                        <a:t>Number of VSIs</a:t>
                      </a:r>
                      <a:endParaRPr lang="en-US" sz="900" dirty="0"/>
                    </a:p>
                  </a:txBody>
                  <a:tcPr marL="68580" marR="68580" marT="34290" marB="34290" anchor="ctr"/>
                </a:tc>
                <a:tc>
                  <a:txBody>
                    <a:bodyPr/>
                    <a:lstStyle/>
                    <a:p>
                      <a:r>
                        <a:rPr lang="en-US" sz="900" dirty="0" smtClean="0"/>
                        <a:t>384 VSIs in the device</a:t>
                      </a:r>
                      <a:endParaRPr lang="en-US" sz="900" dirty="0"/>
                    </a:p>
                  </a:txBody>
                  <a:tcPr marL="68580" marR="68580" marT="34290" marB="34290" anchor="ctr"/>
                </a:tc>
                <a:tc>
                  <a:txBody>
                    <a:bodyPr/>
                    <a:lstStyle/>
                    <a:p>
                      <a:r>
                        <a:rPr lang="en-US" sz="900" dirty="0" smtClean="0"/>
                        <a:t>64 VSIs per LAN port</a:t>
                      </a:r>
                      <a:endParaRPr lang="en-US" sz="900" dirty="0"/>
                    </a:p>
                  </a:txBody>
                  <a:tcPr marL="68580" marR="68580" marT="34290" marB="34290" anchor="ctr"/>
                </a:tc>
              </a:tr>
              <a:tr h="290374">
                <a:tc>
                  <a:txBody>
                    <a:bodyPr/>
                    <a:lstStyle/>
                    <a:p>
                      <a:r>
                        <a:rPr lang="en-US" sz="900" dirty="0" smtClean="0"/>
                        <a:t>VMDq</a:t>
                      </a:r>
                      <a:endParaRPr lang="en-US" sz="900" b="0" dirty="0"/>
                    </a:p>
                  </a:txBody>
                  <a:tcPr marL="68580" marR="68580" marT="34290" marB="34290" anchor="ctr"/>
                </a:tc>
                <a:tc>
                  <a:txBody>
                    <a:bodyPr/>
                    <a:lstStyle/>
                    <a:p>
                      <a:r>
                        <a:rPr lang="en-US" sz="900" dirty="0" smtClean="0"/>
                        <a:t>Up to 256 VMDq1 and VMDq2 VSIs</a:t>
                      </a:r>
                      <a:endParaRPr lang="en-US" sz="900" dirty="0"/>
                    </a:p>
                  </a:txBody>
                  <a:tcPr marL="68580" marR="68580" marT="34290" marB="34290" anchor="ctr"/>
                </a:tc>
                <a:tc>
                  <a:txBody>
                    <a:bodyPr/>
                    <a:lstStyle/>
                    <a:p>
                      <a:r>
                        <a:rPr lang="en-US" sz="900" baseline="0" dirty="0" smtClean="0"/>
                        <a:t>Up to 64 VMDq1 and VMDd2 VSIs</a:t>
                      </a:r>
                    </a:p>
                  </a:txBody>
                  <a:tcPr marL="68580" marR="68580" marT="34290" marB="34290" anchor="ctr"/>
                </a:tc>
              </a:tr>
              <a:tr h="617220">
                <a:tc>
                  <a:txBody>
                    <a:bodyPr/>
                    <a:lstStyle/>
                    <a:p>
                      <a:r>
                        <a:rPr lang="en-US" sz="900" dirty="0" smtClean="0"/>
                        <a:t>Virtual Edge Bridge</a:t>
                      </a:r>
                      <a:endParaRPr lang="en-US" sz="900" dirty="0"/>
                    </a:p>
                  </a:txBody>
                  <a:tcPr marL="68580" marR="68580" marT="34290" marB="34290" anchor="ctr"/>
                </a:tc>
                <a:tc>
                  <a:txBody>
                    <a:bodyPr/>
                    <a:lstStyle/>
                    <a:p>
                      <a:r>
                        <a:rPr lang="en-US" sz="900" dirty="0" smtClean="0"/>
                        <a:t>16 for the device</a:t>
                      </a:r>
                    </a:p>
                    <a:p>
                      <a:r>
                        <a:rPr lang="en-US" sz="900" dirty="0" smtClean="0"/>
                        <a:t>Max 4</a:t>
                      </a:r>
                      <a:r>
                        <a:rPr lang="en-US" sz="900" baseline="0" dirty="0" smtClean="0"/>
                        <a:t> per physical function</a:t>
                      </a:r>
                    </a:p>
                    <a:p>
                      <a:r>
                        <a:rPr lang="en-US" sz="900" baseline="0" dirty="0" smtClean="0"/>
                        <a:t>Floating VEB: VF to VF forwarding with no PHY link</a:t>
                      </a:r>
                      <a:endParaRPr lang="en-US" sz="900" dirty="0"/>
                    </a:p>
                  </a:txBody>
                  <a:tcPr marL="68580" marR="68580" marT="34290" marB="34290" anchor="ctr"/>
                </a:tc>
                <a:tc>
                  <a:txBody>
                    <a:bodyPr/>
                    <a:lstStyle/>
                    <a:p>
                      <a:r>
                        <a:rPr lang="en-US" sz="900" dirty="0" smtClean="0"/>
                        <a:t>1 per physical function</a:t>
                      </a:r>
                      <a:endParaRPr lang="en-US" sz="900" dirty="0"/>
                    </a:p>
                  </a:txBody>
                  <a:tcPr marL="68580" marR="68580" marT="34290" marB="34290" anchor="ctr"/>
                </a:tc>
              </a:tr>
              <a:tr h="508826">
                <a:tc>
                  <a:txBody>
                    <a:bodyPr/>
                    <a:lstStyle/>
                    <a:p>
                      <a:r>
                        <a:rPr lang="en-US" sz="900" dirty="0" smtClean="0"/>
                        <a:t>802.1Qbg</a:t>
                      </a:r>
                      <a:endParaRPr lang="en-US" sz="900" dirty="0"/>
                    </a:p>
                  </a:txBody>
                  <a:tcPr marL="68580" marR="68580" marT="34290" marB="34290" anchor="ctr"/>
                </a:tc>
                <a:tc>
                  <a:txBody>
                    <a:bodyPr/>
                    <a:lstStyle/>
                    <a:p>
                      <a:r>
                        <a:rPr lang="en-US" sz="900" dirty="0" smtClean="0"/>
                        <a:t>One</a:t>
                      </a:r>
                      <a:r>
                        <a:rPr lang="en-US" sz="900" baseline="0" dirty="0" smtClean="0"/>
                        <a:t> S-Comp per physical LAN port</a:t>
                      </a:r>
                    </a:p>
                    <a:p>
                      <a:r>
                        <a:rPr lang="en-US" sz="900" baseline="0" dirty="0" smtClean="0"/>
                        <a:t>Multi channel S-Component</a:t>
                      </a:r>
                    </a:p>
                    <a:p>
                      <a:r>
                        <a:rPr lang="en-US" sz="900" baseline="0" dirty="0" smtClean="0"/>
                        <a:t>Up to 384 Channels with 512 S-tags</a:t>
                      </a:r>
                      <a:endParaRPr lang="en-US" sz="900" dirty="0"/>
                    </a:p>
                  </a:txBody>
                  <a:tcPr marL="68580" marR="68580" marT="34290" marB="34290" anchor="ctr"/>
                </a:tc>
                <a:tc>
                  <a:txBody>
                    <a:bodyPr/>
                    <a:lstStyle/>
                    <a:p>
                      <a:r>
                        <a:rPr lang="en-US" sz="900" dirty="0" smtClean="0"/>
                        <a:t>No</a:t>
                      </a:r>
                    </a:p>
                  </a:txBody>
                  <a:tcPr marL="68580" marR="68580" marT="34290" marB="34290" anchor="ctr"/>
                </a:tc>
              </a:tr>
              <a:tr h="251910">
                <a:tc>
                  <a:txBody>
                    <a:bodyPr/>
                    <a:lstStyle/>
                    <a:p>
                      <a:r>
                        <a:rPr lang="en-US" sz="900" dirty="0" smtClean="0"/>
                        <a:t>Private VLAN</a:t>
                      </a:r>
                      <a:endParaRPr lang="en-US" sz="900" dirty="0"/>
                    </a:p>
                  </a:txBody>
                  <a:tcPr marL="68580" marR="68580" marT="34290" marB="34290" anchor="ctr"/>
                </a:tc>
                <a:tc>
                  <a:txBody>
                    <a:bodyPr/>
                    <a:lstStyle/>
                    <a:p>
                      <a:r>
                        <a:rPr lang="en-US" sz="900" dirty="0" smtClean="0"/>
                        <a:t>Yes</a:t>
                      </a:r>
                      <a:endParaRPr lang="en-US" sz="900" dirty="0"/>
                    </a:p>
                  </a:txBody>
                  <a:tcPr marL="68580" marR="68580" marT="34290" marB="34290" anchor="ctr"/>
                </a:tc>
                <a:tc>
                  <a:txBody>
                    <a:bodyPr/>
                    <a:lstStyle/>
                    <a:p>
                      <a:r>
                        <a:rPr lang="en-US" sz="900" dirty="0" smtClean="0"/>
                        <a:t>No</a:t>
                      </a:r>
                    </a:p>
                  </a:txBody>
                  <a:tcPr marL="68580" marR="68580" marT="34290" marB="34290" anchor="ctr"/>
                </a:tc>
              </a:tr>
              <a:tr h="251910">
                <a:tc>
                  <a:txBody>
                    <a:bodyPr/>
                    <a:lstStyle/>
                    <a:p>
                      <a:r>
                        <a:rPr lang="en-US" sz="900" b="0" dirty="0" smtClean="0"/>
                        <a:t>HW PF/VF</a:t>
                      </a:r>
                      <a:r>
                        <a:rPr lang="en-US" sz="900" b="0" baseline="0" dirty="0" smtClean="0"/>
                        <a:t> communication </a:t>
                      </a:r>
                      <a:endParaRPr lang="en-US" sz="900" b="0" dirty="0"/>
                    </a:p>
                  </a:txBody>
                  <a:tcPr marL="68580" marR="68580" marT="34290" marB="34290" anchor="ctr"/>
                </a:tc>
                <a:tc>
                  <a:txBody>
                    <a:bodyPr/>
                    <a:lstStyle/>
                    <a:p>
                      <a:r>
                        <a:rPr lang="en-US" sz="900" dirty="0" smtClean="0"/>
                        <a:t>Yes</a:t>
                      </a:r>
                      <a:endParaRPr lang="en-US" sz="900" dirty="0"/>
                    </a:p>
                  </a:txBody>
                  <a:tcPr marL="68580" marR="68580" marT="34290" marB="34290" anchor="ctr"/>
                </a:tc>
                <a:tc>
                  <a:txBody>
                    <a:bodyPr/>
                    <a:lstStyle/>
                    <a:p>
                      <a:r>
                        <a:rPr lang="en-US" sz="900" dirty="0" smtClean="0"/>
                        <a:t>Yes</a:t>
                      </a:r>
                      <a:endParaRPr lang="en-US" sz="900" dirty="0"/>
                    </a:p>
                  </a:txBody>
                  <a:tcPr marL="68580" marR="68580" marT="34290" marB="34290" anchor="ctr"/>
                </a:tc>
              </a:tr>
              <a:tr h="251910">
                <a:tc>
                  <a:txBody>
                    <a:bodyPr/>
                    <a:lstStyle/>
                    <a:p>
                      <a:r>
                        <a:rPr lang="en-US" sz="900" dirty="0" smtClean="0"/>
                        <a:t>ACS</a:t>
                      </a:r>
                      <a:endParaRPr lang="en-US" sz="900" dirty="0"/>
                    </a:p>
                  </a:txBody>
                  <a:tcPr marL="68580" marR="68580" marT="34290" marB="34290" anchor="ctr"/>
                </a:tc>
                <a:tc>
                  <a:txBody>
                    <a:bodyPr/>
                    <a:lstStyle/>
                    <a:p>
                      <a:r>
                        <a:rPr lang="en-US" sz="900" dirty="0" smtClean="0"/>
                        <a:t>Yes</a:t>
                      </a:r>
                      <a:endParaRPr lang="en-US" sz="900" dirty="0"/>
                    </a:p>
                  </a:txBody>
                  <a:tcPr marL="68580" marR="68580" marT="34290" marB="34290" anchor="ctr"/>
                </a:tc>
                <a:tc>
                  <a:txBody>
                    <a:bodyPr/>
                    <a:lstStyle/>
                    <a:p>
                      <a:r>
                        <a:rPr lang="en-US" sz="900" dirty="0" smtClean="0"/>
                        <a:t>No</a:t>
                      </a:r>
                      <a:endParaRPr lang="en-US" sz="900" dirty="0"/>
                    </a:p>
                  </a:txBody>
                  <a:tcPr marL="68580" marR="68580" marT="34290" marB="34290" anchor="ctr"/>
                </a:tc>
              </a:tr>
              <a:tr h="251910">
                <a:tc>
                  <a:txBody>
                    <a:bodyPr/>
                    <a:lstStyle/>
                    <a:p>
                      <a:r>
                        <a:rPr lang="en-US" sz="900" dirty="0" smtClean="0"/>
                        <a:t>PCI SR Specification</a:t>
                      </a:r>
                      <a:endParaRPr lang="en-US" sz="900" dirty="0"/>
                    </a:p>
                  </a:txBody>
                  <a:tcPr marL="68580" marR="68580" marT="34290" marB="34290" anchor="ctr"/>
                </a:tc>
                <a:tc>
                  <a:txBody>
                    <a:bodyPr/>
                    <a:lstStyle/>
                    <a:p>
                      <a:r>
                        <a:rPr lang="en-US" sz="900" dirty="0" smtClean="0"/>
                        <a:t>1.1</a:t>
                      </a:r>
                      <a:r>
                        <a:rPr lang="en-US" sz="900" baseline="0" dirty="0" smtClean="0"/>
                        <a:t> </a:t>
                      </a:r>
                      <a:endParaRPr lang="en-US" sz="900" dirty="0"/>
                    </a:p>
                  </a:txBody>
                  <a:tcPr marL="68580" marR="68580" marT="34290" marB="34290" anchor="ctr"/>
                </a:tc>
                <a:tc>
                  <a:txBody>
                    <a:bodyPr/>
                    <a:lstStyle/>
                    <a:p>
                      <a:r>
                        <a:rPr lang="en-US" sz="900" dirty="0" smtClean="0"/>
                        <a:t>0.7</a:t>
                      </a:r>
                      <a:endParaRPr lang="en-US" sz="900" dirty="0"/>
                    </a:p>
                  </a:txBody>
                  <a:tcPr marL="68580" marR="68580" marT="34290" marB="34290" anchor="ctr"/>
                </a:tc>
              </a:tr>
              <a:tr h="251910">
                <a:tc>
                  <a:txBody>
                    <a:bodyPr/>
                    <a:lstStyle/>
                    <a:p>
                      <a:r>
                        <a:rPr lang="en-US" sz="900" dirty="0" smtClean="0"/>
                        <a:t>Broadcast Storm Protection</a:t>
                      </a:r>
                      <a:endParaRPr lang="en-US" sz="900" dirty="0"/>
                    </a:p>
                  </a:txBody>
                  <a:tcPr marL="68580" marR="68580" marT="34290" marB="34290" anchor="ctr"/>
                </a:tc>
                <a:tc>
                  <a:txBody>
                    <a:bodyPr/>
                    <a:lstStyle/>
                    <a:p>
                      <a:r>
                        <a:rPr lang="en-US" sz="900" dirty="0" smtClean="0"/>
                        <a:t>Yes</a:t>
                      </a:r>
                      <a:endParaRPr lang="en-US" sz="900" dirty="0"/>
                    </a:p>
                  </a:txBody>
                  <a:tcPr marL="68580" marR="68580" marT="34290" marB="34290" anchor="ctr"/>
                </a:tc>
                <a:tc>
                  <a:txBody>
                    <a:bodyPr/>
                    <a:lstStyle/>
                    <a:p>
                      <a:r>
                        <a:rPr lang="en-US" sz="900" dirty="0" smtClean="0"/>
                        <a:t>No</a:t>
                      </a:r>
                      <a:endParaRPr lang="en-US" sz="900" dirty="0"/>
                    </a:p>
                  </a:txBody>
                  <a:tcPr marL="68580" marR="68580" marT="34290" marB="34290" anchor="ctr"/>
                </a:tc>
              </a:tr>
              <a:tr h="251910">
                <a:tc>
                  <a:txBody>
                    <a:bodyPr/>
                    <a:lstStyle/>
                    <a:p>
                      <a:r>
                        <a:rPr lang="en-US" sz="900" dirty="0" smtClean="0"/>
                        <a:t>Ethertype Block</a:t>
                      </a:r>
                      <a:endParaRPr lang="en-US" sz="900" dirty="0"/>
                    </a:p>
                  </a:txBody>
                  <a:tcPr marL="68580" marR="68580" marT="34290" marB="34290" anchor="ctr"/>
                </a:tc>
                <a:tc>
                  <a:txBody>
                    <a:bodyPr/>
                    <a:lstStyle/>
                    <a:p>
                      <a:r>
                        <a:rPr lang="en-US" sz="900" dirty="0" smtClean="0"/>
                        <a:t>Yes</a:t>
                      </a:r>
                      <a:endParaRPr lang="en-US" sz="900" dirty="0"/>
                    </a:p>
                  </a:txBody>
                  <a:tcPr marL="68580" marR="68580" marT="34290" marB="34290" anchor="ctr"/>
                </a:tc>
                <a:tc>
                  <a:txBody>
                    <a:bodyPr/>
                    <a:lstStyle/>
                    <a:p>
                      <a:r>
                        <a:rPr lang="en-US" sz="900" dirty="0" smtClean="0"/>
                        <a:t>No</a:t>
                      </a:r>
                      <a:endParaRPr lang="en-US" sz="900" dirty="0"/>
                    </a:p>
                  </a:txBody>
                  <a:tcPr marL="68580" marR="68580" marT="34290" marB="34290" anchor="ctr"/>
                </a:tc>
              </a:tr>
            </a:tbl>
          </a:graphicData>
        </a:graphic>
      </p:graphicFrame>
      <p:sp>
        <p:nvSpPr>
          <p:cNvPr id="6" name="Slide Number Placeholder 4"/>
          <p:cNvSpPr txBox="1">
            <a:spLocks/>
          </p:cNvSpPr>
          <p:nvPr/>
        </p:nvSpPr>
        <p:spPr>
          <a:xfrm>
            <a:off x="4514850" y="4960144"/>
            <a:ext cx="319326" cy="1428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2BFFAE-F407-4B4B-9689-982C161BB3EA}" type="slidenum">
              <a:rPr lang="en-US" sz="750" b="1">
                <a:solidFill>
                  <a:schemeClr val="bg1"/>
                </a:solidFill>
              </a:rPr>
              <a:pPr/>
              <a:t>17</a:t>
            </a:fld>
            <a:endParaRPr lang="en-US" sz="750" b="1" dirty="0">
              <a:solidFill>
                <a:schemeClr val="bg1"/>
              </a:solidFill>
            </a:endParaRPr>
          </a:p>
        </p:txBody>
      </p:sp>
      <p:sp>
        <p:nvSpPr>
          <p:cNvPr id="3" name="Date Placeholder 2"/>
          <p:cNvSpPr>
            <a:spLocks noGrp="1"/>
          </p:cNvSpPr>
          <p:nvPr>
            <p:ph type="dt" sz="half" idx="10"/>
          </p:nvPr>
        </p:nvSpPr>
        <p:spPr/>
        <p:txBody>
          <a:bodyPr/>
          <a:lstStyle/>
          <a:p>
            <a:pPr>
              <a:defRPr/>
            </a:pPr>
            <a:r>
              <a:rPr lang="en-US" smtClean="0"/>
              <a:t>INTEL CONFIDENTIAL</a:t>
            </a:r>
            <a:endParaRPr lang="en-US" dirty="0"/>
          </a:p>
        </p:txBody>
      </p:sp>
    </p:spTree>
    <p:extLst>
      <p:ext uri="{BB962C8B-B14F-4D97-AF65-F5344CB8AC3E}">
        <p14:creationId xmlns:p14="http://schemas.microsoft.com/office/powerpoint/2010/main" val="39329072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06" y="4398772"/>
            <a:ext cx="7572115" cy="507831"/>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0" fontAlgn="ctr" hangingPunct="0">
              <a:lnSpc>
                <a:spcPct val="85000"/>
              </a:lnSpc>
              <a:spcBef>
                <a:spcPct val="5000"/>
              </a:spcBef>
              <a:spcAft>
                <a:spcPct val="5000"/>
              </a:spcAft>
              <a:buClr>
                <a:schemeClr val="tx2"/>
              </a:buClr>
              <a:defRPr/>
            </a:pPr>
            <a:r>
              <a:rPr lang="en-US" sz="500" dirty="0"/>
              <a:t>Date: </a:t>
            </a:r>
            <a:r>
              <a:rPr lang="en-US" sz="500" dirty="0" smtClean="0"/>
              <a:t>September 22, 2014</a:t>
            </a:r>
            <a:endParaRPr lang="en-US" sz="500" dirty="0"/>
          </a:p>
          <a:p>
            <a:pPr eaLnBrk="0" fontAlgn="ctr" hangingPunct="0">
              <a:lnSpc>
                <a:spcPct val="85000"/>
              </a:lnSpc>
              <a:spcBef>
                <a:spcPct val="5000"/>
              </a:spcBef>
              <a:spcAft>
                <a:spcPct val="5000"/>
              </a:spcAft>
              <a:buClr>
                <a:schemeClr val="tx2"/>
              </a:buClr>
              <a:defRPr/>
            </a:pPr>
            <a:r>
              <a:rPr lang="en-US" sz="500" dirty="0"/>
              <a:t>Disclaimer: Software and workloads used in performance tests may have been optimized for performance only </a:t>
            </a:r>
            <a:r>
              <a:rPr lang="en-US" sz="500" dirty="0" smtClean="0"/>
              <a:t>on Intel </a:t>
            </a:r>
            <a:r>
              <a:rPr lang="en-US" sz="500" dirty="0"/>
              <a:t>microprocessors. Performance tests, such as </a:t>
            </a:r>
            <a:r>
              <a:rPr lang="en-US" sz="500" dirty="0" err="1"/>
              <a:t>SYSmark</a:t>
            </a:r>
            <a:r>
              <a:rPr lang="en-US" sz="500" dirty="0"/>
              <a:t> and </a:t>
            </a:r>
            <a:r>
              <a:rPr lang="en-US" sz="500" dirty="0" err="1"/>
              <a:t>MobileMark</a:t>
            </a:r>
            <a:r>
              <a:rPr lang="en-US" sz="500" dirty="0"/>
              <a:t>, are measured using specific </a:t>
            </a:r>
            <a:r>
              <a:rPr lang="en-US" sz="500" dirty="0" smtClean="0"/>
              <a:t>computer systems</a:t>
            </a:r>
            <a:r>
              <a:rPr lang="en-US" sz="500" dirty="0"/>
              <a:t>, components, software, operations and functions. Any change to any of those factors may cause </a:t>
            </a:r>
            <a:r>
              <a:rPr lang="en-US" sz="500" dirty="0" smtClean="0"/>
              <a:t>the results </a:t>
            </a:r>
            <a:r>
              <a:rPr lang="en-US" sz="500" dirty="0"/>
              <a:t>to vary. You should consult other information and performance tests to assist you in fully evaluating </a:t>
            </a:r>
            <a:r>
              <a:rPr lang="en-US" sz="500" dirty="0" smtClean="0"/>
              <a:t>your contemplated </a:t>
            </a:r>
            <a:r>
              <a:rPr lang="en-US" sz="500" dirty="0"/>
              <a:t>purchases, including the performance of that product when combined with other products</a:t>
            </a:r>
            <a:r>
              <a:rPr lang="en-US" sz="500" dirty="0" smtClean="0"/>
              <a:t>. </a:t>
            </a:r>
          </a:p>
          <a:p>
            <a:pPr eaLnBrk="0" fontAlgn="ctr" hangingPunct="0">
              <a:lnSpc>
                <a:spcPct val="85000"/>
              </a:lnSpc>
              <a:spcBef>
                <a:spcPct val="5000"/>
              </a:spcBef>
              <a:spcAft>
                <a:spcPct val="5000"/>
              </a:spcAft>
              <a:buClr>
                <a:schemeClr val="tx2"/>
              </a:buClr>
              <a:defRPr/>
            </a:pPr>
            <a:r>
              <a:rPr lang="en-US" sz="500" dirty="0" smtClean="0"/>
              <a:t>Source</a:t>
            </a:r>
            <a:r>
              <a:rPr lang="en-US" sz="500" dirty="0"/>
              <a:t>: Intel internal testing as of </a:t>
            </a:r>
            <a:r>
              <a:rPr lang="en-US" sz="500" dirty="0" smtClean="0"/>
              <a:t>September 22, 2014. </a:t>
            </a:r>
            <a:r>
              <a:rPr lang="en-US" sz="500" dirty="0"/>
              <a:t>See Linux* Performance Tuning for configuration details.</a:t>
            </a:r>
          </a:p>
          <a:p>
            <a:pPr eaLnBrk="0" fontAlgn="ctr" hangingPunct="0">
              <a:lnSpc>
                <a:spcPct val="85000"/>
              </a:lnSpc>
              <a:spcBef>
                <a:spcPct val="5000"/>
              </a:spcBef>
              <a:spcAft>
                <a:spcPct val="5000"/>
              </a:spcAft>
              <a:buClr>
                <a:schemeClr val="tx2"/>
              </a:buClr>
              <a:defRPr/>
            </a:pPr>
            <a:r>
              <a:rPr lang="en-US" sz="500" dirty="0"/>
              <a:t>For more information go to http://www.intel.com/performance</a:t>
            </a:r>
          </a:p>
        </p:txBody>
      </p:sp>
      <p:pic>
        <p:nvPicPr>
          <p:cNvPr id="2" name="Picture 1"/>
          <p:cNvPicPr>
            <a:picLocks noChangeAspect="1"/>
          </p:cNvPicPr>
          <p:nvPr/>
        </p:nvPicPr>
        <p:blipFill>
          <a:blip r:embed="rId3"/>
          <a:stretch>
            <a:fillRect/>
          </a:stretch>
        </p:blipFill>
        <p:spPr>
          <a:xfrm>
            <a:off x="0" y="789853"/>
            <a:ext cx="4907816" cy="2820997"/>
          </a:xfrm>
          <a:prstGeom prst="rect">
            <a:avLst/>
          </a:prstGeom>
        </p:spPr>
      </p:pic>
      <p:sp>
        <p:nvSpPr>
          <p:cNvPr id="3" name="Title 2"/>
          <p:cNvSpPr>
            <a:spLocks noGrp="1"/>
          </p:cNvSpPr>
          <p:nvPr>
            <p:ph type="title"/>
          </p:nvPr>
        </p:nvSpPr>
        <p:spPr/>
        <p:txBody>
          <a:bodyPr/>
          <a:lstStyle/>
          <a:p>
            <a:r>
              <a:rPr lang="en-US" b="1" kern="0" dirty="0">
                <a:ea typeface="Verdana" pitchFamily="34" charset="0"/>
                <a:cs typeface="Verdana" panose="020B0604030504040204" pitchFamily="34" charset="0"/>
              </a:rPr>
              <a:t>Fortville </a:t>
            </a:r>
            <a:r>
              <a:rPr lang="en-US" b="1" kern="0" dirty="0" smtClean="0">
                <a:ea typeface="Verdana" pitchFamily="34" charset="0"/>
                <a:cs typeface="Verdana" panose="020B0604030504040204" pitchFamily="34" charset="0"/>
              </a:rPr>
              <a:t>Performance</a:t>
            </a:r>
            <a:endParaRPr lang="en-US" dirty="0"/>
          </a:p>
        </p:txBody>
      </p:sp>
      <p:sp>
        <p:nvSpPr>
          <p:cNvPr id="5" name="Content Placeholder 2"/>
          <p:cNvSpPr>
            <a:spLocks noGrp="1"/>
          </p:cNvSpPr>
          <p:nvPr>
            <p:ph sz="quarter" idx="4294967295"/>
          </p:nvPr>
        </p:nvSpPr>
        <p:spPr>
          <a:xfrm>
            <a:off x="5116513" y="790575"/>
            <a:ext cx="4027487" cy="1622425"/>
          </a:xfrm>
          <a:prstGeom prst="rect">
            <a:avLst/>
          </a:prstGeom>
        </p:spPr>
        <p:txBody>
          <a:bodyPr/>
          <a:lstStyle/>
          <a:p>
            <a:pPr eaLnBrk="1" hangingPunct="1">
              <a:spcBef>
                <a:spcPct val="50000"/>
              </a:spcBef>
            </a:pPr>
            <a:r>
              <a:rPr lang="en-US" sz="700" b="1" dirty="0">
                <a:latin typeface="+mj-lt"/>
              </a:rPr>
              <a:t>Intel® Xeon® Processor E5-2600v3 Family(1S) / Intel® XL710 Family / Intel® DPDK</a:t>
            </a:r>
            <a:br>
              <a:rPr lang="en-US" sz="700" b="1" dirty="0">
                <a:latin typeface="+mj-lt"/>
              </a:rPr>
            </a:br>
            <a:r>
              <a:rPr lang="en-US" sz="700" b="1" dirty="0">
                <a:latin typeface="+mj-lt"/>
              </a:rPr>
              <a:t>IPv4 L3 Forwarding using 10/40GbE Performance</a:t>
            </a:r>
            <a:br>
              <a:rPr lang="en-US" sz="700" b="1" dirty="0">
                <a:latin typeface="+mj-lt"/>
              </a:rPr>
            </a:br>
            <a:r>
              <a:rPr lang="en-US" sz="700" b="1" dirty="0">
                <a:latin typeface="+mj-lt"/>
              </a:rPr>
              <a:t>Intel XL710-QDA1/XL710-QDA2 2x40GbE on two cards</a:t>
            </a:r>
          </a:p>
          <a:p>
            <a:pPr algn="just" eaLnBrk="1" hangingPunct="1">
              <a:spcBef>
                <a:spcPct val="50000"/>
              </a:spcBef>
            </a:pPr>
            <a:r>
              <a:rPr lang="en-US" sz="1000" b="1" dirty="0" smtClean="0">
                <a:latin typeface="+mj-lt"/>
              </a:rPr>
              <a:t>Notes</a:t>
            </a:r>
            <a:r>
              <a:rPr lang="en-US" sz="1000" b="1" dirty="0">
                <a:latin typeface="+mj-lt"/>
              </a:rPr>
              <a:t>:</a:t>
            </a:r>
          </a:p>
          <a:p>
            <a:pPr marL="171450" indent="-171450" algn="just" eaLnBrk="1" hangingPunct="1">
              <a:spcBef>
                <a:spcPct val="50000"/>
              </a:spcBef>
              <a:buFont typeface="Arial" panose="020B0604020202020204" pitchFamily="34" charset="0"/>
              <a:buChar char="•"/>
            </a:pPr>
            <a:r>
              <a:rPr lang="en-US" sz="600" dirty="0">
                <a:latin typeface="+mj-lt"/>
              </a:rPr>
              <a:t>The L3 forwarding tests were conducted using the Intel</a:t>
            </a:r>
            <a:r>
              <a:rPr lang="it-IT" sz="500" baseline="30000" dirty="0">
                <a:latin typeface="+mj-lt"/>
              </a:rPr>
              <a:t>®</a:t>
            </a:r>
            <a:r>
              <a:rPr lang="it-IT" sz="600" dirty="0">
                <a:latin typeface="+mj-lt"/>
              </a:rPr>
              <a:t> Data Plane Development Kit (Intel</a:t>
            </a:r>
            <a:r>
              <a:rPr lang="it-IT" sz="600" baseline="30000" dirty="0">
                <a:latin typeface="+mj-lt"/>
              </a:rPr>
              <a:t>®</a:t>
            </a:r>
            <a:r>
              <a:rPr lang="it-IT" sz="600" dirty="0">
                <a:latin typeface="+mj-lt"/>
              </a:rPr>
              <a:t> DPDK) L3 Forwarding example application</a:t>
            </a:r>
            <a:r>
              <a:rPr lang="en-US" sz="600" dirty="0">
                <a:latin typeface="+mj-lt"/>
              </a:rPr>
              <a:t>. The performance could vary with a different stack.</a:t>
            </a:r>
          </a:p>
          <a:p>
            <a:pPr marL="171450" indent="-171450" algn="just" eaLnBrk="1" hangingPunct="1">
              <a:spcBef>
                <a:spcPct val="50000"/>
              </a:spcBef>
              <a:buFont typeface="Arial" panose="020B0604020202020204" pitchFamily="34" charset="0"/>
              <a:buChar char="•"/>
            </a:pPr>
            <a:r>
              <a:rPr lang="en-US" sz="600" dirty="0">
                <a:latin typeface="+mj-lt"/>
              </a:rPr>
              <a:t>Throughputs are reported in terms of IP Megabits/sec, accounting for each IP header bit and payload bit transported by the DUT. Throughput is defined by bits entering and leaving the system.</a:t>
            </a:r>
          </a:p>
          <a:p>
            <a:pPr marL="171450" indent="-171450" algn="just" eaLnBrk="1" hangingPunct="1">
              <a:spcBef>
                <a:spcPct val="50000"/>
              </a:spcBef>
              <a:buFont typeface="Arial" panose="020B0604020202020204" pitchFamily="34" charset="0"/>
              <a:buChar char="•"/>
            </a:pPr>
            <a:r>
              <a:rPr lang="en-US" sz="600" dirty="0">
                <a:latin typeface="+mj-lt"/>
              </a:rPr>
              <a:t>The data is collected with best known configuration with NUMA aware port allocation. Any non NUMA optimized configuration will result in performance degradation.</a:t>
            </a:r>
          </a:p>
          <a:p>
            <a:pPr marL="171450" indent="-171450" algn="just" eaLnBrk="1" hangingPunct="1">
              <a:spcBef>
                <a:spcPct val="50000"/>
              </a:spcBef>
              <a:buFont typeface="Arial" panose="020B0604020202020204" pitchFamily="34" charset="0"/>
              <a:buChar char="•"/>
            </a:pPr>
            <a:r>
              <a:rPr lang="en-US" sz="600" dirty="0">
                <a:latin typeface="+mj-lt"/>
              </a:rPr>
              <a:t>Using different Core, NIC, and/or Port arrangements than those shown may impact performance</a:t>
            </a:r>
            <a:r>
              <a:rPr lang="en-US" sz="600" dirty="0" smtClean="0">
                <a:latin typeface="+mj-lt"/>
              </a:rPr>
              <a:t>.</a:t>
            </a:r>
          </a:p>
          <a:p>
            <a:pPr marL="171450" indent="-171450" algn="just" eaLnBrk="1" hangingPunct="1">
              <a:spcBef>
                <a:spcPct val="50000"/>
              </a:spcBef>
              <a:buFont typeface="Arial" panose="020B0604020202020204" pitchFamily="34" charset="0"/>
              <a:buChar char="•"/>
            </a:pPr>
            <a:r>
              <a:rPr lang="en-US" sz="600" dirty="0">
                <a:latin typeface="+mj-lt"/>
              </a:rPr>
              <a:t>‘</a:t>
            </a:r>
            <a:r>
              <a:rPr lang="en-US" sz="600" dirty="0" err="1">
                <a:latin typeface="+mj-lt"/>
              </a:rPr>
              <a:t>extended_tag</a:t>
            </a:r>
            <a:r>
              <a:rPr lang="en-US" sz="600" dirty="0">
                <a:latin typeface="+mj-lt"/>
              </a:rPr>
              <a:t>’ should be enabled for high performance</a:t>
            </a:r>
          </a:p>
        </p:txBody>
      </p:sp>
      <p:sp>
        <p:nvSpPr>
          <p:cNvPr id="11" name="Content Placeholder 2"/>
          <p:cNvSpPr>
            <a:spLocks noGrp="1"/>
          </p:cNvSpPr>
          <p:nvPr>
            <p:ph idx="4294967295"/>
          </p:nvPr>
        </p:nvSpPr>
        <p:spPr>
          <a:xfrm>
            <a:off x="5116513" y="2497138"/>
            <a:ext cx="4027487" cy="111760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p:spPr>
        <p:txBody>
          <a:bodyPr/>
          <a:lstStyle/>
          <a:p>
            <a:pPr algn="just" eaLnBrk="1" hangingPunct="1">
              <a:spcBef>
                <a:spcPct val="50000"/>
              </a:spcBef>
            </a:pPr>
            <a:r>
              <a:rPr lang="en-US" sz="1050" b="1" dirty="0" smtClean="0">
                <a:solidFill>
                  <a:schemeClr val="bg1"/>
                </a:solidFill>
                <a:latin typeface="+mj-lt"/>
              </a:rPr>
              <a:t>Observations</a:t>
            </a:r>
            <a:r>
              <a:rPr lang="en-US" sz="1050" b="1" dirty="0">
                <a:solidFill>
                  <a:schemeClr val="bg1"/>
                </a:solidFill>
                <a:latin typeface="+mj-lt"/>
              </a:rPr>
              <a:t>:</a:t>
            </a:r>
          </a:p>
          <a:p>
            <a:pPr marL="171450" indent="-171450" algn="just" eaLnBrk="1" hangingPunct="1">
              <a:spcBef>
                <a:spcPct val="50000"/>
              </a:spcBef>
              <a:buFont typeface="Arial" panose="020B0604020202020204" pitchFamily="34" charset="0"/>
              <a:buChar char="•"/>
            </a:pPr>
            <a:r>
              <a:rPr lang="en-US" sz="700" b="1" dirty="0" smtClean="0">
                <a:solidFill>
                  <a:srgbClr val="FFFF00"/>
                </a:solidFill>
                <a:latin typeface="+mj-lt"/>
              </a:rPr>
              <a:t>All cards can reach line rate @ 256 bytes payload and above.</a:t>
            </a:r>
          </a:p>
          <a:p>
            <a:pPr marL="171450" indent="-171450" algn="just" eaLnBrk="1" hangingPunct="1">
              <a:spcBef>
                <a:spcPct val="50000"/>
              </a:spcBef>
              <a:buFont typeface="Arial" panose="020B0604020202020204" pitchFamily="34" charset="0"/>
              <a:buChar char="•"/>
            </a:pPr>
            <a:r>
              <a:rPr lang="en-US" sz="700" b="1" dirty="0" smtClean="0">
                <a:solidFill>
                  <a:srgbClr val="FFFF00"/>
                </a:solidFill>
                <a:latin typeface="+mj-lt"/>
              </a:rPr>
              <a:t>10G interface (i.e. 2x10G &amp; 4x10G) can reach line rate @ 128 bytes payload</a:t>
            </a:r>
            <a:r>
              <a:rPr lang="en-US" sz="700" dirty="0" smtClean="0">
                <a:solidFill>
                  <a:srgbClr val="FFFF00"/>
                </a:solidFill>
                <a:latin typeface="+mj-lt"/>
              </a:rPr>
              <a:t>.</a:t>
            </a:r>
          </a:p>
          <a:p>
            <a:pPr marL="171450" indent="-171450" algn="just" eaLnBrk="1" hangingPunct="1">
              <a:spcBef>
                <a:spcPct val="50000"/>
              </a:spcBef>
              <a:buFont typeface="Arial" panose="020B0604020202020204" pitchFamily="34" charset="0"/>
              <a:buChar char="•"/>
            </a:pPr>
            <a:r>
              <a:rPr lang="en-US" sz="700" dirty="0" smtClean="0">
                <a:solidFill>
                  <a:schemeClr val="bg1"/>
                </a:solidFill>
                <a:latin typeface="+mj-lt"/>
              </a:rPr>
              <a:t>Maximum 64 bytes performance measured 36.9Mpps using 4x10G where Hardware limit is at 37.5Mpps.</a:t>
            </a:r>
          </a:p>
          <a:p>
            <a:pPr marL="171450" indent="-171450" algn="just" eaLnBrk="1" hangingPunct="1">
              <a:spcBef>
                <a:spcPct val="50000"/>
              </a:spcBef>
              <a:buFont typeface="Arial" panose="020B0604020202020204" pitchFamily="34" charset="0"/>
              <a:buChar char="•"/>
            </a:pPr>
            <a:r>
              <a:rPr lang="en-US" sz="700" dirty="0" smtClean="0">
                <a:solidFill>
                  <a:schemeClr val="bg1"/>
                </a:solidFill>
                <a:latin typeface="+mj-lt"/>
              </a:rPr>
              <a:t>Maximum larger packet throughput performance measured 49 Gigabits per second at 768 bytes payload using 2x40G where the card meets PCIe bandwidth limit.</a:t>
            </a:r>
            <a:endParaRPr lang="en-US" sz="1400" dirty="0">
              <a:solidFill>
                <a:schemeClr val="bg1"/>
              </a:solidFill>
              <a:latin typeface="+mj-lt"/>
              <a:ea typeface="+mn-ea"/>
            </a:endParaRPr>
          </a:p>
          <a:p>
            <a:pPr>
              <a:defRPr/>
            </a:pPr>
            <a:endParaRPr lang="en-US" sz="1400" dirty="0">
              <a:latin typeface="+mj-lt"/>
              <a:ea typeface="+mn-ea"/>
            </a:endParaRPr>
          </a:p>
        </p:txBody>
      </p:sp>
      <p:sp>
        <p:nvSpPr>
          <p:cNvPr id="7" name="TextBox 6"/>
          <p:cNvSpPr txBox="1"/>
          <p:nvPr/>
        </p:nvSpPr>
        <p:spPr>
          <a:xfrm>
            <a:off x="5116513" y="4185060"/>
            <a:ext cx="3353173" cy="215444"/>
          </a:xfrm>
          <a:prstGeom prst="rect">
            <a:avLst/>
          </a:prstGeom>
          <a:noFill/>
        </p:spPr>
        <p:txBody>
          <a:bodyPr wrap="square" lIns="0" tIns="0" rIns="0" bIns="0" rtlCol="0" anchor="ctr">
            <a:spAutoFit/>
          </a:bodyPr>
          <a:lstStyle/>
          <a:p>
            <a:pPr eaLnBrk="1" hangingPunct="1"/>
            <a:r>
              <a:rPr lang="en-US" sz="700" dirty="0">
                <a:latin typeface="+mn-lt"/>
                <a:ea typeface="Geneva" charset="0"/>
                <a:cs typeface="Geneva" charset="0"/>
              </a:rPr>
              <a:t>For more info see: </a:t>
            </a:r>
            <a:r>
              <a:rPr lang="en-US" sz="700" dirty="0">
                <a:latin typeface="+mj-lt"/>
              </a:rPr>
              <a:t>DPDKv1.7.1_L3fwd_Fortville Performance_Report_v10: </a:t>
            </a:r>
            <a:r>
              <a:rPr lang="en-US" sz="700" dirty="0">
                <a:latin typeface="+mj-lt"/>
                <a:hlinkClick r:id="rId4"/>
              </a:rPr>
              <a:t>http://cat.intel.com/LaunchLink.aspx?LinkID=3074</a:t>
            </a:r>
            <a:endParaRPr lang="en-US" sz="700" dirty="0">
              <a:latin typeface="+mj-lt"/>
            </a:endParaRPr>
          </a:p>
        </p:txBody>
      </p:sp>
      <p:sp>
        <p:nvSpPr>
          <p:cNvPr id="4" name="Rounded Rectangle 3"/>
          <p:cNvSpPr/>
          <p:nvPr/>
        </p:nvSpPr>
        <p:spPr bwMode="auto">
          <a:xfrm>
            <a:off x="382653" y="3700221"/>
            <a:ext cx="4142509" cy="486570"/>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smtClean="0">
                <a:solidFill>
                  <a:srgbClr val="FFFF00"/>
                </a:solidFill>
                <a:effectLst>
                  <a:outerShdw blurRad="38100" dist="38100" dir="2700000" algn="tl">
                    <a:srgbClr val="000000">
                      <a:alpha val="43137"/>
                    </a:srgbClr>
                  </a:outerShdw>
                </a:effectLst>
                <a:latin typeface="+mn-lt"/>
                <a:ea typeface="Geneva" charset="0"/>
                <a:cs typeface="Geneva" charset="0"/>
              </a:rPr>
              <a:t>Best performance with 2Q or 4Q per port</a:t>
            </a:r>
            <a:endParaRPr lang="en-US" sz="1200" dirty="0">
              <a:solidFill>
                <a:srgbClr val="FFFF00"/>
              </a:solidFill>
              <a:effectLst>
                <a:outerShdw blurRad="38100" dist="38100" dir="2700000" algn="tl">
                  <a:srgbClr val="000000">
                    <a:alpha val="43137"/>
                  </a:srgbClr>
                </a:outerShdw>
              </a:effectLst>
              <a:latin typeface="+mn-lt"/>
              <a:ea typeface="Geneva" charset="0"/>
              <a:cs typeface="Geneva" charset="0"/>
            </a:endParaRPr>
          </a:p>
        </p:txBody>
      </p:sp>
      <p:sp>
        <p:nvSpPr>
          <p:cNvPr id="6" name="Date Placeholder 5"/>
          <p:cNvSpPr>
            <a:spLocks noGrp="1"/>
          </p:cNvSpPr>
          <p:nvPr>
            <p:ph type="dt" sz="half" idx="10"/>
          </p:nvPr>
        </p:nvSpPr>
        <p:spPr/>
        <p:txBody>
          <a:bodyPr/>
          <a:lstStyle/>
          <a:p>
            <a:pPr>
              <a:defRPr/>
            </a:pPr>
            <a:r>
              <a:rPr lang="en-US" smtClean="0"/>
              <a:t>INTEL CONFIDENTIAL</a:t>
            </a:r>
            <a:endParaRPr lang="en-US" dirty="0"/>
          </a:p>
        </p:txBody>
      </p:sp>
    </p:spTree>
    <p:extLst>
      <p:ext uri="{BB962C8B-B14F-4D97-AF65-F5344CB8AC3E}">
        <p14:creationId xmlns:p14="http://schemas.microsoft.com/office/powerpoint/2010/main" val="26365850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4"/>
          <p:cNvSpPr>
            <a:spLocks noGrp="1" noChangeArrowheads="1"/>
          </p:cNvSpPr>
          <p:nvPr>
            <p:ph type="title"/>
          </p:nvPr>
        </p:nvSpPr>
        <p:spPr/>
        <p:txBody>
          <a:bodyPr vert="horz" lIns="68570" tIns="34286" rIns="68570" bIns="34286" rtlCol="0" anchor="ctr">
            <a:noAutofit/>
          </a:bodyPr>
          <a:lstStyle/>
          <a:p>
            <a:pPr>
              <a:lnSpc>
                <a:spcPct val="100000"/>
              </a:lnSpc>
            </a:pPr>
            <a:r>
              <a:rPr lang="en-US" b="1" kern="0" dirty="0">
                <a:ea typeface="Verdana" pitchFamily="34" charset="0"/>
                <a:cs typeface="Verdana" panose="020B0604030504040204" pitchFamily="34" charset="0"/>
              </a:rPr>
              <a:t>DPDK 1.7.1 Fortville Performance </a:t>
            </a:r>
            <a:r>
              <a:rPr lang="en-US" b="1" kern="0" dirty="0" smtClean="0">
                <a:ea typeface="Verdana" pitchFamily="34" charset="0"/>
                <a:cs typeface="Verdana" panose="020B0604030504040204" pitchFamily="34" charset="0"/>
              </a:rPr>
              <a:t>Summary</a:t>
            </a:r>
            <a:br>
              <a:rPr lang="en-US" b="1" kern="0" dirty="0" smtClean="0">
                <a:ea typeface="Verdana" pitchFamily="34" charset="0"/>
                <a:cs typeface="Verdana" panose="020B0604030504040204" pitchFamily="34" charset="0"/>
              </a:rPr>
            </a:br>
            <a:r>
              <a:rPr lang="en-US" sz="1000" b="1" kern="0" dirty="0" smtClean="0">
                <a:ea typeface="Verdana" pitchFamily="34" charset="0"/>
                <a:cs typeface="Verdana" panose="020B0604030504040204" pitchFamily="34" charset="0"/>
              </a:rPr>
              <a:t> </a:t>
            </a:r>
            <a:r>
              <a:rPr lang="en-US" sz="1000" b="1" kern="0" dirty="0">
                <a:ea typeface="Verdana" pitchFamily="34" charset="0"/>
                <a:cs typeface="Verdana" panose="020B0604030504040204" pitchFamily="34" charset="0"/>
              </a:rPr>
              <a:t>(As of </a:t>
            </a:r>
            <a:r>
              <a:rPr lang="en-US" sz="1000" b="1" kern="0" dirty="0" smtClean="0">
                <a:ea typeface="Verdana" pitchFamily="34" charset="0"/>
                <a:cs typeface="Verdana" panose="020B0604030504040204" pitchFamily="34" charset="0"/>
              </a:rPr>
              <a:t>10/01/2014</a:t>
            </a:r>
            <a:r>
              <a:rPr lang="en-US" sz="1000" b="1" kern="0" dirty="0">
                <a:ea typeface="Verdana" pitchFamily="34" charset="0"/>
                <a:cs typeface="Verdana" panose="020B0604030504040204" pitchFamily="34" charset="0"/>
              </a:rPr>
              <a:t>)</a:t>
            </a:r>
          </a:p>
        </p:txBody>
      </p:sp>
      <p:graphicFrame>
        <p:nvGraphicFramePr>
          <p:cNvPr id="708614" name="Group 6"/>
          <p:cNvGraphicFramePr>
            <a:graphicFrameLocks noGrp="1"/>
          </p:cNvGraphicFramePr>
          <p:nvPr>
            <p:extLst/>
          </p:nvPr>
        </p:nvGraphicFramePr>
        <p:xfrm>
          <a:off x="6421757" y="957027"/>
          <a:ext cx="226219" cy="285750"/>
        </p:xfrm>
        <a:graphic>
          <a:graphicData uri="http://schemas.openxmlformats.org/drawingml/2006/table">
            <a:tbl>
              <a:tblPr/>
              <a:tblGrid>
                <a:gridCol w="226219"/>
              </a:tblGrid>
              <a:tr h="2857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  </a:t>
                      </a:r>
                      <a:endParaRPr kumimoji="0" lang="en-US" sz="1100" b="0" i="0" u="none" strike="noStrike" cap="none" normalizeH="0" baseline="0" dirty="0" smtClean="0">
                        <a:ln>
                          <a:noFill/>
                        </a:ln>
                        <a:solidFill>
                          <a:schemeClr val="tx1"/>
                        </a:solidFill>
                        <a:effectLst/>
                        <a:latin typeface="Arial" charset="0"/>
                      </a:endParaRPr>
                    </a:p>
                  </a:txBody>
                  <a:tcPr marL="68580" marR="68580" marT="34290" marB="34290" anchor="ctr" horzOverflow="overflow">
                    <a:lnL cap="flat">
                      <a:noFill/>
                    </a:lnL>
                    <a:lnR cap="flat">
                      <a:noFill/>
                    </a:lnR>
                    <a:lnT cap="flat">
                      <a:noFill/>
                    </a:lnT>
                    <a:lnB cap="flat">
                      <a:noFill/>
                    </a:lnB>
                    <a:lnTlToBr>
                      <a:noFill/>
                    </a:lnTlToBr>
                    <a:lnBlToTr>
                      <a:noFill/>
                    </a:lnBlToTr>
                    <a:noFill/>
                  </a:tcPr>
                </a:tc>
              </a:tr>
            </a:tbl>
          </a:graphicData>
        </a:graphic>
      </p:graphicFrame>
      <p:pic>
        <p:nvPicPr>
          <p:cNvPr id="5128" name="Picture 12" descr="spacer"/>
          <p:cNvPicPr>
            <a:picLocks noChangeAspect="1" noChangeArrowheads="1"/>
          </p:cNvPicPr>
          <p:nvPr/>
        </p:nvPicPr>
        <p:blipFill>
          <a:blip r:embed="rId3"/>
          <a:srcRect/>
          <a:stretch>
            <a:fillRect/>
          </a:stretch>
        </p:blipFill>
        <p:spPr bwMode="auto">
          <a:xfrm>
            <a:off x="6538437" y="984411"/>
            <a:ext cx="7144" cy="7144"/>
          </a:xfrm>
          <a:prstGeom prst="rect">
            <a:avLst/>
          </a:prstGeom>
          <a:noFill/>
          <a:ln w="9525">
            <a:noFill/>
            <a:miter lim="800000"/>
            <a:headEnd/>
            <a:tailEnd/>
          </a:ln>
        </p:spPr>
      </p:pic>
      <p:graphicFrame>
        <p:nvGraphicFramePr>
          <p:cNvPr id="2" name="Table 1"/>
          <p:cNvGraphicFramePr>
            <a:graphicFrameLocks noGrp="1"/>
          </p:cNvGraphicFramePr>
          <p:nvPr>
            <p:extLst/>
          </p:nvPr>
        </p:nvGraphicFramePr>
        <p:xfrm>
          <a:off x="1551708" y="797243"/>
          <a:ext cx="5628409" cy="2003290"/>
        </p:xfrm>
        <a:graphic>
          <a:graphicData uri="http://schemas.openxmlformats.org/drawingml/2006/table">
            <a:tbl>
              <a:tblPr firstRow="1" bandRow="1">
                <a:tableStyleId>{5C22544A-7EE6-4342-B048-85BDC9FD1C3A}</a:tableStyleId>
              </a:tblPr>
              <a:tblGrid>
                <a:gridCol w="814998"/>
                <a:gridCol w="821538"/>
                <a:gridCol w="825461"/>
                <a:gridCol w="821538"/>
                <a:gridCol w="1033814"/>
                <a:gridCol w="1311060"/>
              </a:tblGrid>
              <a:tr h="257487">
                <a:tc gridSpan="6">
                  <a:txBody>
                    <a:bodyPr/>
                    <a:lstStyle/>
                    <a:p>
                      <a:pPr algn="ctr"/>
                      <a:r>
                        <a:rPr lang="en-US" sz="1100" dirty="0" smtClean="0"/>
                        <a:t>Fortville</a:t>
                      </a:r>
                      <a:endParaRPr lang="en-US" sz="1100" dirty="0"/>
                    </a:p>
                  </a:txBody>
                  <a:tcPr marL="68580" marR="68580" marT="34290" marB="34290"/>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c hMerge="1">
                  <a:txBody>
                    <a:bodyPr/>
                    <a:lstStyle/>
                    <a:p>
                      <a:endParaRPr lang="en-US" sz="1400" dirty="0"/>
                    </a:p>
                  </a:txBody>
                  <a:tcPr/>
                </a:tc>
              </a:tr>
              <a:tr h="257487">
                <a:tc>
                  <a:txBody>
                    <a:bodyPr/>
                    <a:lstStyle/>
                    <a:p>
                      <a:endParaRPr lang="en-US" sz="900" dirty="0"/>
                    </a:p>
                  </a:txBody>
                  <a:tcPr marL="68580" marR="68580" marT="34290" marB="34290"/>
                </a:tc>
                <a:tc>
                  <a:txBody>
                    <a:bodyPr/>
                    <a:lstStyle/>
                    <a:p>
                      <a:pPr algn="ctr"/>
                      <a:r>
                        <a:rPr lang="en-US" sz="900" dirty="0" smtClean="0"/>
                        <a:t>2x10G DP</a:t>
                      </a:r>
                      <a:endParaRPr lang="en-US" sz="900" dirty="0"/>
                    </a:p>
                  </a:txBody>
                  <a:tcPr marL="68580" marR="68580" marT="34290" marB="34290"/>
                </a:tc>
                <a:tc>
                  <a:txBody>
                    <a:bodyPr/>
                    <a:lstStyle/>
                    <a:p>
                      <a:pPr algn="ctr"/>
                      <a:r>
                        <a:rPr lang="en-US" sz="900" dirty="0" smtClean="0"/>
                        <a:t>2x10G QP</a:t>
                      </a:r>
                      <a:endParaRPr lang="en-US" sz="900" dirty="0"/>
                    </a:p>
                  </a:txBody>
                  <a:tcPr marL="68580" marR="68580" marT="34290" marB="34290"/>
                </a:tc>
                <a:tc>
                  <a:txBody>
                    <a:bodyPr/>
                    <a:lstStyle/>
                    <a:p>
                      <a:pPr algn="ctr"/>
                      <a:r>
                        <a:rPr lang="en-US" sz="900" smtClean="0"/>
                        <a:t>4x10G</a:t>
                      </a:r>
                      <a:r>
                        <a:rPr lang="en-US" sz="900" baseline="0" smtClean="0"/>
                        <a:t> QP</a:t>
                      </a:r>
                      <a:endParaRPr lang="en-US" sz="900" dirty="0"/>
                    </a:p>
                  </a:txBody>
                  <a:tcPr marL="68580" marR="68580" marT="34290" marB="34290"/>
                </a:tc>
                <a:tc>
                  <a:txBody>
                    <a:bodyPr/>
                    <a:lstStyle/>
                    <a:p>
                      <a:pPr algn="ctr"/>
                      <a:r>
                        <a:rPr lang="en-US" sz="900" dirty="0" smtClean="0"/>
                        <a:t>2x40G</a:t>
                      </a:r>
                      <a:r>
                        <a:rPr lang="en-US" sz="900" baseline="0" dirty="0" smtClean="0"/>
                        <a:t> 1 card</a:t>
                      </a:r>
                      <a:endParaRPr lang="en-US" sz="900" dirty="0"/>
                    </a:p>
                  </a:txBody>
                  <a:tcPr marL="68580" marR="68580" marT="34290" marB="34290"/>
                </a:tc>
                <a:tc>
                  <a:txBody>
                    <a:bodyPr/>
                    <a:lstStyle/>
                    <a:p>
                      <a:pPr algn="ctr"/>
                      <a:r>
                        <a:rPr lang="en-US" sz="900" dirty="0" smtClean="0"/>
                        <a:t>2x40G</a:t>
                      </a:r>
                      <a:r>
                        <a:rPr lang="en-US" sz="900" baseline="0" dirty="0" smtClean="0"/>
                        <a:t> 2 cards</a:t>
                      </a:r>
                      <a:endParaRPr lang="en-US" sz="900" dirty="0"/>
                    </a:p>
                  </a:txBody>
                  <a:tcPr marL="68580" marR="68580" marT="34290" marB="34290"/>
                </a:tc>
              </a:tr>
              <a:tr h="201720">
                <a:tc>
                  <a:txBody>
                    <a:bodyPr/>
                    <a:lstStyle/>
                    <a:p>
                      <a:pPr algn="ctr"/>
                      <a:r>
                        <a:rPr lang="en-US" sz="900" dirty="0" smtClean="0"/>
                        <a:t>NVM version</a:t>
                      </a:r>
                      <a:endParaRPr lang="en-US" sz="900" dirty="0"/>
                    </a:p>
                  </a:txBody>
                  <a:tcPr marL="68580" marR="68580" marT="34290" marB="34290"/>
                </a:tc>
                <a:tc>
                  <a:txBody>
                    <a:bodyPr/>
                    <a:lstStyle/>
                    <a:p>
                      <a:pPr algn="ctr"/>
                      <a:r>
                        <a:rPr lang="en-US" sz="900" dirty="0" smtClean="0"/>
                        <a:t>4.26</a:t>
                      </a:r>
                      <a:endParaRPr lang="en-US" sz="900" dirty="0"/>
                    </a:p>
                  </a:txBody>
                  <a:tcPr marL="68580" marR="68580" marT="34290" marB="34290"/>
                </a:tc>
                <a:tc>
                  <a:txBody>
                    <a:bodyPr/>
                    <a:lstStyle/>
                    <a:p>
                      <a:pPr algn="ctr"/>
                      <a:r>
                        <a:rPr lang="en-US" sz="900" dirty="0" smtClean="0"/>
                        <a:t>4.26</a:t>
                      </a:r>
                      <a:endParaRPr lang="en-US" sz="900" dirty="0"/>
                    </a:p>
                  </a:txBody>
                  <a:tcPr marL="68580" marR="68580" marT="34290" marB="34290"/>
                </a:tc>
                <a:tc>
                  <a:txBody>
                    <a:bodyPr/>
                    <a:lstStyle/>
                    <a:p>
                      <a:pPr algn="ctr"/>
                      <a:r>
                        <a:rPr lang="en-US" sz="900" dirty="0" smtClean="0"/>
                        <a:t>4.26</a:t>
                      </a:r>
                      <a:endParaRPr lang="en-US" sz="900" dirty="0"/>
                    </a:p>
                  </a:txBody>
                  <a:tcPr marL="68580" marR="68580" marT="34290" marB="34290"/>
                </a:tc>
                <a:tc>
                  <a:txBody>
                    <a:bodyPr/>
                    <a:lstStyle/>
                    <a:p>
                      <a:pPr algn="ctr"/>
                      <a:r>
                        <a:rPr lang="en-US" sz="900" dirty="0" smtClean="0"/>
                        <a:t>4.2.4</a:t>
                      </a:r>
                      <a:endParaRPr lang="en-US" sz="900" dirty="0"/>
                    </a:p>
                  </a:txBody>
                  <a:tcPr marL="68580" marR="68580" marT="34290" marB="34290"/>
                </a:tc>
                <a:tc>
                  <a:txBody>
                    <a:bodyPr/>
                    <a:lstStyle/>
                    <a:p>
                      <a:pPr algn="ctr"/>
                      <a:r>
                        <a:rPr lang="en-US" sz="900" dirty="0" smtClean="0"/>
                        <a:t>4.2.6</a:t>
                      </a:r>
                      <a:endParaRPr lang="en-US" sz="900" dirty="0"/>
                    </a:p>
                  </a:txBody>
                  <a:tcPr marL="68580" marR="68580" marT="34290" marB="34290"/>
                </a:tc>
              </a:tr>
              <a:tr h="201720">
                <a:tc>
                  <a:txBody>
                    <a:bodyPr/>
                    <a:lstStyle/>
                    <a:p>
                      <a:pPr algn="ctr"/>
                      <a:r>
                        <a:rPr lang="en-US" sz="900" dirty="0" err="1" smtClean="0"/>
                        <a:t>EETrack</a:t>
                      </a:r>
                      <a:r>
                        <a:rPr lang="en-US" sz="900" dirty="0" smtClean="0"/>
                        <a:t> ID</a:t>
                      </a:r>
                      <a:endParaRPr lang="en-US" sz="900" dirty="0"/>
                    </a:p>
                  </a:txBody>
                  <a:tcPr marL="68580" marR="68580" marT="34290" marB="34290"/>
                </a:tc>
                <a:tc>
                  <a:txBody>
                    <a:bodyPr/>
                    <a:lstStyle/>
                    <a:p>
                      <a:pPr algn="ctr"/>
                      <a:r>
                        <a:rPr lang="en-US" sz="900" dirty="0" smtClean="0"/>
                        <a:t>14B4</a:t>
                      </a:r>
                      <a:endParaRPr lang="en-US" sz="900" dirty="0"/>
                    </a:p>
                  </a:txBody>
                  <a:tcPr marL="68580" marR="68580" marT="34290" marB="34290"/>
                </a:tc>
                <a:tc>
                  <a:txBody>
                    <a:bodyPr/>
                    <a:lstStyle/>
                    <a:p>
                      <a:pPr algn="ctr"/>
                      <a:r>
                        <a:rPr lang="en-US" sz="900" dirty="0" smtClean="0"/>
                        <a:t>1454</a:t>
                      </a:r>
                      <a:endParaRPr lang="en-US" sz="900" dirty="0"/>
                    </a:p>
                  </a:txBody>
                  <a:tcPr marL="68580" marR="68580" marT="34290" marB="34290"/>
                </a:tc>
                <a:tc>
                  <a:txBody>
                    <a:bodyPr/>
                    <a:lstStyle/>
                    <a:p>
                      <a:pPr algn="ctr"/>
                      <a:r>
                        <a:rPr lang="en-US" sz="900" dirty="0" smtClean="0"/>
                        <a:t>1454</a:t>
                      </a:r>
                      <a:endParaRPr lang="en-US" sz="900" dirty="0"/>
                    </a:p>
                  </a:txBody>
                  <a:tcPr marL="68580" marR="68580" marT="34290" marB="34290"/>
                </a:tc>
                <a:tc>
                  <a:txBody>
                    <a:bodyPr/>
                    <a:lstStyle/>
                    <a:p>
                      <a:pPr algn="ctr"/>
                      <a:r>
                        <a:rPr lang="en-US" sz="900" dirty="0" smtClean="0"/>
                        <a:t>12EF</a:t>
                      </a:r>
                      <a:endParaRPr lang="en-US" sz="900" dirty="0"/>
                    </a:p>
                  </a:txBody>
                  <a:tcPr marL="68580" marR="68580" marT="34290" marB="34290"/>
                </a:tc>
                <a:tc>
                  <a:txBody>
                    <a:bodyPr/>
                    <a:lstStyle/>
                    <a:p>
                      <a:pPr algn="ctr"/>
                      <a:r>
                        <a:rPr lang="en-US" sz="900" dirty="0" smtClean="0"/>
                        <a:t>14B6</a:t>
                      </a:r>
                      <a:endParaRPr lang="en-US" sz="900" dirty="0"/>
                    </a:p>
                  </a:txBody>
                  <a:tcPr marL="68580" marR="68580" marT="34290" marB="34290"/>
                </a:tc>
              </a:tr>
              <a:tr h="350071">
                <a:tc>
                  <a:txBody>
                    <a:bodyPr/>
                    <a:lstStyle/>
                    <a:p>
                      <a:r>
                        <a:rPr lang="en-US" sz="900" dirty="0" smtClean="0"/>
                        <a:t>64B</a:t>
                      </a:r>
                      <a:endParaRPr lang="en-US" sz="900" dirty="0"/>
                    </a:p>
                  </a:txBody>
                  <a:tcPr marL="68580" marR="68580" marT="34290" marB="34290"/>
                </a:tc>
                <a:tc>
                  <a:txBody>
                    <a:bodyPr/>
                    <a:lstStyle/>
                    <a:p>
                      <a:r>
                        <a:rPr lang="en-US" sz="900" kern="1200" dirty="0" smtClean="0"/>
                        <a:t>26.9Mpps</a:t>
                      </a:r>
                      <a:r>
                        <a:rPr lang="en-US" sz="900" kern="1200" baseline="30000" dirty="0" smtClean="0"/>
                        <a:t>#</a:t>
                      </a:r>
                      <a:r>
                        <a:rPr lang="en-US" sz="900" kern="1200" baseline="0" dirty="0" smtClean="0"/>
                        <a:t>*</a:t>
                      </a:r>
                    </a:p>
                    <a:p>
                      <a:r>
                        <a:rPr lang="en-US" sz="900" kern="1200" dirty="0" smtClean="0"/>
                        <a:t>(91% LR)</a:t>
                      </a:r>
                      <a:endParaRPr lang="en-US" sz="900" kern="1200" dirty="0">
                        <a:solidFill>
                          <a:schemeClr val="dk1"/>
                        </a:solidFill>
                        <a:latin typeface="+mn-lt"/>
                        <a:ea typeface="+mn-ea"/>
                        <a:cs typeface="+mn-cs"/>
                      </a:endParaRPr>
                    </a:p>
                  </a:txBody>
                  <a:tcPr marL="68580" marR="68580" marT="34290" marB="34290"/>
                </a:tc>
                <a:tc>
                  <a:txBody>
                    <a:bodyPr/>
                    <a:lstStyle/>
                    <a:p>
                      <a:r>
                        <a:rPr lang="en-US" sz="900" kern="1200" dirty="0" smtClean="0"/>
                        <a:t>26.9Mpps#*</a:t>
                      </a:r>
                    </a:p>
                    <a:p>
                      <a:r>
                        <a:rPr lang="en-US" sz="900" kern="1200" dirty="0" smtClean="0"/>
                        <a:t>(91% LR)</a:t>
                      </a:r>
                      <a:endParaRPr lang="en-US" sz="900" kern="1200" dirty="0">
                        <a:solidFill>
                          <a:schemeClr val="dk1"/>
                        </a:solidFill>
                        <a:latin typeface="+mn-lt"/>
                        <a:ea typeface="+mn-ea"/>
                        <a:cs typeface="+mn-cs"/>
                      </a:endParaRPr>
                    </a:p>
                  </a:txBody>
                  <a:tcPr marL="68580" marR="68580" marT="34290" marB="34290"/>
                </a:tc>
                <a:tc>
                  <a:txBody>
                    <a:bodyPr/>
                    <a:lstStyle/>
                    <a:p>
                      <a:r>
                        <a:rPr lang="en-US" sz="900" kern="1200" dirty="0" smtClean="0"/>
                        <a:t>36.7Mpps*</a:t>
                      </a:r>
                      <a:endParaRPr lang="en-US" sz="900" kern="1200" dirty="0" smtClean="0">
                        <a:solidFill>
                          <a:schemeClr val="dk1"/>
                        </a:solidFill>
                        <a:latin typeface="+mn-lt"/>
                        <a:ea typeface="+mn-ea"/>
                        <a:cs typeface="+mn-cs"/>
                      </a:endParaRPr>
                    </a:p>
                  </a:txBody>
                  <a:tcPr marL="68580" marR="68580" marT="34290" marB="34290"/>
                </a:tc>
                <a:tc>
                  <a:txBody>
                    <a:bodyPr/>
                    <a:lstStyle/>
                    <a:p>
                      <a:r>
                        <a:rPr lang="en-US" sz="900" kern="1200" dirty="0" smtClean="0"/>
                        <a:t>36.6Mpps*</a:t>
                      </a:r>
                      <a:endParaRPr lang="en-US" sz="900" kern="1200" dirty="0" smtClean="0">
                        <a:solidFill>
                          <a:schemeClr val="dk1"/>
                        </a:solidFill>
                        <a:latin typeface="+mn-lt"/>
                        <a:ea typeface="+mn-ea"/>
                        <a:cs typeface="+mn-cs"/>
                      </a:endParaRPr>
                    </a:p>
                  </a:txBody>
                  <a:tcPr marL="68580" marR="68580" marT="34290" marB="34290"/>
                </a:tc>
                <a:tc>
                  <a:txBody>
                    <a:bodyPr/>
                    <a:lstStyle/>
                    <a:p>
                      <a:r>
                        <a:rPr lang="en-US" sz="900" kern="1200" dirty="0" smtClean="0"/>
                        <a:t>66Mpps/</a:t>
                      </a:r>
                    </a:p>
                    <a:p>
                      <a:r>
                        <a:rPr lang="en-US" sz="900" kern="1200" dirty="0" smtClean="0"/>
                        <a:t>(33Mpps per card)</a:t>
                      </a:r>
                      <a:endParaRPr lang="en-US" sz="900" kern="1200" dirty="0">
                        <a:solidFill>
                          <a:schemeClr val="dk1"/>
                        </a:solidFill>
                        <a:latin typeface="+mn-lt"/>
                        <a:ea typeface="+mn-ea"/>
                        <a:cs typeface="+mn-cs"/>
                      </a:endParaRPr>
                    </a:p>
                  </a:txBody>
                  <a:tcPr marL="68580" marR="68580" marT="34290" marB="34290"/>
                </a:tc>
              </a:tr>
              <a:tr h="336199">
                <a:tc>
                  <a:txBody>
                    <a:bodyPr/>
                    <a:lstStyle/>
                    <a:p>
                      <a:r>
                        <a:rPr lang="en-US" sz="900" dirty="0" smtClean="0"/>
                        <a:t>128B (LR)</a:t>
                      </a:r>
                      <a:endParaRPr lang="en-US" sz="900" dirty="0"/>
                    </a:p>
                  </a:txBody>
                  <a:tcPr marL="68580" marR="68580" marT="34290" marB="34290"/>
                </a:tc>
                <a:tc>
                  <a:txBody>
                    <a:bodyPr/>
                    <a:lstStyle/>
                    <a:p>
                      <a:r>
                        <a:rPr lang="en-US" sz="900" kern="1200" dirty="0" smtClean="0"/>
                        <a:t>100%</a:t>
                      </a:r>
                      <a:endParaRPr lang="en-US" sz="900" kern="1200" dirty="0">
                        <a:solidFill>
                          <a:schemeClr val="dk1"/>
                        </a:solidFill>
                        <a:latin typeface="+mn-lt"/>
                        <a:ea typeface="+mn-ea"/>
                        <a:cs typeface="+mn-cs"/>
                      </a:endParaRPr>
                    </a:p>
                  </a:txBody>
                  <a:tcPr marL="68580" marR="68580" marT="34290" marB="34290"/>
                </a:tc>
                <a:tc>
                  <a:txBody>
                    <a:bodyPr/>
                    <a:lstStyle/>
                    <a:p>
                      <a:r>
                        <a:rPr lang="en-US" sz="900" kern="1200" dirty="0" smtClean="0"/>
                        <a:t>100%</a:t>
                      </a:r>
                      <a:endParaRPr lang="en-US" sz="900" kern="1200" dirty="0">
                        <a:solidFill>
                          <a:schemeClr val="dk1"/>
                        </a:solidFill>
                        <a:latin typeface="+mn-lt"/>
                        <a:ea typeface="+mn-ea"/>
                        <a:cs typeface="+mn-cs"/>
                      </a:endParaRPr>
                    </a:p>
                  </a:txBody>
                  <a:tcPr marL="68580" marR="68580" marT="34290" marB="34290"/>
                </a:tc>
                <a:tc>
                  <a:txBody>
                    <a:bodyPr/>
                    <a:lstStyle/>
                    <a:p>
                      <a:r>
                        <a:rPr lang="en-US" sz="900" kern="1200" dirty="0" smtClean="0"/>
                        <a:t>100%</a:t>
                      </a:r>
                      <a:endParaRPr lang="en-US" sz="900" kern="1200" dirty="0">
                        <a:solidFill>
                          <a:schemeClr val="dk1"/>
                        </a:solidFill>
                        <a:latin typeface="+mn-lt"/>
                        <a:ea typeface="+mn-ea"/>
                        <a:cs typeface="+mn-cs"/>
                      </a:endParaRPr>
                    </a:p>
                  </a:txBody>
                  <a:tcPr marL="68580" marR="68580" marT="34290" marB="34290"/>
                </a:tc>
                <a:tc>
                  <a:txBody>
                    <a:bodyPr/>
                    <a:lstStyle/>
                    <a:p>
                      <a:r>
                        <a:rPr lang="en-US" sz="900" kern="1200" dirty="0" smtClean="0"/>
                        <a:t>39.6Gbps</a:t>
                      </a:r>
                    </a:p>
                    <a:p>
                      <a:r>
                        <a:rPr lang="en-US" sz="900" kern="1200" dirty="0" smtClean="0"/>
                        <a:t>(50%)</a:t>
                      </a:r>
                      <a:endParaRPr lang="en-US" sz="900" kern="1200" dirty="0">
                        <a:solidFill>
                          <a:schemeClr val="dk1"/>
                        </a:solidFill>
                        <a:latin typeface="+mn-lt"/>
                        <a:ea typeface="+mn-ea"/>
                        <a:cs typeface="+mn-cs"/>
                      </a:endParaRPr>
                    </a:p>
                  </a:txBody>
                  <a:tcPr marL="68580" marR="68580" marT="34290" marB="34290"/>
                </a:tc>
                <a:tc>
                  <a:txBody>
                    <a:bodyPr/>
                    <a:lstStyle/>
                    <a:p>
                      <a:r>
                        <a:rPr lang="en-US" sz="900" kern="1200" dirty="0" smtClean="0"/>
                        <a:t>98%</a:t>
                      </a:r>
                      <a:endParaRPr lang="en-US" sz="900" kern="1200" dirty="0">
                        <a:solidFill>
                          <a:schemeClr val="dk1"/>
                        </a:solidFill>
                        <a:latin typeface="+mn-lt"/>
                        <a:ea typeface="+mn-ea"/>
                        <a:cs typeface="+mn-cs"/>
                      </a:endParaRPr>
                    </a:p>
                  </a:txBody>
                  <a:tcPr marL="68580" marR="68580" marT="34290" marB="34290"/>
                </a:tc>
              </a:tr>
              <a:tr h="383865">
                <a:tc>
                  <a:txBody>
                    <a:bodyPr/>
                    <a:lstStyle/>
                    <a:p>
                      <a:r>
                        <a:rPr lang="en-US" sz="900" dirty="0" smtClean="0"/>
                        <a:t>256B (LR)</a:t>
                      </a:r>
                      <a:endParaRPr lang="en-US" sz="900" dirty="0"/>
                    </a:p>
                  </a:txBody>
                  <a:tcPr marL="68580" marR="68580" marT="34290" marB="34290"/>
                </a:tc>
                <a:tc>
                  <a:txBody>
                    <a:bodyPr/>
                    <a:lstStyle/>
                    <a:p>
                      <a:r>
                        <a:rPr lang="en-US" sz="900" kern="1200" dirty="0" smtClean="0"/>
                        <a:t>100%</a:t>
                      </a:r>
                      <a:endParaRPr lang="en-US" sz="900" kern="1200" dirty="0">
                        <a:solidFill>
                          <a:schemeClr val="dk1"/>
                        </a:solidFill>
                        <a:latin typeface="+mn-lt"/>
                        <a:ea typeface="+mn-ea"/>
                        <a:cs typeface="+mn-cs"/>
                      </a:endParaRPr>
                    </a:p>
                  </a:txBody>
                  <a:tcPr marL="68580" marR="68580" marT="34290" marB="34290"/>
                </a:tc>
                <a:tc>
                  <a:txBody>
                    <a:bodyPr/>
                    <a:lstStyle/>
                    <a:p>
                      <a:r>
                        <a:rPr lang="en-US" sz="900" kern="1200" dirty="0" smtClean="0"/>
                        <a:t>100%</a:t>
                      </a:r>
                      <a:endParaRPr lang="en-US" sz="900" kern="1200" dirty="0">
                        <a:solidFill>
                          <a:schemeClr val="dk1"/>
                        </a:solidFill>
                        <a:latin typeface="+mn-lt"/>
                        <a:ea typeface="+mn-ea"/>
                        <a:cs typeface="+mn-cs"/>
                      </a:endParaRPr>
                    </a:p>
                  </a:txBody>
                  <a:tcPr marL="68580" marR="68580" marT="34290" marB="34290"/>
                </a:tc>
                <a:tc>
                  <a:txBody>
                    <a:bodyPr/>
                    <a:lstStyle/>
                    <a:p>
                      <a:r>
                        <a:rPr lang="en-US" sz="900" kern="1200" dirty="0" smtClean="0"/>
                        <a:t>100%</a:t>
                      </a:r>
                      <a:endParaRPr lang="en-US" sz="900" kern="1200" dirty="0">
                        <a:solidFill>
                          <a:schemeClr val="dk1"/>
                        </a:solidFill>
                        <a:latin typeface="+mn-lt"/>
                        <a:ea typeface="+mn-ea"/>
                        <a:cs typeface="+mn-cs"/>
                      </a:endParaRPr>
                    </a:p>
                  </a:txBody>
                  <a:tcPr marL="68580" marR="68580" marT="34290" marB="34290"/>
                </a:tc>
                <a:tc>
                  <a:txBody>
                    <a:bodyPr/>
                    <a:lstStyle/>
                    <a:p>
                      <a:r>
                        <a:rPr lang="en-US" sz="900" kern="1200" dirty="0" smtClean="0"/>
                        <a:t>47.8Gbps</a:t>
                      </a:r>
                    </a:p>
                    <a:p>
                      <a:r>
                        <a:rPr lang="en-US" sz="900" kern="1200" dirty="0" smtClean="0"/>
                        <a:t>(60%)**</a:t>
                      </a:r>
                      <a:endParaRPr lang="en-US" sz="900" kern="1200" dirty="0">
                        <a:solidFill>
                          <a:schemeClr val="dk1"/>
                        </a:solidFill>
                        <a:latin typeface="+mn-lt"/>
                        <a:ea typeface="+mn-ea"/>
                        <a:cs typeface="+mn-cs"/>
                      </a:endParaRPr>
                    </a:p>
                  </a:txBody>
                  <a:tcPr marL="68580" marR="68580" marT="34290" marB="34290"/>
                </a:tc>
                <a:tc>
                  <a:txBody>
                    <a:bodyPr/>
                    <a:lstStyle/>
                    <a:p>
                      <a:r>
                        <a:rPr lang="en-US" sz="900" kern="1200" dirty="0" smtClean="0"/>
                        <a:t>100%</a:t>
                      </a:r>
                      <a:endParaRPr lang="en-US" sz="900" kern="1200" dirty="0">
                        <a:solidFill>
                          <a:schemeClr val="dk1"/>
                        </a:solidFill>
                        <a:latin typeface="+mn-lt"/>
                        <a:ea typeface="+mn-ea"/>
                        <a:cs typeface="+mn-cs"/>
                      </a:endParaRPr>
                    </a:p>
                  </a:txBody>
                  <a:tcPr marL="68580" marR="68580" marT="34290" marB="34290"/>
                </a:tc>
              </a:tr>
            </a:tbl>
          </a:graphicData>
        </a:graphic>
      </p:graphicFrame>
      <p:sp>
        <p:nvSpPr>
          <p:cNvPr id="3" name="Rounded Rectangle 2"/>
          <p:cNvSpPr/>
          <p:nvPr/>
        </p:nvSpPr>
        <p:spPr>
          <a:xfrm>
            <a:off x="1672243" y="2901077"/>
            <a:ext cx="1539241" cy="82622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defTabSz="685783"/>
            <a:r>
              <a:rPr lang="en-US" sz="900" dirty="0">
                <a:solidFill>
                  <a:schemeClr val="bg1"/>
                </a:solidFill>
              </a:rPr>
              <a:t>HW Expectation:</a:t>
            </a:r>
          </a:p>
          <a:p>
            <a:pPr defTabSz="685783"/>
            <a:r>
              <a:rPr lang="en-US" sz="900" dirty="0">
                <a:solidFill>
                  <a:schemeClr val="bg1"/>
                </a:solidFill>
              </a:rPr>
              <a:t>64B:</a:t>
            </a:r>
          </a:p>
          <a:p>
            <a:pPr marL="214308" indent="-214308" defTabSz="685783">
              <a:buFontTx/>
              <a:buChar char="-"/>
            </a:pPr>
            <a:r>
              <a:rPr lang="en-US" sz="900" dirty="0">
                <a:solidFill>
                  <a:schemeClr val="bg1"/>
                </a:solidFill>
              </a:rPr>
              <a:t>10G line rate</a:t>
            </a:r>
          </a:p>
          <a:p>
            <a:pPr marL="214308" indent="-214308" defTabSz="685783">
              <a:buFontTx/>
              <a:buChar char="-"/>
            </a:pPr>
            <a:r>
              <a:rPr lang="en-US" sz="900" dirty="0">
                <a:solidFill>
                  <a:schemeClr val="bg1"/>
                </a:solidFill>
              </a:rPr>
              <a:t>20G line rate</a:t>
            </a:r>
          </a:p>
          <a:p>
            <a:pPr marL="214308" indent="-214308" defTabSz="685783">
              <a:buFontTx/>
              <a:buChar char="-"/>
            </a:pPr>
            <a:r>
              <a:rPr lang="en-US" sz="900" dirty="0">
                <a:solidFill>
                  <a:schemeClr val="bg1"/>
                </a:solidFill>
              </a:rPr>
              <a:t>40G 37.5Mpps</a:t>
            </a:r>
          </a:p>
        </p:txBody>
      </p:sp>
      <p:sp>
        <p:nvSpPr>
          <p:cNvPr id="8" name="Rounded Rectangle 7"/>
          <p:cNvSpPr/>
          <p:nvPr/>
        </p:nvSpPr>
        <p:spPr>
          <a:xfrm>
            <a:off x="3268634" y="2905723"/>
            <a:ext cx="1645919" cy="833846"/>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defTabSz="685783"/>
            <a:r>
              <a:rPr lang="en-US" sz="1000" dirty="0">
                <a:solidFill>
                  <a:schemeClr val="bg1"/>
                </a:solidFill>
              </a:rPr>
              <a:t>HW Expectation:</a:t>
            </a:r>
          </a:p>
          <a:p>
            <a:pPr defTabSz="685783"/>
            <a:r>
              <a:rPr lang="en-US" sz="1000" dirty="0">
                <a:solidFill>
                  <a:schemeClr val="bg1"/>
                </a:solidFill>
              </a:rPr>
              <a:t>128B+:</a:t>
            </a:r>
          </a:p>
          <a:p>
            <a:pPr marL="214308" indent="-214308" defTabSz="685783">
              <a:buFontTx/>
              <a:buChar char="-"/>
            </a:pPr>
            <a:r>
              <a:rPr lang="en-US" sz="1000" dirty="0">
                <a:solidFill>
                  <a:schemeClr val="bg1"/>
                </a:solidFill>
              </a:rPr>
              <a:t>10G line rate</a:t>
            </a:r>
          </a:p>
          <a:p>
            <a:pPr marL="214308" indent="-214308" defTabSz="685783">
              <a:buFontTx/>
              <a:buChar char="-"/>
            </a:pPr>
            <a:r>
              <a:rPr lang="en-US" sz="1000" dirty="0">
                <a:solidFill>
                  <a:schemeClr val="bg1"/>
                </a:solidFill>
              </a:rPr>
              <a:t>20G line rate</a:t>
            </a:r>
          </a:p>
          <a:p>
            <a:pPr marL="214308" indent="-214308" defTabSz="685783">
              <a:buFontTx/>
              <a:buChar char="-"/>
            </a:pPr>
            <a:r>
              <a:rPr lang="en-US" sz="1000" dirty="0">
                <a:solidFill>
                  <a:schemeClr val="bg1"/>
                </a:solidFill>
              </a:rPr>
              <a:t>40G line rate</a:t>
            </a:r>
          </a:p>
        </p:txBody>
      </p:sp>
      <p:sp>
        <p:nvSpPr>
          <p:cNvPr id="4" name="Rounded Rectangle 3"/>
          <p:cNvSpPr/>
          <p:nvPr/>
        </p:nvSpPr>
        <p:spPr>
          <a:xfrm>
            <a:off x="1672243" y="3835140"/>
            <a:ext cx="5417821" cy="403860"/>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algn="ctr" defTabSz="685783"/>
            <a:r>
              <a:rPr lang="en-US" sz="1600" b="1" dirty="0" smtClean="0">
                <a:solidFill>
                  <a:srgbClr val="FFFF00"/>
                </a:solidFill>
              </a:rPr>
              <a:t>DPDK </a:t>
            </a:r>
            <a:r>
              <a:rPr lang="en-US" sz="1600" b="1" dirty="0">
                <a:solidFill>
                  <a:srgbClr val="FFFF00"/>
                </a:solidFill>
              </a:rPr>
              <a:t>is meeting HW expectation in most of the </a:t>
            </a:r>
            <a:r>
              <a:rPr lang="en-US" sz="1600" b="1" dirty="0" smtClean="0">
                <a:solidFill>
                  <a:srgbClr val="FFFF00"/>
                </a:solidFill>
              </a:rPr>
              <a:t>cases.</a:t>
            </a:r>
            <a:endParaRPr lang="en-US" sz="1600" b="1" dirty="0">
              <a:solidFill>
                <a:srgbClr val="FFFF00"/>
              </a:solidFill>
            </a:endParaRPr>
          </a:p>
        </p:txBody>
      </p:sp>
      <p:sp>
        <p:nvSpPr>
          <p:cNvPr id="10" name="Rounded Rectangle 9"/>
          <p:cNvSpPr/>
          <p:nvPr/>
        </p:nvSpPr>
        <p:spPr>
          <a:xfrm>
            <a:off x="4971703" y="2919347"/>
            <a:ext cx="2118360" cy="82622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79" tIns="34289" rIns="68579" bIns="34289" rtlCol="0" anchor="ctr"/>
          <a:lstStyle/>
          <a:p>
            <a:pPr defTabSz="685783"/>
            <a:r>
              <a:rPr lang="en-US" sz="1000" dirty="0">
                <a:solidFill>
                  <a:schemeClr val="bg1"/>
                </a:solidFill>
              </a:rPr>
              <a:t>HW Expectation:</a:t>
            </a:r>
          </a:p>
          <a:p>
            <a:pPr defTabSz="685783"/>
            <a:r>
              <a:rPr lang="en-US" sz="1000" dirty="0">
                <a:solidFill>
                  <a:schemeClr val="bg1"/>
                </a:solidFill>
              </a:rPr>
              <a:t>2x40G single card:</a:t>
            </a:r>
          </a:p>
          <a:p>
            <a:pPr marL="214308" indent="-214308" defTabSz="685783">
              <a:buFontTx/>
              <a:buChar char="-"/>
            </a:pPr>
            <a:r>
              <a:rPr lang="en-US" sz="1000" dirty="0">
                <a:solidFill>
                  <a:schemeClr val="bg1"/>
                </a:solidFill>
              </a:rPr>
              <a:t>Small Packet: 37.5Mpps</a:t>
            </a:r>
          </a:p>
          <a:p>
            <a:pPr marL="214308" indent="-214308" defTabSz="685783">
              <a:buFontTx/>
              <a:buChar char="-"/>
            </a:pPr>
            <a:r>
              <a:rPr lang="en-US" sz="1000" dirty="0">
                <a:solidFill>
                  <a:schemeClr val="bg1"/>
                </a:solidFill>
              </a:rPr>
              <a:t>Large Packet: 40 – </a:t>
            </a:r>
            <a:r>
              <a:rPr lang="en-US" sz="1000" dirty="0" smtClean="0">
                <a:solidFill>
                  <a:schemeClr val="bg1"/>
                </a:solidFill>
              </a:rPr>
              <a:t>50Gbps</a:t>
            </a:r>
            <a:endParaRPr lang="en-US" sz="1000" dirty="0">
              <a:solidFill>
                <a:schemeClr val="bg1"/>
              </a:solidFill>
            </a:endParaRPr>
          </a:p>
        </p:txBody>
      </p:sp>
      <p:sp>
        <p:nvSpPr>
          <p:cNvPr id="12" name="Rectangle 11"/>
          <p:cNvSpPr/>
          <p:nvPr/>
        </p:nvSpPr>
        <p:spPr>
          <a:xfrm>
            <a:off x="1" y="4305010"/>
            <a:ext cx="7502236" cy="594393"/>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0" fontAlgn="ctr" hangingPunct="0">
              <a:lnSpc>
                <a:spcPct val="85000"/>
              </a:lnSpc>
              <a:spcBef>
                <a:spcPct val="5000"/>
              </a:spcBef>
              <a:spcAft>
                <a:spcPct val="5000"/>
              </a:spcAft>
              <a:buClr>
                <a:schemeClr val="tx2"/>
              </a:buClr>
              <a:defRPr/>
            </a:pPr>
            <a:r>
              <a:rPr lang="en-US" sz="600" dirty="0">
                <a:latin typeface="+mn-lt"/>
              </a:rPr>
              <a:t>Date: </a:t>
            </a:r>
            <a:r>
              <a:rPr lang="en-US" sz="600" dirty="0" smtClean="0">
                <a:latin typeface="+mn-lt"/>
              </a:rPr>
              <a:t>September 22, 2014</a:t>
            </a:r>
            <a:endParaRPr lang="en-US" sz="600" dirty="0">
              <a:latin typeface="+mn-lt"/>
            </a:endParaRPr>
          </a:p>
          <a:p>
            <a:pPr eaLnBrk="0" fontAlgn="ctr" hangingPunct="0">
              <a:lnSpc>
                <a:spcPct val="85000"/>
              </a:lnSpc>
              <a:spcBef>
                <a:spcPct val="5000"/>
              </a:spcBef>
              <a:spcAft>
                <a:spcPct val="5000"/>
              </a:spcAft>
              <a:buClr>
                <a:schemeClr val="tx2"/>
              </a:buClr>
              <a:defRPr/>
            </a:pPr>
            <a:r>
              <a:rPr lang="en-US" sz="600" dirty="0">
                <a:latin typeface="+mn-lt"/>
              </a:rPr>
              <a:t>Disclaimer: Software and workloads used in performance tests may have been optimized for performance only </a:t>
            </a:r>
            <a:r>
              <a:rPr lang="en-US" sz="600" dirty="0" smtClean="0">
                <a:latin typeface="+mn-lt"/>
              </a:rPr>
              <a:t>on Intel </a:t>
            </a:r>
            <a:r>
              <a:rPr lang="en-US" sz="600" dirty="0">
                <a:latin typeface="+mn-lt"/>
              </a:rPr>
              <a:t>microprocessors. Performance tests, such as </a:t>
            </a:r>
            <a:r>
              <a:rPr lang="en-US" sz="600" dirty="0" err="1">
                <a:latin typeface="+mn-lt"/>
              </a:rPr>
              <a:t>SYSmark</a:t>
            </a:r>
            <a:r>
              <a:rPr lang="en-US" sz="600" dirty="0">
                <a:latin typeface="+mn-lt"/>
              </a:rPr>
              <a:t> and </a:t>
            </a:r>
            <a:r>
              <a:rPr lang="en-US" sz="600" dirty="0" err="1">
                <a:latin typeface="+mn-lt"/>
              </a:rPr>
              <a:t>MobileMark</a:t>
            </a:r>
            <a:r>
              <a:rPr lang="en-US" sz="600" dirty="0">
                <a:latin typeface="+mn-lt"/>
              </a:rPr>
              <a:t>, are measured using specific </a:t>
            </a:r>
            <a:r>
              <a:rPr lang="en-US" sz="600" dirty="0" smtClean="0">
                <a:latin typeface="+mn-lt"/>
              </a:rPr>
              <a:t>computer systems</a:t>
            </a:r>
            <a:r>
              <a:rPr lang="en-US" sz="600" dirty="0">
                <a:latin typeface="+mn-lt"/>
              </a:rPr>
              <a:t>, components, software, operations and functions. Any change to any of those factors may cause </a:t>
            </a:r>
            <a:r>
              <a:rPr lang="en-US" sz="600" dirty="0" smtClean="0">
                <a:latin typeface="+mn-lt"/>
              </a:rPr>
              <a:t>the results </a:t>
            </a:r>
            <a:r>
              <a:rPr lang="en-US" sz="600" dirty="0">
                <a:latin typeface="+mn-lt"/>
              </a:rPr>
              <a:t>to vary. You should consult other information and performance tests to assist you in fully evaluating </a:t>
            </a:r>
            <a:r>
              <a:rPr lang="en-US" sz="600" dirty="0" smtClean="0">
                <a:latin typeface="+mn-lt"/>
              </a:rPr>
              <a:t>your contemplated </a:t>
            </a:r>
            <a:r>
              <a:rPr lang="en-US" sz="600" dirty="0">
                <a:latin typeface="+mn-lt"/>
              </a:rPr>
              <a:t>purchases, including the performance of that product when combined with other products</a:t>
            </a:r>
            <a:r>
              <a:rPr lang="en-US" sz="600" dirty="0" smtClean="0">
                <a:latin typeface="+mn-lt"/>
              </a:rPr>
              <a:t>. </a:t>
            </a:r>
          </a:p>
          <a:p>
            <a:pPr eaLnBrk="0" fontAlgn="ctr" hangingPunct="0">
              <a:lnSpc>
                <a:spcPct val="85000"/>
              </a:lnSpc>
              <a:spcBef>
                <a:spcPct val="5000"/>
              </a:spcBef>
              <a:spcAft>
                <a:spcPct val="5000"/>
              </a:spcAft>
              <a:buClr>
                <a:schemeClr val="tx2"/>
              </a:buClr>
              <a:defRPr/>
            </a:pPr>
            <a:r>
              <a:rPr lang="en-US" sz="600" dirty="0" smtClean="0">
                <a:latin typeface="+mn-lt"/>
              </a:rPr>
              <a:t>Source</a:t>
            </a:r>
            <a:r>
              <a:rPr lang="en-US" sz="600" dirty="0">
                <a:latin typeface="+mn-lt"/>
              </a:rPr>
              <a:t>: Intel internal testing as of </a:t>
            </a:r>
            <a:r>
              <a:rPr lang="en-US" sz="600" dirty="0" smtClean="0">
                <a:latin typeface="+mn-lt"/>
              </a:rPr>
              <a:t>September 22, 2014. </a:t>
            </a:r>
            <a:r>
              <a:rPr lang="en-US" sz="600" dirty="0">
                <a:latin typeface="+mn-lt"/>
              </a:rPr>
              <a:t>See Linux* Performance Tuning for configuration details.</a:t>
            </a:r>
          </a:p>
          <a:p>
            <a:pPr eaLnBrk="0" fontAlgn="ctr" hangingPunct="0">
              <a:lnSpc>
                <a:spcPct val="85000"/>
              </a:lnSpc>
              <a:spcBef>
                <a:spcPct val="5000"/>
              </a:spcBef>
              <a:spcAft>
                <a:spcPct val="5000"/>
              </a:spcAft>
              <a:buClr>
                <a:schemeClr val="tx2"/>
              </a:buClr>
              <a:defRPr/>
            </a:pPr>
            <a:r>
              <a:rPr lang="en-US" sz="600" dirty="0">
                <a:latin typeface="+mn-lt"/>
              </a:rPr>
              <a:t>For more information go to http://www.intel.com/performance</a:t>
            </a:r>
          </a:p>
        </p:txBody>
      </p:sp>
      <p:sp>
        <p:nvSpPr>
          <p:cNvPr id="5" name="TextBox 4"/>
          <p:cNvSpPr txBox="1"/>
          <p:nvPr/>
        </p:nvSpPr>
        <p:spPr>
          <a:xfrm>
            <a:off x="7307072" y="2351071"/>
            <a:ext cx="1741394" cy="400110"/>
          </a:xfrm>
          <a:prstGeom prst="rect">
            <a:avLst/>
          </a:prstGeom>
          <a:noFill/>
        </p:spPr>
        <p:txBody>
          <a:bodyPr wrap="square" rtlCol="0">
            <a:spAutoFit/>
          </a:bodyPr>
          <a:lstStyle/>
          <a:p>
            <a:r>
              <a:rPr lang="en-US" sz="1000" dirty="0" smtClean="0">
                <a:solidFill>
                  <a:schemeClr val="tx2"/>
                </a:solidFill>
                <a:cs typeface="Neo Sans Intel"/>
              </a:rPr>
              <a:t>*Limited by Hardware</a:t>
            </a:r>
          </a:p>
          <a:p>
            <a:r>
              <a:rPr lang="en-US" sz="1000" dirty="0" smtClean="0">
                <a:solidFill>
                  <a:schemeClr val="tx2"/>
                </a:solidFill>
                <a:cs typeface="Neo Sans Intel"/>
              </a:rPr>
              <a:t>**Limited by PCIe BW</a:t>
            </a:r>
          </a:p>
        </p:txBody>
      </p:sp>
      <p:sp>
        <p:nvSpPr>
          <p:cNvPr id="6" name="Date Placeholder 5"/>
          <p:cNvSpPr>
            <a:spLocks noGrp="1"/>
          </p:cNvSpPr>
          <p:nvPr>
            <p:ph type="dt" sz="half" idx="10"/>
          </p:nvPr>
        </p:nvSpPr>
        <p:spPr/>
        <p:txBody>
          <a:bodyPr/>
          <a:lstStyle/>
          <a:p>
            <a:pPr>
              <a:defRPr/>
            </a:pPr>
            <a:r>
              <a:rPr lang="en-US" smtClean="0"/>
              <a:t>INTEL CONFIDENTIAL</a:t>
            </a:r>
            <a:endParaRPr lang="en-US" dirty="0"/>
          </a:p>
        </p:txBody>
      </p:sp>
      <p:sp>
        <p:nvSpPr>
          <p:cNvPr id="7" name="Rectangle 6"/>
          <p:cNvSpPr/>
          <p:nvPr/>
        </p:nvSpPr>
        <p:spPr bwMode="auto">
          <a:xfrm>
            <a:off x="2367887" y="1712794"/>
            <a:ext cx="1637731" cy="375313"/>
          </a:xfrm>
          <a:prstGeom prst="rect">
            <a:avLst/>
          </a:prstGeom>
          <a:noFill/>
          <a:ln w="12700" algn="ctr">
            <a:solidFill>
              <a:srgbClr val="FF0000"/>
            </a:solidFill>
            <a:round/>
            <a:headEnd type="none" w="sm" len="sm"/>
            <a:tailEnd type="none" w="sm" len="sm"/>
          </a:ln>
          <a:effectLst/>
        </p:spPr>
        <p:txBody>
          <a:bodyPr lIns="0" tIns="0" rIns="0" bIns="0" rtlCol="0" anchor="ctr"/>
          <a:lstStyle/>
          <a:p>
            <a:pPr algn="ctr"/>
            <a:endParaRPr lang="en-US" sz="1200" dirty="0">
              <a:solidFill>
                <a:srgbClr val="FF0000"/>
              </a:solidFill>
              <a:effectLst>
                <a:outerShdw blurRad="38100" dist="38100" dir="2700000" algn="tl">
                  <a:srgbClr val="000000">
                    <a:alpha val="43137"/>
                  </a:srgbClr>
                </a:outerShdw>
              </a:effectLst>
              <a:latin typeface="+mn-lt"/>
              <a:ea typeface="Geneva" charset="0"/>
              <a:cs typeface="Geneva" charset="0"/>
            </a:endParaRPr>
          </a:p>
        </p:txBody>
      </p:sp>
      <p:sp>
        <p:nvSpPr>
          <p:cNvPr id="14" name="TextBox 13"/>
          <p:cNvSpPr txBox="1"/>
          <p:nvPr/>
        </p:nvSpPr>
        <p:spPr>
          <a:xfrm>
            <a:off x="1" y="1374725"/>
            <a:ext cx="1467133" cy="584775"/>
          </a:xfrm>
          <a:prstGeom prst="rect">
            <a:avLst/>
          </a:prstGeom>
          <a:noFill/>
          <a:ln>
            <a:solidFill>
              <a:srgbClr val="FF0000"/>
            </a:solidFill>
          </a:ln>
        </p:spPr>
        <p:txBody>
          <a:bodyPr wrap="square" rtlCol="0">
            <a:spAutoFit/>
          </a:bodyPr>
          <a:lstStyle/>
          <a:p>
            <a:r>
              <a:rPr lang="en-US" sz="800" dirty="0" smtClean="0">
                <a:solidFill>
                  <a:schemeClr val="tx2"/>
                </a:solidFill>
                <a:cs typeface="Neo Sans Intel"/>
              </a:rPr>
              <a:t>*</a:t>
            </a:r>
            <a:r>
              <a:rPr lang="en-US" sz="800" baseline="30000" dirty="0" smtClean="0">
                <a:solidFill>
                  <a:schemeClr val="tx2"/>
                </a:solidFill>
                <a:cs typeface="Neo Sans Intel"/>
              </a:rPr>
              <a:t>#</a:t>
            </a:r>
            <a:r>
              <a:rPr lang="en-US" sz="800" dirty="0">
                <a:solidFill>
                  <a:schemeClr val="tx2"/>
                </a:solidFill>
                <a:cs typeface="Neo Sans Intel"/>
              </a:rPr>
              <a:t>Limited by </a:t>
            </a:r>
            <a:r>
              <a:rPr lang="en-US" sz="800" dirty="0" smtClean="0">
                <a:solidFill>
                  <a:schemeClr val="tx2"/>
                </a:solidFill>
                <a:cs typeface="Neo Sans Intel"/>
              </a:rPr>
              <a:t>NVM currently. </a:t>
            </a:r>
          </a:p>
          <a:p>
            <a:endParaRPr lang="en-US" sz="800" dirty="0" smtClean="0">
              <a:solidFill>
                <a:schemeClr val="tx2"/>
              </a:solidFill>
              <a:cs typeface="Neo Sans Intel"/>
            </a:endParaRPr>
          </a:p>
          <a:p>
            <a:r>
              <a:rPr lang="en-US" sz="800" dirty="0" smtClean="0">
                <a:solidFill>
                  <a:schemeClr val="tx2"/>
                </a:solidFill>
                <a:cs typeface="Neo Sans Intel"/>
              </a:rPr>
              <a:t>Expect with NVM for FVL3 to get 99.9% ~Jan timeframe</a:t>
            </a:r>
          </a:p>
        </p:txBody>
      </p:sp>
      <p:cxnSp>
        <p:nvCxnSpPr>
          <p:cNvPr id="11" name="Straight Arrow Connector 10"/>
          <p:cNvCxnSpPr/>
          <p:nvPr/>
        </p:nvCxnSpPr>
        <p:spPr>
          <a:xfrm>
            <a:off x="1337477" y="1916677"/>
            <a:ext cx="1005840" cy="834"/>
          </a:xfrm>
          <a:prstGeom prst="straightConnector1">
            <a:avLst/>
          </a:prstGeom>
          <a:ln w="19050" cap="rnd">
            <a:solidFill>
              <a:srgbClr val="FF0000"/>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4195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smtClean="0"/>
              <a:t>Legal Disclaimer</a:t>
            </a:r>
          </a:p>
        </p:txBody>
      </p:sp>
      <p:sp>
        <p:nvSpPr>
          <p:cNvPr id="20483" name="Content Placeholder 2"/>
          <p:cNvSpPr>
            <a:spLocks noGrp="1"/>
          </p:cNvSpPr>
          <p:nvPr>
            <p:ph idx="1"/>
          </p:nvPr>
        </p:nvSpPr>
        <p:spPr/>
        <p:txBody>
          <a:bodyPr>
            <a:noAutofit/>
          </a:bodyPr>
          <a:lstStyle/>
          <a:p>
            <a:r>
              <a:rPr lang="ro-RO" altLang="en-US" sz="500" dirty="0" smtClean="0"/>
              <a:t>INFORMATION IN THIS DOCUMENT IS PROVIDED IN CONNECTION WITH INTEL PRODUCTS. NO LICENSE, EXPRESS OR IMPLIED, BY ESTOPPEL OR OTHERWISE, TO ANY INTELLECTUAL PROPERTY RIGHTS IS GRANTED BY THIS DOCUMENT. EXCEPT AS PROVIDED IN INTEL'S TERMS AND CONDITIONS OF SALE FOR SUCH PRODUCTS, INTEL ASSUMES NO LIABILITY WHATSOEVER AND INTEL DISCLAIMS ANY EXPRESS OR IMPLIED WARRANTY, RELATING TO SALE AND/OR USE OF INTEL PRODUCTS INCLUDING LIABILITY OR WARRANTIES RELATING TO FITNESS FOR A PARTICULAR PURPOSE, MERCHANTABILITY, OR INFRINGEMENT OF ANY PATENT, COPYRIGHT OR OTHER INTELLECTUAL PROPERTY RIGHT. </a:t>
            </a:r>
            <a:br>
              <a:rPr lang="ro-RO" altLang="en-US" sz="500" dirty="0" smtClean="0"/>
            </a:br>
            <a:r>
              <a:rPr lang="ro-RO" altLang="en-US" sz="500" dirty="0" smtClean="0"/>
              <a:t/>
            </a:r>
            <a:br>
              <a:rPr lang="ro-RO" altLang="en-US" sz="500" dirty="0" smtClean="0"/>
            </a:br>
            <a:r>
              <a:rPr lang="ro-RO" altLang="en-US" sz="500" dirty="0" smtClean="0"/>
              <a:t>A "Mission Critical Application" is any application in which failure of the Intel Product could result, directly or indirectly, in personal injury or death. SHOULD YOU PURCHASE OR USE INTEL'S PRODUCTS FOR ANY SUCH MISSION CRITICAL APPLICATION, YOU SHALL INDEMNIFY AND HOLD INTEL AND ITS SUBSIDIARIES, SUBCONTRACTORS AND AFFILIATES, AND THE DIRECTORS, OFFICERS, AND EMPLOYEES OF EACH, HARMLESS AGAINST ALL CLAIMS COSTS, DAMAGES, AND EXPENSES AND REASONABLE ATTORNEYS' FEES ARISING OUT OF, DIRECTLY OR INDIRECTLY, ANY CLAIM OF PRODUCT LIABILITY, PERSONAL INJURY, OR DEATH ARISING IN ANY WAY OUT OF SUCH MISSION CRITICAL APPLICATION, WHETHER OR NOT INTEL OR ITS SUBCONTRACTOR WAS NEGLIGENT IN THE DESIGN, MANUFACTURE, OR WARNING OF THE INTEL PRODUCT OR ANY OF ITS PARTS. </a:t>
            </a:r>
            <a:br>
              <a:rPr lang="ro-RO" altLang="en-US" sz="500" dirty="0" smtClean="0"/>
            </a:br>
            <a:r>
              <a:rPr lang="ro-RO" altLang="en-US" sz="500" dirty="0" smtClean="0"/>
              <a:t/>
            </a:r>
            <a:br>
              <a:rPr lang="ro-RO" altLang="en-US" sz="500" dirty="0" smtClean="0"/>
            </a:br>
            <a:r>
              <a:rPr lang="ro-RO" altLang="en-US" sz="500" dirty="0" smtClean="0"/>
              <a:t>Intel may make changes to specifications and product descriptions at any time, without notice. Designers must not rely on the absence or characteristics of any features or instructions marked "reserved" or "undefined". Intel reserves these for future definition and shall have no responsibility whatsoever for conflicts or incompatibilities arising from future changes to them. The information here is subject to change without notice. Do not finalize a design with this information. </a:t>
            </a:r>
            <a:br>
              <a:rPr lang="ro-RO" altLang="en-US" sz="500" dirty="0" smtClean="0"/>
            </a:br>
            <a:r>
              <a:rPr lang="ro-RO" altLang="en-US" sz="500" dirty="0" smtClean="0"/>
              <a:t/>
            </a:r>
            <a:br>
              <a:rPr lang="ro-RO" altLang="en-US" sz="500" dirty="0" smtClean="0"/>
            </a:br>
            <a:r>
              <a:rPr lang="ro-RO" altLang="en-US" sz="500" dirty="0" smtClean="0"/>
              <a:t>The products described in this document may contain design defects or errors known as errata which may cause the product to deviate from published specifications. Current characterized errata are available on request. </a:t>
            </a:r>
            <a:br>
              <a:rPr lang="ro-RO" altLang="en-US" sz="500" dirty="0" smtClean="0"/>
            </a:br>
            <a:r>
              <a:rPr lang="ro-RO" altLang="en-US" sz="500" dirty="0" smtClean="0"/>
              <a:t/>
            </a:r>
            <a:br>
              <a:rPr lang="ro-RO" altLang="en-US" sz="500" dirty="0" smtClean="0"/>
            </a:br>
            <a:r>
              <a:rPr lang="ro-RO" altLang="en-US" sz="500" dirty="0" smtClean="0"/>
              <a:t>Contact your local Intel sales office or your distributor to obtain the latest specifications and before placing your product order.</a:t>
            </a:r>
            <a:br>
              <a:rPr lang="ro-RO" altLang="en-US" sz="500" dirty="0" smtClean="0"/>
            </a:br>
            <a:r>
              <a:rPr lang="ro-RO" altLang="en-US" sz="500" dirty="0" smtClean="0"/>
              <a:t/>
            </a:r>
            <a:br>
              <a:rPr lang="ro-RO" altLang="en-US" sz="500" dirty="0" smtClean="0"/>
            </a:br>
            <a:r>
              <a:rPr lang="ro-RO" altLang="en-US" sz="500" dirty="0" smtClean="0"/>
              <a:t>Copies of documents which have an order number and are referenced in this document, or other Intel literature, may be obtained by calling 1-800-548-4725, or go to: http://www.intel.com/design/literature.htm%20 Performance tests and ratings are measured using specific computer systems and/or components and reflect the approximate performance of Intel products as measured by those tests. Any difference in system hardware or software design or configuration may affect actual performance. Buyers should consult other sources of information to evaluate the performance of systems or components they are considering purchasing. For more information on performance tests and on the performance of Intel products, visit Intel Performance Benchmark Limitations </a:t>
            </a:r>
            <a:br>
              <a:rPr lang="ro-RO" altLang="en-US" sz="500" dirty="0" smtClean="0"/>
            </a:br>
            <a:r>
              <a:rPr lang="ro-RO" altLang="en-US" sz="500" dirty="0" smtClean="0"/>
              <a:t/>
            </a:r>
            <a:br>
              <a:rPr lang="ro-RO" altLang="en-US" sz="500" dirty="0" smtClean="0"/>
            </a:br>
            <a:r>
              <a:rPr lang="ro-RO" altLang="en-US" sz="500" dirty="0" smtClean="0"/>
              <a:t>All products, computer systems, dates and figures specified are preliminary based on current expectations, and are subject to change without notice.</a:t>
            </a:r>
            <a:br>
              <a:rPr lang="ro-RO" altLang="en-US" sz="500" dirty="0" smtClean="0"/>
            </a:br>
            <a:r>
              <a:rPr lang="ro-RO" altLang="en-US" sz="500" dirty="0" smtClean="0"/>
              <a:t/>
            </a:r>
            <a:br>
              <a:rPr lang="ro-RO" altLang="en-US" sz="500" dirty="0" smtClean="0"/>
            </a:br>
            <a:r>
              <a:rPr lang="ro-RO" altLang="en-US" sz="500" dirty="0" smtClean="0"/>
              <a:t>Celeron, Intel, Intel logo, Intel Core, Intel Inside, Intel Inside logo, Intel. Leap ahead., Intel. Leap ahead. logo, Intel NetBurst, Intel SpeedStep, Intel XScale, Itanium, Pentium, Pentium Inside, VTune, Xeon, and Xeon Inside are trademarks or registered trademarks of Intel Corporation or its subsidiaries in the United States and other countries.</a:t>
            </a:r>
            <a:br>
              <a:rPr lang="ro-RO" altLang="en-US" sz="500" dirty="0" smtClean="0"/>
            </a:br>
            <a:r>
              <a:rPr lang="ro-RO" altLang="en-US" sz="500" dirty="0" smtClean="0"/>
              <a:t/>
            </a:r>
            <a:br>
              <a:rPr lang="ro-RO" altLang="en-US" sz="500" dirty="0" smtClean="0"/>
            </a:br>
            <a:r>
              <a:rPr lang="ro-RO" altLang="en-US" sz="500" dirty="0" smtClean="0"/>
              <a:t>Intel® Active Management Technology requires the platform to have an Intel® AMT-enabled chipset, network hardware and software, as well as connection with a power source and a corporate network connection.  With regard to notebooks, Intel AMT may not be available or certain capabilities may be limited over a host OS-based VPN or when connecting wirelessly, on battery power, sleeping, hibernating or powered off.  For more information, see http://www.intel.com/technology/iamt.</a:t>
            </a:r>
            <a:br>
              <a:rPr lang="ro-RO" altLang="en-US" sz="500" dirty="0" smtClean="0"/>
            </a:br>
            <a:r>
              <a:rPr lang="ro-RO" altLang="en-US" sz="500" dirty="0" smtClean="0"/>
              <a:t/>
            </a:r>
            <a:br>
              <a:rPr lang="ro-RO" altLang="en-US" sz="500" dirty="0" smtClean="0"/>
            </a:br>
            <a:r>
              <a:rPr lang="ro-RO" altLang="en-US" sz="500" dirty="0" smtClean="0"/>
              <a:t>64-bit computing on Intel architecture requires a computer system with a processor, chipset, BIOS, operating system, device drivers and applications enabled for Intel® 64 architecture. Performance will vary depending on your hardware and software configurations. Consult with your system vendor for more information.</a:t>
            </a:r>
            <a:br>
              <a:rPr lang="ro-RO" altLang="en-US" sz="500" dirty="0" smtClean="0"/>
            </a:br>
            <a:r>
              <a:rPr lang="ro-RO" altLang="en-US" sz="500" dirty="0" smtClean="0"/>
              <a:t/>
            </a:r>
            <a:br>
              <a:rPr lang="ro-RO" altLang="en-US" sz="500" dirty="0" smtClean="0"/>
            </a:br>
            <a:r>
              <a:rPr lang="ro-RO" altLang="en-US" sz="500" dirty="0" smtClean="0"/>
              <a:t>No computer system can provide absolute security under all conditions. Intel® Trusted Execution Technology is a security technology under development by Intel and requires for operation a computer system with Intel® Virtualization Technology, an Intel Trusted Execution Technology-enabled processor, chipset, BIOS, Authenticated Code Modules, and an Intel or other compatible measured virtual machine monitor. In addition, Intel Trusted Execution Technology requires the system to contain a TPMv1.2 as defined by the Trusted Computing Group and specific software for some uses. See http://www.intel.com/technology/security/ for more information.</a:t>
            </a:r>
            <a:br>
              <a:rPr lang="ro-RO" altLang="en-US" sz="500" dirty="0" smtClean="0"/>
            </a:br>
            <a:r>
              <a:rPr lang="ro-RO" altLang="en-US" sz="500" dirty="0" smtClean="0"/>
              <a:t/>
            </a:r>
            <a:br>
              <a:rPr lang="ro-RO" altLang="en-US" sz="500" dirty="0" smtClean="0"/>
            </a:br>
            <a:r>
              <a:rPr lang="ro-RO" altLang="en-US" sz="500" dirty="0" smtClean="0"/>
              <a:t>†Hyper-Threading Technology (HT Technology) requires a computer system with an Intel® Pentium® 4 Processor supporting HT Technology and an HT Technology-enabled chipset, BIOS, and operating system. Performance will vary depending on the specific hardware and software you use. See www.intel.com/products/ht/hyperthreading_more.htm for more information including details on which processors support HT Technology.</a:t>
            </a:r>
            <a:br>
              <a:rPr lang="ro-RO" altLang="en-US" sz="500" dirty="0" smtClean="0"/>
            </a:br>
            <a:r>
              <a:rPr lang="ro-RO" altLang="en-US" sz="500" dirty="0" smtClean="0"/>
              <a:t/>
            </a:r>
            <a:br>
              <a:rPr lang="ro-RO" altLang="en-US" sz="500" dirty="0" smtClean="0"/>
            </a:br>
            <a:r>
              <a:rPr lang="ro-RO" altLang="en-US" sz="500" dirty="0" smtClean="0"/>
              <a:t>Intel® Virtualization Technology requires a computer system with an enabled Intel® processor, BIOS, virtual machine monitor (VMM) and, for some uses, certain platform software enabled for it. Functionality, performance or other benefits will vary depending on hardware and software configurations and may require a BIOS update. Software applications may not be compatible with all operating systems. Please check with your application vendor.</a:t>
            </a:r>
            <a:br>
              <a:rPr lang="ro-RO" altLang="en-US" sz="500" dirty="0" smtClean="0"/>
            </a:br>
            <a:r>
              <a:rPr lang="ro-RO" altLang="en-US" sz="500" dirty="0" smtClean="0"/>
              <a:t/>
            </a:r>
            <a:br>
              <a:rPr lang="ro-RO" altLang="en-US" sz="500" dirty="0" smtClean="0"/>
            </a:br>
            <a:r>
              <a:rPr lang="ro-RO" altLang="en-US" sz="500" dirty="0" smtClean="0"/>
              <a:t>* Other names and brands may be claimed as the property of others. </a:t>
            </a:r>
            <a:br>
              <a:rPr lang="ro-RO" altLang="en-US" sz="500" dirty="0" smtClean="0"/>
            </a:br>
            <a:r>
              <a:rPr lang="ro-RO" altLang="en-US" sz="500" dirty="0" smtClean="0"/>
              <a:t/>
            </a:r>
            <a:br>
              <a:rPr lang="ro-RO" altLang="en-US" sz="500" dirty="0" smtClean="0"/>
            </a:br>
            <a:r>
              <a:rPr lang="ro-RO" altLang="en-US" sz="500" dirty="0" smtClean="0"/>
              <a:t>Other vendors  are listed by Intel as a convenience to Intel's general customer base, but Intel does not make any representations or warranties whatsoever regarding quality, reliability, functionality, or compatibility of these devices.  This list and/or these devices may be subject to change without notice. </a:t>
            </a:r>
          </a:p>
          <a:p>
            <a:r>
              <a:rPr lang="ro-RO" altLang="en-US" sz="500" dirty="0" smtClean="0"/>
              <a:t> Copyright © 201</a:t>
            </a:r>
            <a:r>
              <a:rPr lang="en-US" altLang="en-US" sz="500" dirty="0" smtClean="0"/>
              <a:t>4</a:t>
            </a:r>
            <a:r>
              <a:rPr lang="ro-RO" altLang="en-US" sz="500" dirty="0" smtClean="0"/>
              <a:t>, Intel Corporation. All rights reserved.</a:t>
            </a:r>
          </a:p>
        </p:txBody>
      </p:sp>
      <p:sp>
        <p:nvSpPr>
          <p:cNvPr id="3" name="Date Placeholder 2"/>
          <p:cNvSpPr>
            <a:spLocks noGrp="1"/>
          </p:cNvSpPr>
          <p:nvPr>
            <p:ph type="dt" sz="half" idx="10"/>
          </p:nvPr>
        </p:nvSpPr>
        <p:spPr/>
        <p:txBody>
          <a:bodyPr/>
          <a:lstStyle/>
          <a:p>
            <a:pPr>
              <a:defRPr/>
            </a:pPr>
            <a:r>
              <a:rPr lang="en-US" smtClean="0"/>
              <a:t>INTEL CONFIDENTIAL</a:t>
            </a:r>
            <a:endParaRPr lang="en-US" dirty="0"/>
          </a:p>
        </p:txBody>
      </p:sp>
    </p:spTree>
    <p:extLst>
      <p:ext uri="{BB962C8B-B14F-4D97-AF65-F5344CB8AC3E}">
        <p14:creationId xmlns:p14="http://schemas.microsoft.com/office/powerpoint/2010/main" val="1534441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1.7 Features</a:t>
            </a:r>
            <a:endParaRPr lang="en-US" dirty="0"/>
          </a:p>
        </p:txBody>
      </p:sp>
      <p:sp>
        <p:nvSpPr>
          <p:cNvPr id="3" name="Date Placeholder 2"/>
          <p:cNvSpPr>
            <a:spLocks noGrp="1"/>
          </p:cNvSpPr>
          <p:nvPr>
            <p:ph type="dt" sz="half" idx="10"/>
          </p:nvPr>
        </p:nvSpPr>
        <p:spPr/>
        <p:txBody>
          <a:bodyPr/>
          <a:lstStyle/>
          <a:p>
            <a:pPr>
              <a:defRPr/>
            </a:pPr>
            <a:r>
              <a:rPr lang="en-US" smtClean="0"/>
              <a:t>INTEL CONFIDENTIAL</a:t>
            </a:r>
            <a:endParaRPr lang="en-US" dirty="0"/>
          </a:p>
        </p:txBody>
      </p:sp>
      <p:grpSp>
        <p:nvGrpSpPr>
          <p:cNvPr id="11" name="Group 10"/>
          <p:cNvGrpSpPr/>
          <p:nvPr/>
        </p:nvGrpSpPr>
        <p:grpSpPr>
          <a:xfrm>
            <a:off x="891972" y="939968"/>
            <a:ext cx="2637881" cy="3172880"/>
            <a:chOff x="4637" y="288079"/>
            <a:chExt cx="2009681" cy="3172880"/>
          </a:xfrm>
          <a:solidFill>
            <a:srgbClr val="00B050"/>
          </a:solidFill>
        </p:grpSpPr>
        <p:sp>
          <p:nvSpPr>
            <p:cNvPr id="12" name="Rounded Rectangle 11"/>
            <p:cNvSpPr/>
            <p:nvPr/>
          </p:nvSpPr>
          <p:spPr>
            <a:xfrm>
              <a:off x="4637" y="288079"/>
              <a:ext cx="2009681" cy="3172880"/>
            </a:xfrm>
            <a:prstGeom prst="roundRect">
              <a:avLst>
                <a:gd name="adj" fmla="val 10000"/>
              </a:avLst>
            </a:prstGeom>
            <a:grp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
          <p:nvSpPr>
            <p:cNvPr id="13" name="Rounded Rectangle 4"/>
            <p:cNvSpPr/>
            <p:nvPr/>
          </p:nvSpPr>
          <p:spPr>
            <a:xfrm>
              <a:off x="63499" y="346941"/>
              <a:ext cx="1891957" cy="305515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0" tIns="38100" rIns="0" bIns="38100" numCol="1" spcCol="1270" anchor="t" anchorCtr="0">
              <a:noAutofit/>
            </a:bodyPr>
            <a:lstStyle/>
            <a:p>
              <a:pPr lvl="0" algn="l" defTabSz="444500">
                <a:lnSpc>
                  <a:spcPct val="90000"/>
                </a:lnSpc>
                <a:spcBef>
                  <a:spcPct val="0"/>
                </a:spcBef>
                <a:spcAft>
                  <a:spcPts val="600"/>
                </a:spcAft>
              </a:pPr>
              <a:r>
                <a:rPr lang="en-US" sz="1050" b="1" i="1" dirty="0" smtClean="0"/>
                <a:t>Jun</a:t>
              </a:r>
              <a:r>
                <a:rPr lang="en-US" sz="1050" b="1" i="1" kern="1200" dirty="0" smtClean="0"/>
                <a:t>’14 (v 1.7) - Production</a:t>
              </a:r>
              <a:endParaRPr lang="en-US" sz="1050" kern="1200" dirty="0">
                <a:solidFill>
                  <a:schemeClr val="bg1"/>
                </a:solidFill>
              </a:endParaRPr>
            </a:p>
            <a:p>
              <a:pPr marL="57150" lvl="1" indent="-57150" algn="l" defTabSz="355600">
                <a:lnSpc>
                  <a:spcPct val="90000"/>
                </a:lnSpc>
                <a:spcBef>
                  <a:spcPct val="0"/>
                </a:spcBef>
                <a:spcAft>
                  <a:spcPct val="15000"/>
                </a:spcAft>
                <a:buChar char="••"/>
              </a:pPr>
              <a:r>
                <a:rPr lang="en-US" sz="900" b="1" i="1" kern="1200" dirty="0" smtClean="0"/>
                <a:t>Silicon Support</a:t>
              </a:r>
              <a:endParaRPr lang="en-US" sz="900" b="1" i="1" kern="1200" dirty="0"/>
            </a:p>
            <a:p>
              <a:pPr marL="114300" lvl="2" indent="-57150" defTabSz="311150">
                <a:lnSpc>
                  <a:spcPct val="90000"/>
                </a:lnSpc>
                <a:spcAft>
                  <a:spcPct val="15000"/>
                </a:spcAft>
                <a:buChar char="••"/>
              </a:pPr>
              <a:r>
                <a:rPr lang="en-US" sz="800" dirty="0">
                  <a:latin typeface="+mj-lt"/>
                </a:rPr>
                <a:t>Fortville  Gen3 40GbE</a:t>
              </a:r>
            </a:p>
            <a:p>
              <a:pPr marL="114300" lvl="2" indent="-57150" algn="l" defTabSz="311150">
                <a:lnSpc>
                  <a:spcPct val="90000"/>
                </a:lnSpc>
                <a:spcBef>
                  <a:spcPct val="0"/>
                </a:spcBef>
                <a:spcAft>
                  <a:spcPct val="15000"/>
                </a:spcAft>
                <a:buChar char="••"/>
              </a:pPr>
              <a:endParaRPr lang="en-US" sz="700" kern="1200" dirty="0"/>
            </a:p>
            <a:p>
              <a:pPr marL="114300" lvl="2" indent="-57150" algn="l" defTabSz="311150">
                <a:lnSpc>
                  <a:spcPct val="90000"/>
                </a:lnSpc>
                <a:spcBef>
                  <a:spcPct val="0"/>
                </a:spcBef>
                <a:spcAft>
                  <a:spcPct val="15000"/>
                </a:spcAft>
                <a:buChar char="••"/>
              </a:pPr>
              <a:endParaRPr lang="en-US" sz="700" kern="1200" dirty="0"/>
            </a:p>
            <a:p>
              <a:pPr marL="57150" lvl="1" indent="-57150" algn="l" defTabSz="355600">
                <a:lnSpc>
                  <a:spcPct val="90000"/>
                </a:lnSpc>
                <a:spcBef>
                  <a:spcPct val="0"/>
                </a:spcBef>
                <a:spcAft>
                  <a:spcPct val="15000"/>
                </a:spcAft>
                <a:buChar char="••"/>
              </a:pPr>
              <a:r>
                <a:rPr lang="en-US" sz="1000" b="1" i="1" kern="1200" dirty="0" smtClean="0"/>
                <a:t>DPDK</a:t>
              </a:r>
              <a:endParaRPr lang="en-US" sz="1000" i="1" kern="1200" dirty="0"/>
            </a:p>
            <a:p>
              <a:pPr marL="114300" lvl="2" indent="-57150" algn="l" defTabSz="266700">
                <a:lnSpc>
                  <a:spcPct val="90000"/>
                </a:lnSpc>
                <a:spcBef>
                  <a:spcPct val="0"/>
                </a:spcBef>
                <a:spcAft>
                  <a:spcPct val="15000"/>
                </a:spcAft>
                <a:buChar char="••"/>
              </a:pPr>
              <a:r>
                <a:rPr lang="en-US" sz="900" kern="1200" dirty="0" smtClean="0">
                  <a:latin typeface="+mj-lt"/>
                </a:rPr>
                <a:t>Fortville PMD for 4x10 &amp; 40GbE</a:t>
              </a:r>
              <a:endParaRPr lang="en-US" sz="900" kern="1200" dirty="0">
                <a:latin typeface="+mj-lt"/>
              </a:endParaRPr>
            </a:p>
            <a:p>
              <a:pPr marL="114300" lvl="2" indent="-57150" algn="l" defTabSz="266700">
                <a:lnSpc>
                  <a:spcPct val="90000"/>
                </a:lnSpc>
                <a:spcBef>
                  <a:spcPct val="0"/>
                </a:spcBef>
                <a:spcAft>
                  <a:spcPct val="15000"/>
                </a:spcAft>
                <a:buChar char="••"/>
              </a:pPr>
              <a:r>
                <a:rPr lang="en-US" sz="900" kern="1200" dirty="0" smtClean="0">
                  <a:latin typeface="+mj-lt"/>
                </a:rPr>
                <a:t>Packet Framework</a:t>
              </a:r>
            </a:p>
            <a:p>
              <a:pPr marL="114300" lvl="2" indent="-57150" defTabSz="266700">
                <a:lnSpc>
                  <a:spcPct val="90000"/>
                </a:lnSpc>
                <a:spcAft>
                  <a:spcPct val="15000"/>
                </a:spcAft>
                <a:buChar char="••"/>
              </a:pPr>
              <a:r>
                <a:rPr lang="en-US" sz="900" dirty="0">
                  <a:latin typeface="+mj-lt"/>
                </a:rPr>
                <a:t>Packet Distributor library</a:t>
              </a:r>
            </a:p>
            <a:p>
              <a:pPr marL="114300" lvl="2" indent="-57150" defTabSz="266700">
                <a:lnSpc>
                  <a:spcPct val="90000"/>
                </a:lnSpc>
                <a:spcAft>
                  <a:spcPct val="15000"/>
                </a:spcAft>
                <a:buChar char="••"/>
              </a:pPr>
              <a:r>
                <a:rPr lang="en-US" sz="900" dirty="0">
                  <a:latin typeface="+mj-lt"/>
                </a:rPr>
                <a:t>Link Bonding PMD Library</a:t>
              </a:r>
            </a:p>
            <a:p>
              <a:pPr marL="114300" lvl="2" indent="-57150" defTabSz="266700">
                <a:lnSpc>
                  <a:spcPct val="90000"/>
                </a:lnSpc>
                <a:spcAft>
                  <a:spcPct val="15000"/>
                </a:spcAft>
                <a:buFontTx/>
                <a:buChar char="••"/>
              </a:pPr>
              <a:r>
                <a:rPr lang="en-US" sz="900" dirty="0">
                  <a:latin typeface="+mj-lt"/>
                </a:rPr>
                <a:t>Move </a:t>
              </a:r>
              <a:r>
                <a:rPr lang="en-GB" sz="900" dirty="0">
                  <a:latin typeface="+mj-lt"/>
                </a:rPr>
                <a:t>ACL and Vector PMD to BSD </a:t>
              </a:r>
              <a:r>
                <a:rPr lang="en-GB" sz="900" dirty="0" smtClean="0">
                  <a:latin typeface="+mj-lt"/>
                </a:rPr>
                <a:t>license</a:t>
              </a:r>
            </a:p>
            <a:p>
              <a:pPr marL="114300" lvl="2" indent="-57150" defTabSz="266700">
                <a:lnSpc>
                  <a:spcPct val="90000"/>
                </a:lnSpc>
                <a:spcAft>
                  <a:spcPct val="15000"/>
                </a:spcAft>
                <a:buFontTx/>
                <a:buChar char="••"/>
              </a:pPr>
              <a:r>
                <a:rPr lang="en-GB" sz="900" dirty="0" smtClean="0">
                  <a:latin typeface="+mj-lt"/>
                </a:rPr>
                <a:t>VFIO Driver</a:t>
              </a:r>
            </a:p>
            <a:p>
              <a:pPr marL="114300" lvl="2" indent="-57150" defTabSz="266700">
                <a:lnSpc>
                  <a:spcPct val="90000"/>
                </a:lnSpc>
                <a:spcAft>
                  <a:spcPct val="15000"/>
                </a:spcAft>
                <a:buFontTx/>
                <a:buChar char="••"/>
              </a:pPr>
              <a:r>
                <a:rPr lang="en-GB" sz="900" dirty="0">
                  <a:latin typeface="+mj-lt"/>
                </a:rPr>
                <a:t>KVM Virtio improvements</a:t>
              </a:r>
            </a:p>
            <a:p>
              <a:pPr marL="173038" lvl="3" indent="-57150" defTabSz="266700">
                <a:lnSpc>
                  <a:spcPct val="90000"/>
                </a:lnSpc>
                <a:spcAft>
                  <a:spcPct val="15000"/>
                </a:spcAft>
                <a:buFontTx/>
                <a:buChar char="••"/>
              </a:pPr>
              <a:r>
                <a:rPr lang="en-US" sz="900" dirty="0">
                  <a:latin typeface="+mj-lt"/>
                </a:rPr>
                <a:t>zero copy mode RX/TX in user space vhost sample</a:t>
              </a:r>
            </a:p>
            <a:p>
              <a:pPr marL="173038" lvl="3" indent="-57150" defTabSz="266700">
                <a:lnSpc>
                  <a:spcPct val="90000"/>
                </a:lnSpc>
                <a:spcAft>
                  <a:spcPct val="15000"/>
                </a:spcAft>
                <a:buFontTx/>
                <a:buChar char="••"/>
              </a:pPr>
              <a:r>
                <a:rPr lang="fr-FR" sz="900" dirty="0">
                  <a:latin typeface="+mj-lt"/>
                </a:rPr>
                <a:t>multiple queues in virtio-net PMD</a:t>
              </a:r>
              <a:endParaRPr lang="en-GB" sz="900" dirty="0">
                <a:latin typeface="+mj-lt"/>
              </a:endParaRPr>
            </a:p>
            <a:p>
              <a:pPr marL="114300" lvl="2" indent="-57150" defTabSz="266700">
                <a:lnSpc>
                  <a:spcPct val="90000"/>
                </a:lnSpc>
                <a:spcAft>
                  <a:spcPct val="15000"/>
                </a:spcAft>
                <a:buFontTx/>
                <a:buChar char="••"/>
              </a:pPr>
              <a:r>
                <a:rPr lang="en-US" sz="900" dirty="0" smtClean="0">
                  <a:latin typeface="+mj-lt"/>
                </a:rPr>
                <a:t>Support </a:t>
              </a:r>
              <a:r>
                <a:rPr lang="en-US" sz="900" dirty="0">
                  <a:latin typeface="+mj-lt"/>
                </a:rPr>
                <a:t>NIC filters in addition to flow director for Intel® 1GbE and 10GbE Controllers </a:t>
              </a:r>
              <a:endParaRPr lang="en-US" sz="900" dirty="0" smtClean="0">
                <a:latin typeface="+mj-lt"/>
              </a:endParaRPr>
            </a:p>
            <a:p>
              <a:pPr marL="114300" lvl="2" indent="-57150" defTabSz="266700">
                <a:lnSpc>
                  <a:spcPct val="90000"/>
                </a:lnSpc>
                <a:spcAft>
                  <a:spcPct val="15000"/>
                </a:spcAft>
                <a:buFontTx/>
                <a:buChar char="••"/>
              </a:pPr>
              <a:r>
                <a:rPr lang="en-GB" sz="900" dirty="0">
                  <a:latin typeface="+mj-lt"/>
                </a:rPr>
                <a:t>IPv6 Fragmentation and Reassembly</a:t>
              </a:r>
              <a:endParaRPr lang="en-US" sz="800" dirty="0">
                <a:latin typeface="+mj-lt"/>
              </a:endParaRPr>
            </a:p>
            <a:p>
              <a:pPr marL="114300" lvl="2" indent="-57150" defTabSz="266700">
                <a:lnSpc>
                  <a:spcPct val="90000"/>
                </a:lnSpc>
                <a:spcAft>
                  <a:spcPct val="15000"/>
                </a:spcAft>
                <a:buFontTx/>
                <a:buChar char="••"/>
              </a:pPr>
              <a:endParaRPr lang="en-US" sz="800" dirty="0"/>
            </a:p>
            <a:p>
              <a:pPr marL="114300" lvl="2" indent="-57150" defTabSz="266700">
                <a:lnSpc>
                  <a:spcPct val="90000"/>
                </a:lnSpc>
                <a:spcAft>
                  <a:spcPct val="15000"/>
                </a:spcAft>
                <a:buFontTx/>
                <a:buChar char="••"/>
              </a:pPr>
              <a:endParaRPr lang="en-GB" sz="600" dirty="0"/>
            </a:p>
            <a:p>
              <a:pPr marL="114300" lvl="2" indent="-57150" defTabSz="266700">
                <a:lnSpc>
                  <a:spcPct val="90000"/>
                </a:lnSpc>
                <a:spcAft>
                  <a:spcPct val="15000"/>
                </a:spcAft>
                <a:buFontTx/>
                <a:buChar char="••"/>
              </a:pPr>
              <a:endParaRPr lang="en-GB" sz="600" dirty="0" smtClean="0"/>
            </a:p>
            <a:p>
              <a:pPr marL="114300" lvl="2" indent="-57150" defTabSz="266700">
                <a:lnSpc>
                  <a:spcPct val="90000"/>
                </a:lnSpc>
                <a:spcAft>
                  <a:spcPct val="15000"/>
                </a:spcAft>
                <a:buFontTx/>
                <a:buChar char="••"/>
              </a:pPr>
              <a:endParaRPr lang="en-US" sz="600" dirty="0"/>
            </a:p>
            <a:p>
              <a:pPr marL="114300" lvl="2" indent="-57150" defTabSz="266700">
                <a:lnSpc>
                  <a:spcPct val="90000"/>
                </a:lnSpc>
                <a:spcAft>
                  <a:spcPct val="15000"/>
                </a:spcAft>
                <a:buChar char="••"/>
              </a:pPr>
              <a:endParaRPr lang="en-US" sz="600" dirty="0"/>
            </a:p>
            <a:p>
              <a:pPr marL="114300" lvl="2" indent="-57150" defTabSz="266700">
                <a:lnSpc>
                  <a:spcPct val="90000"/>
                </a:lnSpc>
                <a:spcAft>
                  <a:spcPct val="15000"/>
                </a:spcAft>
                <a:buChar char="••"/>
              </a:pPr>
              <a:endParaRPr lang="en-US" sz="600" kern="1200" dirty="0"/>
            </a:p>
          </p:txBody>
        </p:sp>
      </p:grpSp>
      <p:sp>
        <p:nvSpPr>
          <p:cNvPr id="14" name="AutoShape 5"/>
          <p:cNvSpPr>
            <a:spLocks noChangeAspect="1" noChangeArrowheads="1"/>
          </p:cNvSpPr>
          <p:nvPr/>
        </p:nvSpPr>
        <p:spPr bwMode="auto">
          <a:xfrm>
            <a:off x="4859709" y="4611469"/>
            <a:ext cx="957443" cy="185470"/>
          </a:xfrm>
          <a:prstGeom prst="roundRect">
            <a:avLst/>
          </a:prstGeom>
          <a:solidFill>
            <a:srgbClr val="00B050"/>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wrap="none" lIns="92075" tIns="27432" rIns="92075" bIns="27432" anchor="ctr"/>
          <a:lstStyle/>
          <a:p>
            <a:pPr marL="117475" indent="-117475" algn="ctr" eaLnBrk="0" hangingPunct="0"/>
            <a:r>
              <a:rPr lang="en-US" sz="1000" b="1" dirty="0" smtClean="0">
                <a:solidFill>
                  <a:schemeClr val="bg1"/>
                </a:solidFill>
                <a:latin typeface="Arial" pitchFamily="34" charset="0"/>
                <a:cs typeface="Arial" pitchFamily="34" charset="0"/>
              </a:rPr>
              <a:t>Shipping</a:t>
            </a:r>
          </a:p>
        </p:txBody>
      </p:sp>
      <p:sp>
        <p:nvSpPr>
          <p:cNvPr id="15" name="AutoShape 5"/>
          <p:cNvSpPr>
            <a:spLocks noChangeAspect="1" noChangeArrowheads="1"/>
          </p:cNvSpPr>
          <p:nvPr/>
        </p:nvSpPr>
        <p:spPr bwMode="auto">
          <a:xfrm>
            <a:off x="5891312" y="4619599"/>
            <a:ext cx="968479" cy="182097"/>
          </a:xfrm>
          <a:prstGeom prst="roundRect">
            <a:avLst/>
          </a:prstGeom>
          <a:solidFill>
            <a:srgbClr val="0070C0"/>
          </a:solidFill>
          <a:ln w="9525">
            <a:prstDash val="solid"/>
            <a:headEnd type="none" w="sm" len="sm"/>
            <a:tailEnd type="none" w="sm" len="sm"/>
          </a:ln>
        </p:spPr>
        <p:style>
          <a:lnRef idx="1">
            <a:schemeClr val="dk1"/>
          </a:lnRef>
          <a:fillRef idx="2">
            <a:schemeClr val="dk1"/>
          </a:fillRef>
          <a:effectRef idx="1">
            <a:schemeClr val="dk1"/>
          </a:effectRef>
          <a:fontRef idx="minor">
            <a:schemeClr val="dk1"/>
          </a:fontRef>
        </p:style>
        <p:txBody>
          <a:bodyPr wrap="none" lIns="92075" tIns="46038" rIns="92075" bIns="46038" anchor="ctr"/>
          <a:lstStyle/>
          <a:p>
            <a:pPr marL="117475" indent="-117475" algn="ctr" eaLnBrk="0" hangingPunct="0"/>
            <a:r>
              <a:rPr lang="en-US" sz="1000" b="1" smtClean="0">
                <a:solidFill>
                  <a:schemeClr val="bg1"/>
                </a:solidFill>
                <a:latin typeface="Arial" pitchFamily="34" charset="0"/>
                <a:cs typeface="Arial" pitchFamily="34" charset="0"/>
              </a:rPr>
              <a:t>In Development</a:t>
            </a:r>
          </a:p>
        </p:txBody>
      </p:sp>
      <p:sp>
        <p:nvSpPr>
          <p:cNvPr id="16" name="AutoShape 5"/>
          <p:cNvSpPr>
            <a:spLocks noChangeAspect="1" noChangeArrowheads="1"/>
          </p:cNvSpPr>
          <p:nvPr/>
        </p:nvSpPr>
        <p:spPr bwMode="auto">
          <a:xfrm>
            <a:off x="6933951" y="4610484"/>
            <a:ext cx="968479" cy="181137"/>
          </a:xfrm>
          <a:prstGeom prst="roundRect">
            <a:avLst/>
          </a:prstGeom>
          <a:solidFill>
            <a:srgbClr val="7030A0"/>
          </a:solidFill>
          <a:ln>
            <a:solidFill>
              <a:schemeClr val="tx1"/>
            </a:solidFill>
            <a:prstDash val="solid"/>
            <a:headEnd type="none" w="sm" len="sm"/>
            <a:tailEnd type="none" w="sm" len="sm"/>
          </a:ln>
        </p:spPr>
        <p:style>
          <a:lnRef idx="1">
            <a:schemeClr val="dk1"/>
          </a:lnRef>
          <a:fillRef idx="2">
            <a:schemeClr val="dk1"/>
          </a:fillRef>
          <a:effectRef idx="1">
            <a:schemeClr val="dk1"/>
          </a:effectRef>
          <a:fontRef idx="minor">
            <a:schemeClr val="dk1"/>
          </a:fontRef>
        </p:style>
        <p:txBody>
          <a:bodyPr wrap="none" lIns="92075" tIns="46038" rIns="92075" bIns="46038" anchor="ctr"/>
          <a:lstStyle/>
          <a:p>
            <a:pPr marL="117475" indent="-117475" algn="ctr" eaLnBrk="0" hangingPunct="0"/>
            <a:r>
              <a:rPr lang="en-US" sz="1000" b="1" dirty="0" smtClean="0">
                <a:solidFill>
                  <a:schemeClr val="bg1"/>
                </a:solidFill>
                <a:latin typeface="Arial" pitchFamily="34" charset="0"/>
                <a:cs typeface="Arial" pitchFamily="34" charset="0"/>
              </a:rPr>
              <a:t>Planning</a:t>
            </a:r>
          </a:p>
        </p:txBody>
      </p:sp>
    </p:spTree>
    <p:extLst>
      <p:ext uri="{BB962C8B-B14F-4D97-AF65-F5344CB8AC3E}">
        <p14:creationId xmlns:p14="http://schemas.microsoft.com/office/powerpoint/2010/main" val="568185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Bonding /Teaming Driver</a:t>
            </a:r>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7" name="Content Placeholder 2"/>
          <p:cNvSpPr txBox="1">
            <a:spLocks/>
          </p:cNvSpPr>
          <p:nvPr/>
        </p:nvSpPr>
        <p:spPr bwMode="auto">
          <a:xfrm>
            <a:off x="457200" y="1834107"/>
            <a:ext cx="8123464" cy="75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6" y="1140086"/>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100" dirty="0"/>
              <a:t>Aggregation of multiple (slave) NICs into a single logical interface</a:t>
            </a:r>
          </a:p>
          <a:p>
            <a:pPr marL="342900" indent="-171450">
              <a:spcBef>
                <a:spcPts val="600"/>
              </a:spcBef>
              <a:buFont typeface="Arial" panose="020B0604020202020204" pitchFamily="34" charset="0"/>
              <a:buChar char="•"/>
            </a:pPr>
            <a:endParaRPr lang="en-US" sz="1100" dirty="0" smtClean="0"/>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47107" y="3332012"/>
            <a:ext cx="4337048"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100" dirty="0"/>
              <a:t>Supports bonding modes:</a:t>
            </a:r>
          </a:p>
          <a:p>
            <a:pPr marL="568325" lvl="1" indent="-171450">
              <a:spcBef>
                <a:spcPts val="0"/>
              </a:spcBef>
            </a:pPr>
            <a:r>
              <a:rPr lang="en-US" sz="1000" dirty="0" smtClean="0"/>
              <a:t>Mode 0 Balance </a:t>
            </a:r>
            <a:r>
              <a:rPr lang="en-US" sz="1000" dirty="0"/>
              <a:t>Round-robin Policy (Default)	</a:t>
            </a:r>
            <a:endParaRPr lang="en-US" sz="1000" dirty="0" smtClean="0"/>
          </a:p>
          <a:p>
            <a:pPr marL="568325" lvl="1" indent="-171450">
              <a:spcBef>
                <a:spcPts val="0"/>
              </a:spcBef>
            </a:pPr>
            <a:r>
              <a:rPr lang="en-US" sz="1000" dirty="0"/>
              <a:t>Mode </a:t>
            </a:r>
            <a:r>
              <a:rPr lang="en-US" sz="1000" dirty="0" smtClean="0"/>
              <a:t>1 </a:t>
            </a:r>
            <a:r>
              <a:rPr lang="en-US" sz="1000" dirty="0"/>
              <a:t>Active-backup Policy</a:t>
            </a:r>
          </a:p>
          <a:p>
            <a:pPr marL="568325" lvl="1" indent="-171450">
              <a:spcBef>
                <a:spcPts val="0"/>
              </a:spcBef>
            </a:pPr>
            <a:r>
              <a:rPr lang="en-US" sz="1000" dirty="0"/>
              <a:t>Mode </a:t>
            </a:r>
            <a:r>
              <a:rPr lang="en-US" sz="1000" dirty="0" smtClean="0"/>
              <a:t>2 Balance-XOR </a:t>
            </a:r>
            <a:r>
              <a:rPr lang="en-US" sz="1000" dirty="0"/>
              <a:t>Policy	</a:t>
            </a:r>
            <a:endParaRPr lang="en-US" sz="1000" dirty="0" smtClean="0"/>
          </a:p>
          <a:p>
            <a:pPr marL="568325" lvl="1" indent="-171450">
              <a:spcBef>
                <a:spcPts val="0"/>
              </a:spcBef>
            </a:pPr>
            <a:r>
              <a:rPr lang="en-US" sz="1000" dirty="0"/>
              <a:t>Mode </a:t>
            </a:r>
            <a:r>
              <a:rPr lang="en-US" sz="1000" dirty="0" smtClean="0"/>
              <a:t>3 </a:t>
            </a:r>
            <a:r>
              <a:rPr lang="en-US" sz="1000" dirty="0"/>
              <a:t>Broadcast Policy </a:t>
            </a:r>
            <a:endParaRPr lang="en-US" sz="1000" dirty="0" smtClean="0"/>
          </a:p>
          <a:p>
            <a:pPr marL="568325" lvl="1" indent="-171450">
              <a:spcBef>
                <a:spcPts val="0"/>
              </a:spcBef>
            </a:pPr>
            <a:r>
              <a:rPr lang="en-US" sz="1000" dirty="0" smtClean="0"/>
              <a:t>Mode </a:t>
            </a:r>
            <a:r>
              <a:rPr lang="en-US" sz="1000" dirty="0"/>
              <a:t>4 IEEE 802.3 ad Dynamic Link Aggregation                    </a:t>
            </a:r>
          </a:p>
          <a:p>
            <a:pPr marL="568325" lvl="1" indent="-171450">
              <a:spcBef>
                <a:spcPts val="0"/>
              </a:spcBef>
            </a:pPr>
            <a:r>
              <a:rPr lang="en-US" sz="1000" dirty="0"/>
              <a:t>Mode 5 Adaptive Transmit Load Balancing  </a:t>
            </a:r>
          </a:p>
          <a:p>
            <a:pPr marL="568325" lvl="1" indent="-171450">
              <a:spcBef>
                <a:spcPts val="0"/>
              </a:spcBef>
            </a:pPr>
            <a:endParaRPr lang="en-US" sz="1000" dirty="0"/>
          </a:p>
          <a:p>
            <a:pPr marL="568325" lvl="1" indent="-171450">
              <a:spcBef>
                <a:spcPts val="0"/>
              </a:spcBef>
            </a:pPr>
            <a:r>
              <a:rPr lang="en-US" sz="1000" dirty="0"/>
              <a:t>Mode 6 Adaptive Load Balancing* (not in release)</a:t>
            </a:r>
          </a:p>
          <a:p>
            <a:pPr marL="568325" lvl="1" indent="-171450">
              <a:spcBef>
                <a:spcPts val="0"/>
              </a:spcBef>
            </a:pPr>
            <a:endParaRPr lang="en-US" sz="1000" dirty="0"/>
          </a:p>
          <a:p>
            <a:pPr marL="396875" lvl="1" indent="0">
              <a:spcBef>
                <a:spcPts val="0"/>
              </a:spcBef>
              <a:buNone/>
            </a:pPr>
            <a:r>
              <a:rPr lang="en-US" sz="1000" dirty="0"/>
              <a:t>			</a:t>
            </a:r>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2" y="2218688"/>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100" dirty="0"/>
              <a:t>Provides support for</a:t>
            </a:r>
          </a:p>
          <a:p>
            <a:pPr marL="568325" lvl="1" indent="-171450">
              <a:spcBef>
                <a:spcPts val="0"/>
              </a:spcBef>
            </a:pPr>
            <a:r>
              <a:rPr lang="en-US" sz="1000" dirty="0" smtClean="0"/>
              <a:t>redundant </a:t>
            </a:r>
            <a:r>
              <a:rPr lang="en-US" sz="1000" dirty="0"/>
              <a:t>links,</a:t>
            </a:r>
          </a:p>
          <a:p>
            <a:pPr marL="568325" lvl="1" indent="-171450">
              <a:spcBef>
                <a:spcPts val="0"/>
              </a:spcBef>
            </a:pPr>
            <a:r>
              <a:rPr lang="en-US" sz="1000" dirty="0" smtClean="0"/>
              <a:t>fault </a:t>
            </a:r>
            <a:r>
              <a:rPr lang="en-US" sz="1000" dirty="0"/>
              <a:t>tolerance </a:t>
            </a:r>
          </a:p>
          <a:p>
            <a:pPr marL="568325" lvl="1" indent="-171450">
              <a:spcBef>
                <a:spcPts val="0"/>
              </a:spcBef>
            </a:pPr>
            <a:r>
              <a:rPr lang="en-US" sz="1000" dirty="0"/>
              <a:t>and/or load balancing of networks. </a:t>
            </a:r>
          </a:p>
        </p:txBody>
      </p:sp>
      <p:pic>
        <p:nvPicPr>
          <p:cNvPr id="13" name="Picture 2" descr="http://4.bp.blogspot.com/-HGhKVryiIcA/VCLwlMEMLeI/AAAAAAAAAU8/GnmnMtJZcFY/s1600/bonding_linu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9586" y="808757"/>
            <a:ext cx="2638935" cy="168405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57200" y="4709893"/>
            <a:ext cx="6618049" cy="153888"/>
          </a:xfrm>
          <a:prstGeom prst="rect">
            <a:avLst/>
          </a:prstGeom>
          <a:noFill/>
        </p:spPr>
        <p:txBody>
          <a:bodyPr wrap="square" lIns="0" tIns="0" rIns="0" bIns="0" rtlCol="0" anchor="ctr">
            <a:spAutoFit/>
          </a:bodyPr>
          <a:lstStyle/>
          <a:p>
            <a:pPr marL="0" lvl="1" eaLnBrk="1" hangingPunct="1"/>
            <a:r>
              <a:rPr lang="en-US" sz="1000" u="sng" dirty="0" smtClean="0">
                <a:solidFill>
                  <a:schemeClr val="bg1"/>
                </a:solidFill>
                <a:hlinkClick r:id="rId3"/>
              </a:rPr>
              <a:t>http</a:t>
            </a:r>
            <a:r>
              <a:rPr lang="en-US" sz="1000" u="sng" dirty="0">
                <a:solidFill>
                  <a:schemeClr val="bg1"/>
                </a:solidFill>
                <a:hlinkClick r:id="rId3"/>
              </a:rPr>
              <a:t>://</a:t>
            </a:r>
            <a:r>
              <a:rPr lang="en-US" sz="1000" u="sng" dirty="0" smtClean="0">
                <a:solidFill>
                  <a:schemeClr val="bg1"/>
                </a:solidFill>
                <a:hlinkClick r:id="rId3"/>
              </a:rPr>
              <a:t>www.cyberciti.biz/howto/question/static/linux-ethernet-bonding-driver-howto.php</a:t>
            </a:r>
            <a:endParaRPr lang="en-US" sz="1000" dirty="0">
              <a:solidFill>
                <a:schemeClr val="bg1"/>
              </a:solidFill>
            </a:endParaRPr>
          </a:p>
        </p:txBody>
      </p:sp>
      <p:sp>
        <p:nvSpPr>
          <p:cNvPr id="4" name="Right Brace 3"/>
          <p:cNvSpPr/>
          <p:nvPr/>
        </p:nvSpPr>
        <p:spPr>
          <a:xfrm>
            <a:off x="3766225" y="3451347"/>
            <a:ext cx="274618" cy="602866"/>
          </a:xfrm>
          <a:prstGeom prst="rightBrace">
            <a:avLst>
              <a:gd name="adj1" fmla="val 17592"/>
              <a:gd name="adj2" fmla="val 50000"/>
            </a:avLst>
          </a:prstGeom>
          <a:ln>
            <a:headEnd w="lg" len="lg"/>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a:off x="3766224" y="4104873"/>
            <a:ext cx="274618" cy="305741"/>
          </a:xfrm>
          <a:prstGeom prst="rightBrace">
            <a:avLst>
              <a:gd name="adj1" fmla="val 17592"/>
              <a:gd name="adj2" fmla="val 50000"/>
            </a:avLst>
          </a:prstGeom>
          <a:ln>
            <a:headEnd w="lg" len="lg"/>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4121527" y="3686708"/>
            <a:ext cx="1102659" cy="153888"/>
          </a:xfrm>
          <a:prstGeom prst="rect">
            <a:avLst/>
          </a:prstGeom>
          <a:noFill/>
        </p:spPr>
        <p:txBody>
          <a:bodyPr wrap="square" lIns="0" tIns="0" rIns="0" bIns="0" rtlCol="0" anchor="ctr">
            <a:spAutoFit/>
          </a:bodyPr>
          <a:lstStyle/>
          <a:p>
            <a:pPr eaLnBrk="1" hangingPunct="1"/>
            <a:r>
              <a:rPr lang="en-US" sz="1000" b="1" dirty="0" smtClean="0">
                <a:solidFill>
                  <a:srgbClr val="0070C0"/>
                </a:solidFill>
                <a:latin typeface="+mj-lt"/>
                <a:ea typeface="Geneva" charset="0"/>
                <a:cs typeface="Geneva" charset="0"/>
              </a:rPr>
              <a:t>DPDK R1.7</a:t>
            </a:r>
            <a:endParaRPr lang="en-US" sz="1000" b="1" dirty="0">
              <a:solidFill>
                <a:srgbClr val="0070C0"/>
              </a:solidFill>
              <a:latin typeface="+mj-lt"/>
              <a:ea typeface="Geneva" charset="0"/>
              <a:cs typeface="Geneva" charset="0"/>
            </a:endParaRPr>
          </a:p>
        </p:txBody>
      </p:sp>
      <p:sp>
        <p:nvSpPr>
          <p:cNvPr id="18" name="TextBox 17"/>
          <p:cNvSpPr txBox="1"/>
          <p:nvPr/>
        </p:nvSpPr>
        <p:spPr>
          <a:xfrm>
            <a:off x="4121526" y="4200237"/>
            <a:ext cx="1102659" cy="153888"/>
          </a:xfrm>
          <a:prstGeom prst="rect">
            <a:avLst/>
          </a:prstGeom>
          <a:noFill/>
        </p:spPr>
        <p:txBody>
          <a:bodyPr wrap="square" lIns="0" tIns="0" rIns="0" bIns="0" rtlCol="0" anchor="ctr">
            <a:spAutoFit/>
          </a:bodyPr>
          <a:lstStyle/>
          <a:p>
            <a:pPr eaLnBrk="1" hangingPunct="1"/>
            <a:r>
              <a:rPr lang="en-US" sz="1000" b="1" dirty="0" smtClean="0">
                <a:solidFill>
                  <a:srgbClr val="0070C0"/>
                </a:solidFill>
                <a:latin typeface="+mj-lt"/>
                <a:ea typeface="Geneva" charset="0"/>
                <a:cs typeface="Geneva" charset="0"/>
              </a:rPr>
              <a:t>DPDK R1.8</a:t>
            </a:r>
            <a:endParaRPr lang="en-US" sz="1000" b="1" dirty="0">
              <a:solidFill>
                <a:srgbClr val="0070C0"/>
              </a:solidFill>
              <a:latin typeface="+mj-lt"/>
              <a:ea typeface="Geneva" charset="0"/>
              <a:cs typeface="Geneva" charset="0"/>
            </a:endParaRPr>
          </a:p>
        </p:txBody>
      </p:sp>
      <p:sp>
        <p:nvSpPr>
          <p:cNvPr id="17" name="TextBox 16"/>
          <p:cNvSpPr txBox="1"/>
          <p:nvPr/>
        </p:nvSpPr>
        <p:spPr>
          <a:xfrm>
            <a:off x="5465778" y="3984793"/>
            <a:ext cx="2896557" cy="369332"/>
          </a:xfrm>
          <a:prstGeom prst="rect">
            <a:avLst/>
          </a:prstGeom>
          <a:noFill/>
        </p:spPr>
        <p:txBody>
          <a:bodyPr wrap="square" lIns="0" tIns="0" rIns="0" bIns="0" rtlCol="0" anchor="ctr">
            <a:spAutoFit/>
          </a:bodyPr>
          <a:lstStyle/>
          <a:p>
            <a:pPr eaLnBrk="1" hangingPunct="1"/>
            <a:r>
              <a:rPr lang="en-US" sz="1200" dirty="0" smtClean="0">
                <a:solidFill>
                  <a:srgbClr val="0070C0"/>
                </a:solidFill>
                <a:latin typeface="+mn-lt"/>
                <a:ea typeface="Geneva" charset="0"/>
                <a:cs typeface="Geneva" charset="0"/>
              </a:rPr>
              <a:t>Required for future use case with bonding SR-IOV + Virtio for Live migration</a:t>
            </a:r>
            <a:endParaRPr lang="en-US" sz="1200" dirty="0">
              <a:solidFill>
                <a:srgbClr val="0070C0"/>
              </a:solidFill>
              <a:latin typeface="+mn-lt"/>
              <a:ea typeface="Geneva" charset="0"/>
              <a:cs typeface="Geneva" charset="0"/>
            </a:endParaRPr>
          </a:p>
        </p:txBody>
      </p:sp>
    </p:spTree>
    <p:extLst>
      <p:ext uri="{BB962C8B-B14F-4D97-AF65-F5344CB8AC3E}">
        <p14:creationId xmlns:p14="http://schemas.microsoft.com/office/powerpoint/2010/main" val="2952264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Distributor Library</a:t>
            </a:r>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7" name="Content Placeholder 2"/>
          <p:cNvSpPr txBox="1">
            <a:spLocks/>
          </p:cNvSpPr>
          <p:nvPr/>
        </p:nvSpPr>
        <p:spPr bwMode="auto">
          <a:xfrm>
            <a:off x="457200" y="1834107"/>
            <a:ext cx="8123464" cy="75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6" y="1140086"/>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100" dirty="0"/>
              <a:t>Dynamic load balancing of traffic with processing on any available cores (first come first serve</a:t>
            </a:r>
            <a:r>
              <a:rPr lang="en-US" sz="1100" dirty="0" smtClean="0"/>
              <a:t>)</a:t>
            </a:r>
          </a:p>
          <a:p>
            <a:pPr marL="342900" indent="-171450">
              <a:spcBef>
                <a:spcPts val="600"/>
              </a:spcBef>
              <a:buFont typeface="Arial" panose="020B0604020202020204" pitchFamily="34" charset="0"/>
              <a:buChar char="•"/>
            </a:pPr>
            <a:r>
              <a:rPr lang="en-US" sz="1100" dirty="0" smtClean="0"/>
              <a:t>Packets flows must maintain order (no reordering)</a:t>
            </a:r>
            <a:endParaRPr lang="en-US" sz="1100" dirty="0"/>
          </a:p>
          <a:p>
            <a:pPr marL="342900" indent="-171450">
              <a:spcBef>
                <a:spcPts val="600"/>
              </a:spcBef>
              <a:buFont typeface="Arial" panose="020B0604020202020204" pitchFamily="34" charset="0"/>
              <a:buChar char="•"/>
            </a:pPr>
            <a:endParaRPr lang="en-US" sz="1100" dirty="0" smtClean="0"/>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47107" y="3332012"/>
            <a:ext cx="4337048"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171450">
              <a:spcBef>
                <a:spcPts val="1200"/>
              </a:spcBef>
            </a:pPr>
            <a:r>
              <a:rPr lang="en-US" sz="1100" dirty="0">
                <a:solidFill>
                  <a:srgbClr val="0071C5"/>
                </a:solidFill>
                <a:cs typeface="Neo Sans Intel"/>
              </a:rPr>
              <a:t>Packet Distributor Vs Load Balancer – Where to Use?</a:t>
            </a:r>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2" y="2218688"/>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100" dirty="0"/>
              <a:t>Suitable to Migrate Hardware based Legacy Applications</a:t>
            </a:r>
          </a:p>
          <a:p>
            <a:pPr marL="568325" lvl="1" indent="-171450">
              <a:spcBef>
                <a:spcPts val="0"/>
              </a:spcBef>
            </a:pPr>
            <a:r>
              <a:rPr lang="en-US" sz="1000" dirty="0" smtClean="0"/>
              <a:t>Sample </a:t>
            </a:r>
            <a:r>
              <a:rPr lang="en-US" sz="1000" dirty="0"/>
              <a:t>Application coming in R 1.8 </a:t>
            </a:r>
            <a:endParaRPr lang="en-US" sz="1000" dirty="0" smtClean="0"/>
          </a:p>
          <a:p>
            <a:pPr marL="342900" indent="-171450">
              <a:spcBef>
                <a:spcPts val="600"/>
              </a:spcBef>
              <a:buFont typeface="Arial" panose="020B0604020202020204" pitchFamily="34" charset="0"/>
              <a:buChar char="•"/>
            </a:pPr>
            <a:r>
              <a:rPr lang="en-US" sz="1100" dirty="0"/>
              <a:t>RSS distribution uneven, Distributer evenly balanced</a:t>
            </a:r>
          </a:p>
        </p:txBody>
      </p:sp>
      <p:graphicFrame>
        <p:nvGraphicFramePr>
          <p:cNvPr id="13" name="Table 12"/>
          <p:cNvGraphicFramePr>
            <a:graphicFrameLocks noGrp="1"/>
          </p:cNvGraphicFramePr>
          <p:nvPr>
            <p:extLst>
              <p:ext uri="{D42A27DB-BD31-4B8C-83A1-F6EECF244321}">
                <p14:modId xmlns:p14="http://schemas.microsoft.com/office/powerpoint/2010/main" val="324914478"/>
              </p:ext>
            </p:extLst>
          </p:nvPr>
        </p:nvGraphicFramePr>
        <p:xfrm>
          <a:off x="457200" y="3657806"/>
          <a:ext cx="4432271" cy="1040573"/>
        </p:xfrm>
        <a:graphic>
          <a:graphicData uri="http://schemas.openxmlformats.org/drawingml/2006/table">
            <a:tbl>
              <a:tblPr firstRow="1" bandRow="1">
                <a:tableStyleId>{5C22544A-7EE6-4342-B048-85BDC9FD1C3A}</a:tableStyleId>
              </a:tblPr>
              <a:tblGrid>
                <a:gridCol w="2220368"/>
                <a:gridCol w="2211903"/>
              </a:tblGrid>
              <a:tr h="132499">
                <a:tc>
                  <a:txBody>
                    <a:bodyPr/>
                    <a:lstStyle/>
                    <a:p>
                      <a:r>
                        <a:rPr lang="en-US" sz="700" dirty="0" smtClean="0"/>
                        <a:t>Use Existing</a:t>
                      </a:r>
                      <a:r>
                        <a:rPr lang="en-US" sz="700" baseline="0" dirty="0" smtClean="0"/>
                        <a:t> Load Balancer</a:t>
                      </a:r>
                      <a:endParaRPr lang="en-US" sz="700" dirty="0"/>
                    </a:p>
                  </a:txBody>
                  <a:tcPr/>
                </a:tc>
                <a:tc>
                  <a:txBody>
                    <a:bodyPr/>
                    <a:lstStyle/>
                    <a:p>
                      <a:r>
                        <a:rPr lang="en-US" sz="700" dirty="0" smtClean="0"/>
                        <a:t>Use</a:t>
                      </a:r>
                      <a:r>
                        <a:rPr lang="en-US" sz="700" baseline="0" dirty="0" smtClean="0"/>
                        <a:t> </a:t>
                      </a:r>
                      <a:r>
                        <a:rPr lang="en-US" sz="700" dirty="0" smtClean="0"/>
                        <a:t>New</a:t>
                      </a:r>
                      <a:r>
                        <a:rPr lang="en-US" sz="700" baseline="0" dirty="0" smtClean="0"/>
                        <a:t> Packet Distributor</a:t>
                      </a:r>
                      <a:endParaRPr lang="en-US" sz="700" dirty="0"/>
                    </a:p>
                  </a:txBody>
                  <a:tcPr/>
                </a:tc>
              </a:tr>
              <a:tr h="185232">
                <a:tc>
                  <a:txBody>
                    <a:bodyPr/>
                    <a:lstStyle/>
                    <a:p>
                      <a:r>
                        <a:rPr lang="en-US" sz="700" dirty="0" smtClean="0"/>
                        <a:t>No Legac</a:t>
                      </a:r>
                      <a:r>
                        <a:rPr lang="en-US" sz="700" baseline="0" dirty="0" smtClean="0"/>
                        <a:t>y Constraints.  </a:t>
                      </a:r>
                      <a:endParaRPr lang="en-US" sz="700" dirty="0"/>
                    </a:p>
                  </a:txBody>
                  <a:tcPr/>
                </a:tc>
                <a:tc>
                  <a:txBody>
                    <a:bodyPr/>
                    <a:lstStyle/>
                    <a:p>
                      <a:r>
                        <a:rPr lang="en-US" sz="700" dirty="0" smtClean="0"/>
                        <a:t>Legacy Constraint. </a:t>
                      </a:r>
                      <a:endParaRPr lang="en-US" sz="700" dirty="0"/>
                    </a:p>
                  </a:txBody>
                  <a:tcPr/>
                </a:tc>
              </a:tr>
              <a:tr h="248093">
                <a:tc>
                  <a:txBody>
                    <a:bodyPr/>
                    <a:lstStyle/>
                    <a:p>
                      <a:r>
                        <a:rPr lang="en-US" sz="700" dirty="0" smtClean="0"/>
                        <a:t>Can</a:t>
                      </a:r>
                      <a:r>
                        <a:rPr lang="en-US" sz="700" baseline="0" dirty="0" smtClean="0"/>
                        <a:t> optimize using burst transfer</a:t>
                      </a:r>
                      <a:endParaRPr lang="en-US" sz="700" dirty="0"/>
                    </a:p>
                  </a:txBody>
                  <a:tcPr/>
                </a:tc>
                <a:tc>
                  <a:txBody>
                    <a:bodyPr/>
                    <a:lstStyle/>
                    <a:p>
                      <a:r>
                        <a:rPr lang="en-US" sz="700" dirty="0" smtClean="0"/>
                        <a:t>Because</a:t>
                      </a:r>
                      <a:r>
                        <a:rPr lang="en-US" sz="700" baseline="0" dirty="0" smtClean="0"/>
                        <a:t> of Legacy, cannot use burst</a:t>
                      </a:r>
                      <a:endParaRPr lang="en-US" sz="700" dirty="0"/>
                    </a:p>
                  </a:txBody>
                  <a:tcPr/>
                </a:tc>
              </a:tr>
              <a:tr h="185232">
                <a:tc>
                  <a:txBody>
                    <a:bodyPr/>
                    <a:lstStyle/>
                    <a:p>
                      <a:r>
                        <a:rPr lang="en-US" sz="700" dirty="0" smtClean="0"/>
                        <a:t>Performance is premium</a:t>
                      </a:r>
                      <a:endParaRPr lang="en-US" sz="700" dirty="0"/>
                    </a:p>
                  </a:txBody>
                  <a:tcPr/>
                </a:tc>
                <a:tc>
                  <a:txBody>
                    <a:bodyPr/>
                    <a:lstStyle/>
                    <a:p>
                      <a:r>
                        <a:rPr lang="en-US" sz="700" dirty="0" smtClean="0"/>
                        <a:t>Legacy code carrying over</a:t>
                      </a:r>
                      <a:r>
                        <a:rPr lang="en-US" sz="700" baseline="0" dirty="0" smtClean="0"/>
                        <a:t> is must</a:t>
                      </a:r>
                      <a:endParaRPr lang="en-US" sz="700" dirty="0"/>
                    </a:p>
                  </a:txBody>
                  <a:tcPr/>
                </a:tc>
              </a:tr>
              <a:tr h="132499">
                <a:tc>
                  <a:txBody>
                    <a:bodyPr/>
                    <a:lstStyle/>
                    <a:p>
                      <a:r>
                        <a:rPr lang="en-US" sz="700" dirty="0" smtClean="0"/>
                        <a:t>Can</a:t>
                      </a:r>
                      <a:r>
                        <a:rPr lang="en-US" sz="700" baseline="0" dirty="0" smtClean="0"/>
                        <a:t> do bursting</a:t>
                      </a:r>
                      <a:endParaRPr lang="en-US" sz="700" dirty="0"/>
                    </a:p>
                  </a:txBody>
                  <a:tcPr/>
                </a:tc>
                <a:tc>
                  <a:txBody>
                    <a:bodyPr/>
                    <a:lstStyle/>
                    <a:p>
                      <a:r>
                        <a:rPr lang="en-US" sz="700" dirty="0" smtClean="0"/>
                        <a:t>Packet Prioritization does not allow using burst</a:t>
                      </a:r>
                      <a:endParaRPr lang="en-US" sz="700" dirty="0"/>
                    </a:p>
                  </a:txBody>
                  <a:tcPr/>
                </a:tc>
              </a:tr>
            </a:tbl>
          </a:graphicData>
        </a:graphic>
      </p:graphicFrame>
      <p:grpSp>
        <p:nvGrpSpPr>
          <p:cNvPr id="14" name="Group 13"/>
          <p:cNvGrpSpPr/>
          <p:nvPr/>
        </p:nvGrpSpPr>
        <p:grpSpPr>
          <a:xfrm>
            <a:off x="5400714" y="1147422"/>
            <a:ext cx="3286086" cy="1854148"/>
            <a:chOff x="5400714" y="1147422"/>
            <a:chExt cx="3286086" cy="1854148"/>
          </a:xfrm>
        </p:grpSpPr>
        <p:sp>
          <p:nvSpPr>
            <p:cNvPr id="15" name="Rectangle 14"/>
            <p:cNvSpPr/>
            <p:nvPr/>
          </p:nvSpPr>
          <p:spPr>
            <a:xfrm>
              <a:off x="6215827" y="1720569"/>
              <a:ext cx="985171" cy="7928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GB" sz="1050" kern="1200" dirty="0">
                  <a:solidFill>
                    <a:srgbClr val="000000"/>
                  </a:solidFill>
                  <a:effectLst/>
                  <a:ea typeface="Times New Roman"/>
                  <a:cs typeface="Times New Roman"/>
                </a:rPr>
                <a:t>Distributor core</a:t>
              </a:r>
              <a:endParaRPr lang="en-US" sz="800" dirty="0">
                <a:effectLst/>
                <a:latin typeface="Times New Roman"/>
                <a:ea typeface="Times New Roman"/>
              </a:endParaRPr>
            </a:p>
          </p:txBody>
        </p:sp>
        <p:sp>
          <p:nvSpPr>
            <p:cNvPr id="16" name="TextBox 9"/>
            <p:cNvSpPr txBox="1"/>
            <p:nvPr/>
          </p:nvSpPr>
          <p:spPr>
            <a:xfrm>
              <a:off x="5400714" y="2082125"/>
              <a:ext cx="756938" cy="261610"/>
            </a:xfrm>
            <a:prstGeom prst="rect">
              <a:avLst/>
            </a:prstGeom>
            <a:noFill/>
          </p:spPr>
          <p:txBody>
            <a:bodyPr wrap="none" rtlCol="0">
              <a:spAutoFit/>
            </a:bodyPr>
            <a:lstStyle/>
            <a:p>
              <a:pPr marL="0" marR="0">
                <a:spcBef>
                  <a:spcPts val="0"/>
                </a:spcBef>
                <a:spcAft>
                  <a:spcPts val="0"/>
                </a:spcAft>
              </a:pPr>
              <a:r>
                <a:rPr lang="en-GB" sz="1100" kern="1200" dirty="0" smtClean="0">
                  <a:solidFill>
                    <a:srgbClr val="000000"/>
                  </a:solidFill>
                  <a:effectLst/>
                  <a:latin typeface="Calibri"/>
                  <a:ea typeface="Times New Roman"/>
                  <a:cs typeface="Times New Roman"/>
                </a:rPr>
                <a:t>Packets </a:t>
              </a:r>
              <a:r>
                <a:rPr lang="en-GB" sz="1100" kern="1200" dirty="0">
                  <a:solidFill>
                    <a:srgbClr val="000000"/>
                  </a:solidFill>
                  <a:effectLst/>
                  <a:latin typeface="Calibri"/>
                  <a:ea typeface="Times New Roman"/>
                  <a:cs typeface="Times New Roman"/>
                </a:rPr>
                <a:t>in</a:t>
              </a:r>
              <a:endParaRPr lang="en-US" sz="900" dirty="0">
                <a:effectLst/>
                <a:latin typeface="Times New Roman"/>
                <a:ea typeface="Times New Roman"/>
              </a:endParaRPr>
            </a:p>
          </p:txBody>
        </p:sp>
        <p:sp>
          <p:nvSpPr>
            <p:cNvPr id="17" name="Rectangle 16"/>
            <p:cNvSpPr/>
            <p:nvPr/>
          </p:nvSpPr>
          <p:spPr>
            <a:xfrm>
              <a:off x="7872593" y="1475758"/>
              <a:ext cx="814207" cy="24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GB" sz="800" kern="1200" dirty="0" smtClean="0">
                  <a:solidFill>
                    <a:srgbClr val="FFFFFF"/>
                  </a:solidFill>
                  <a:effectLst/>
                  <a:ea typeface="Times New Roman"/>
                  <a:cs typeface="Times New Roman"/>
                </a:rPr>
                <a:t>Worker Thread/core</a:t>
              </a:r>
              <a:endParaRPr lang="en-US" sz="500" dirty="0">
                <a:effectLst/>
                <a:latin typeface="Times New Roman"/>
                <a:ea typeface="Times New Roman"/>
              </a:endParaRPr>
            </a:p>
          </p:txBody>
        </p:sp>
        <p:sp>
          <p:nvSpPr>
            <p:cNvPr id="19" name="Rectangle 18"/>
            <p:cNvSpPr/>
            <p:nvPr/>
          </p:nvSpPr>
          <p:spPr>
            <a:xfrm>
              <a:off x="7872593" y="1796378"/>
              <a:ext cx="814207" cy="24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GB" sz="800" kern="1200" dirty="0" smtClean="0">
                  <a:solidFill>
                    <a:srgbClr val="FFFFFF"/>
                  </a:solidFill>
                  <a:effectLst/>
                  <a:ea typeface="Times New Roman"/>
                  <a:cs typeface="Times New Roman"/>
                </a:rPr>
                <a:t>Worker Thread/core</a:t>
              </a:r>
              <a:endParaRPr lang="en-US" sz="500" dirty="0">
                <a:effectLst/>
                <a:latin typeface="Times New Roman"/>
                <a:ea typeface="Times New Roman"/>
              </a:endParaRPr>
            </a:p>
          </p:txBody>
        </p:sp>
        <p:sp>
          <p:nvSpPr>
            <p:cNvPr id="20" name="Rectangle 19"/>
            <p:cNvSpPr/>
            <p:nvPr/>
          </p:nvSpPr>
          <p:spPr>
            <a:xfrm>
              <a:off x="7872593" y="2116998"/>
              <a:ext cx="814207" cy="24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GB" sz="800" kern="1200" dirty="0" smtClean="0">
                  <a:solidFill>
                    <a:srgbClr val="FFFFFF"/>
                  </a:solidFill>
                  <a:effectLst/>
                  <a:ea typeface="Times New Roman"/>
                  <a:cs typeface="Times New Roman"/>
                </a:rPr>
                <a:t>Worker Thread/core</a:t>
              </a:r>
              <a:endParaRPr lang="en-US" sz="500" dirty="0">
                <a:effectLst/>
                <a:latin typeface="Times New Roman"/>
                <a:ea typeface="Times New Roman"/>
              </a:endParaRPr>
            </a:p>
          </p:txBody>
        </p:sp>
        <p:sp>
          <p:nvSpPr>
            <p:cNvPr id="21" name="Rectangle 20"/>
            <p:cNvSpPr/>
            <p:nvPr/>
          </p:nvSpPr>
          <p:spPr>
            <a:xfrm>
              <a:off x="7872593" y="2437618"/>
              <a:ext cx="814207" cy="24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GB" sz="800" kern="1200" dirty="0" smtClean="0">
                  <a:solidFill>
                    <a:srgbClr val="FFFFFF"/>
                  </a:solidFill>
                  <a:effectLst/>
                  <a:ea typeface="Times New Roman"/>
                  <a:cs typeface="Times New Roman"/>
                </a:rPr>
                <a:t>Worker Thread/core</a:t>
              </a:r>
              <a:endParaRPr lang="en-US" sz="500" dirty="0">
                <a:effectLst/>
                <a:latin typeface="Times New Roman"/>
                <a:ea typeface="Times New Roman"/>
              </a:endParaRPr>
            </a:p>
          </p:txBody>
        </p:sp>
        <p:sp>
          <p:nvSpPr>
            <p:cNvPr id="22" name="Rectangle 21"/>
            <p:cNvSpPr/>
            <p:nvPr/>
          </p:nvSpPr>
          <p:spPr>
            <a:xfrm>
              <a:off x="7872593" y="2758237"/>
              <a:ext cx="814207" cy="24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GB" sz="800" kern="1200" dirty="0" smtClean="0">
                  <a:solidFill>
                    <a:srgbClr val="FFFFFF"/>
                  </a:solidFill>
                  <a:effectLst/>
                  <a:ea typeface="Times New Roman"/>
                  <a:cs typeface="Times New Roman"/>
                </a:rPr>
                <a:t>Worker Thread/core</a:t>
              </a:r>
              <a:endParaRPr lang="en-US" sz="500" dirty="0">
                <a:effectLst/>
                <a:latin typeface="Times New Roman"/>
                <a:ea typeface="Times New Roman"/>
              </a:endParaRPr>
            </a:p>
          </p:txBody>
        </p:sp>
        <p:cxnSp>
          <p:nvCxnSpPr>
            <p:cNvPr id="23" name="Straight Arrow Connector 22"/>
            <p:cNvCxnSpPr/>
            <p:nvPr/>
          </p:nvCxnSpPr>
          <p:spPr>
            <a:xfrm>
              <a:off x="7347512" y="2634486"/>
              <a:ext cx="525081" cy="268314"/>
            </a:xfrm>
            <a:prstGeom prst="straightConnector1">
              <a:avLst/>
            </a:prstGeom>
            <a:ln>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7347512" y="2568131"/>
              <a:ext cx="507797" cy="264751"/>
            </a:xfrm>
            <a:prstGeom prst="straightConnector1">
              <a:avLst/>
            </a:prstGeom>
            <a:ln>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347512" y="2397606"/>
              <a:ext cx="525081" cy="256949"/>
            </a:xfrm>
            <a:prstGeom prst="straightConnector1">
              <a:avLst/>
            </a:prstGeom>
            <a:ln>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7365473" y="2313866"/>
              <a:ext cx="507120" cy="259659"/>
            </a:xfrm>
            <a:prstGeom prst="straightConnector1">
              <a:avLst/>
            </a:prstGeom>
            <a:ln>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65473" y="2149636"/>
              <a:ext cx="497389" cy="199930"/>
            </a:xfrm>
            <a:prstGeom prst="straightConnector1">
              <a:avLst/>
            </a:prstGeom>
            <a:ln>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7365473" y="2069019"/>
              <a:ext cx="497389" cy="199516"/>
            </a:xfrm>
            <a:prstGeom prst="straightConnector1">
              <a:avLst/>
            </a:prstGeom>
            <a:ln>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7365473" y="1963200"/>
              <a:ext cx="489836" cy="7049"/>
            </a:xfrm>
            <a:prstGeom prst="straightConnector1">
              <a:avLst/>
            </a:prstGeom>
            <a:ln>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7347512" y="1882169"/>
              <a:ext cx="507798" cy="8523"/>
            </a:xfrm>
            <a:prstGeom prst="straightConnector1">
              <a:avLst/>
            </a:prstGeom>
            <a:ln>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7365473" y="1618249"/>
              <a:ext cx="471875" cy="123318"/>
            </a:xfrm>
            <a:prstGeom prst="straightConnector1">
              <a:avLst/>
            </a:prstGeom>
            <a:ln>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7347512" y="1537217"/>
              <a:ext cx="489837" cy="124334"/>
            </a:xfrm>
            <a:prstGeom prst="straightConnector1">
              <a:avLst/>
            </a:prstGeom>
            <a:ln>
              <a:headEnd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904736" y="1147422"/>
              <a:ext cx="1153711" cy="246221"/>
            </a:xfrm>
            <a:prstGeom prst="rect">
              <a:avLst/>
            </a:prstGeom>
            <a:noFill/>
          </p:spPr>
          <p:txBody>
            <a:bodyPr wrap="square" lIns="0" tIns="0" rIns="0" bIns="0" rtlCol="0" anchor="ctr">
              <a:spAutoFit/>
            </a:bodyPr>
            <a:lstStyle/>
            <a:p>
              <a:pPr algn="ctr" eaLnBrk="1" hangingPunct="1"/>
              <a:r>
                <a:rPr lang="en-US" sz="800" dirty="0" smtClean="0">
                  <a:latin typeface="+mn-lt"/>
                  <a:ea typeface="Geneva" charset="0"/>
                  <a:cs typeface="Geneva" charset="0"/>
                </a:rPr>
                <a:t>Worker obtains next packet to process</a:t>
              </a:r>
              <a:endParaRPr lang="en-US" sz="800" dirty="0">
                <a:latin typeface="+mn-lt"/>
                <a:ea typeface="Geneva" charset="0"/>
                <a:cs typeface="Geneva" charset="0"/>
              </a:endParaRPr>
            </a:p>
          </p:txBody>
        </p:sp>
        <p:cxnSp>
          <p:nvCxnSpPr>
            <p:cNvPr id="34" name="Straight Arrow Connector 33"/>
            <p:cNvCxnSpPr/>
            <p:nvPr/>
          </p:nvCxnSpPr>
          <p:spPr>
            <a:xfrm>
              <a:off x="5492333" y="2326471"/>
              <a:ext cx="694271" cy="13"/>
            </a:xfrm>
            <a:prstGeom prst="straightConnector1">
              <a:avLst/>
            </a:prstGeom>
            <a:ln>
              <a:headEnd w="lg" len="lg"/>
              <a:tailEnd type="triangle"/>
            </a:ln>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6253520" y="2082125"/>
            <a:ext cx="716839" cy="23039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solidFill>
                  <a:schemeClr val="tx1"/>
                </a:solidFill>
              </a:rPr>
              <a:t>Tags in use</a:t>
            </a:r>
            <a:endParaRPr lang="en-GB" sz="800" dirty="0">
              <a:solidFill>
                <a:schemeClr val="tx1"/>
              </a:solidFill>
            </a:endParaRPr>
          </a:p>
        </p:txBody>
      </p:sp>
      <p:sp>
        <p:nvSpPr>
          <p:cNvPr id="36" name="Oval 35"/>
          <p:cNvSpPr/>
          <p:nvPr/>
        </p:nvSpPr>
        <p:spPr bwMode="auto">
          <a:xfrm>
            <a:off x="6611730" y="2360331"/>
            <a:ext cx="586012" cy="169158"/>
          </a:xfrm>
          <a:prstGeom prst="ellipse">
            <a:avLst/>
          </a:prstGeom>
          <a:solidFill>
            <a:srgbClr val="92D050"/>
          </a:solidFill>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wrap="none" lIns="0" rIns="0" rtlCol="0" anchor="ctr"/>
          <a:lstStyle/>
          <a:p>
            <a:pPr algn="ctr" eaLnBrk="0" hangingPunct="0"/>
            <a:r>
              <a:rPr lang="en-US" sz="700" dirty="0" smtClean="0">
                <a:solidFill>
                  <a:schemeClr val="tx1"/>
                </a:solidFill>
                <a:latin typeface="Neo Sans Intel" pitchFamily="34" charset="0"/>
              </a:rPr>
              <a:t>Coalesce</a:t>
            </a:r>
            <a:endParaRPr lang="en-US" sz="900" dirty="0">
              <a:solidFill>
                <a:schemeClr val="tx1"/>
              </a:solidFill>
              <a:latin typeface="Neo Sans Intel" pitchFamily="34" charset="0"/>
            </a:endParaRPr>
          </a:p>
        </p:txBody>
      </p:sp>
    </p:spTree>
    <p:extLst>
      <p:ext uri="{BB962C8B-B14F-4D97-AF65-F5344CB8AC3E}">
        <p14:creationId xmlns:p14="http://schemas.microsoft.com/office/powerpoint/2010/main" val="2454683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Framework</a:t>
            </a:r>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6" y="1140086"/>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050" dirty="0"/>
              <a:t>Command-based packet processing framework</a:t>
            </a:r>
          </a:p>
          <a:p>
            <a:pPr marL="342900" indent="-171450">
              <a:spcBef>
                <a:spcPts val="600"/>
              </a:spcBef>
              <a:buFont typeface="Arial" panose="020B0604020202020204" pitchFamily="34" charset="0"/>
              <a:buChar char="•"/>
            </a:pPr>
            <a:r>
              <a:rPr lang="en-US" sz="1050" dirty="0"/>
              <a:t>Logically similar to SDN open flow</a:t>
            </a:r>
          </a:p>
          <a:p>
            <a:pPr marL="342900" indent="-171450">
              <a:spcBef>
                <a:spcPts val="600"/>
              </a:spcBef>
              <a:buFont typeface="Arial" panose="020B0604020202020204" pitchFamily="34" charset="0"/>
              <a:buChar char="•"/>
            </a:pPr>
            <a:endParaRPr lang="en-US" sz="1050" dirty="0" smtClean="0"/>
          </a:p>
          <a:p>
            <a:pPr marL="342900" indent="-171450">
              <a:spcBef>
                <a:spcPts val="600"/>
              </a:spcBef>
              <a:buFont typeface="Arial" panose="020B0604020202020204" pitchFamily="34" charset="0"/>
              <a:buChar char="•"/>
            </a:pPr>
            <a:endParaRPr lang="en-US" sz="1050" dirty="0" smtClean="0"/>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47106" y="3332012"/>
            <a:ext cx="5264655"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050" dirty="0"/>
              <a:t>Capability to switch between pure s/w &amp; h/w accelerated implementation</a:t>
            </a:r>
          </a:p>
          <a:p>
            <a:pPr marL="342900" indent="-171450">
              <a:spcBef>
                <a:spcPts val="600"/>
              </a:spcBef>
              <a:buFont typeface="Arial" panose="020B0604020202020204" pitchFamily="34" charset="0"/>
              <a:buChar char="•"/>
            </a:pPr>
            <a:r>
              <a:rPr lang="en-US" sz="1050" dirty="0"/>
              <a:t>Two Sample Applications - Showcasing Functionality &amp; Performance</a:t>
            </a:r>
          </a:p>
          <a:p>
            <a:pPr marL="625475" lvl="1" indent="-228600">
              <a:spcBef>
                <a:spcPts val="0"/>
              </a:spcBef>
              <a:buFont typeface="+mj-lt"/>
              <a:buAutoNum type="arabicPeriod"/>
            </a:pPr>
            <a:r>
              <a:rPr lang="en-US" sz="900" dirty="0"/>
              <a:t>IP Pipeline Sample Application shows how to create complex multi-core applications.</a:t>
            </a:r>
          </a:p>
          <a:p>
            <a:pPr marL="625475" lvl="1" indent="-228600">
              <a:spcBef>
                <a:spcPts val="0"/>
              </a:spcBef>
              <a:buFont typeface="+mj-lt"/>
              <a:buAutoNum type="arabicPeriod"/>
            </a:pPr>
            <a:r>
              <a:rPr lang="en-US" sz="900" dirty="0"/>
              <a:t>Test Pipeline Sample Application demonstrates the performance of single-table DPDK </a:t>
            </a:r>
            <a:r>
              <a:rPr lang="en-US" sz="900" dirty="0" smtClean="0"/>
              <a:t>pipelines</a:t>
            </a:r>
          </a:p>
          <a:p>
            <a:pPr marL="396875" lvl="1" indent="0">
              <a:spcBef>
                <a:spcPts val="0"/>
              </a:spcBef>
              <a:buNone/>
            </a:pPr>
            <a:endParaRPr lang="en-US" sz="900" dirty="0" smtClean="0"/>
          </a:p>
          <a:p>
            <a:pPr marL="396875" lvl="1" indent="0">
              <a:spcBef>
                <a:spcPts val="0"/>
              </a:spcBef>
              <a:buNone/>
            </a:pPr>
            <a:endParaRPr lang="en-US" sz="900" dirty="0" smtClean="0"/>
          </a:p>
          <a:p>
            <a:pPr marL="171450">
              <a:spcBef>
                <a:spcPts val="0"/>
              </a:spcBef>
            </a:pPr>
            <a:r>
              <a:rPr lang="en-US" sz="1000" dirty="0" smtClean="0"/>
              <a:t>Note: Thread Safety on roadmap with Cuckoo Hash (currently single table per pipeline)</a:t>
            </a:r>
            <a:endParaRPr lang="en-US" sz="1000" dirty="0"/>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2" y="2218688"/>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050" dirty="0"/>
              <a:t>Faster Time To Market:  Minimizes the development effort</a:t>
            </a:r>
          </a:p>
          <a:p>
            <a:pPr marL="342900" indent="-171450">
              <a:spcBef>
                <a:spcPts val="600"/>
              </a:spcBef>
              <a:buFont typeface="Arial" panose="020B0604020202020204" pitchFamily="34" charset="0"/>
              <a:buChar char="•"/>
            </a:pPr>
            <a:r>
              <a:rPr lang="en-US" sz="1050" dirty="0"/>
              <a:t>Rapid Prototyping: Finding performance of realistic target appliance - </a:t>
            </a:r>
            <a:r>
              <a:rPr lang="en-US" sz="900" dirty="0"/>
              <a:t>Compared to simple l2fwd or l3fwd performance numbers </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4515" y="212386"/>
            <a:ext cx="3749485" cy="1504571"/>
          </a:xfrm>
          <a:prstGeom prst="rect">
            <a:avLst/>
          </a:prstGeom>
          <a:noFill/>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0605" y="2350489"/>
            <a:ext cx="3403395" cy="1701697"/>
          </a:xfrm>
          <a:prstGeom prst="rect">
            <a:avLst/>
          </a:prstGeom>
          <a:noFill/>
        </p:spPr>
      </p:pic>
      <p:sp>
        <p:nvSpPr>
          <p:cNvPr id="15" name="TextBox 14"/>
          <p:cNvSpPr txBox="1"/>
          <p:nvPr/>
        </p:nvSpPr>
        <p:spPr>
          <a:xfrm>
            <a:off x="6042661" y="4052843"/>
            <a:ext cx="2587247" cy="184666"/>
          </a:xfrm>
          <a:prstGeom prst="rect">
            <a:avLst/>
          </a:prstGeom>
          <a:noFill/>
        </p:spPr>
        <p:txBody>
          <a:bodyPr wrap="none" lIns="0" tIns="0" rIns="0" bIns="0" rtlCol="0" anchor="ctr">
            <a:spAutoFit/>
          </a:bodyPr>
          <a:lstStyle/>
          <a:p>
            <a:pPr algn="ctr" eaLnBrk="1" hangingPunct="1"/>
            <a:r>
              <a:rPr lang="en-US" sz="1200" b="1" u="sng" dirty="0" smtClean="0">
                <a:solidFill>
                  <a:srgbClr val="006600"/>
                </a:solidFill>
                <a:latin typeface="+mn-lt"/>
                <a:ea typeface="Geneva" charset="0"/>
                <a:cs typeface="Geneva" charset="0"/>
              </a:rPr>
              <a:t>2. Test Pipeline Sample Application </a:t>
            </a:r>
            <a:endParaRPr lang="en-US" sz="1200" b="1" u="sng" dirty="0">
              <a:solidFill>
                <a:srgbClr val="006600"/>
              </a:solidFill>
              <a:latin typeface="+mn-lt"/>
              <a:ea typeface="Geneva" charset="0"/>
              <a:cs typeface="Geneva" charset="0"/>
            </a:endParaRPr>
          </a:p>
        </p:txBody>
      </p:sp>
      <p:sp>
        <p:nvSpPr>
          <p:cNvPr id="16" name="TextBox 15"/>
          <p:cNvSpPr txBox="1"/>
          <p:nvPr/>
        </p:nvSpPr>
        <p:spPr>
          <a:xfrm>
            <a:off x="6042662" y="1834304"/>
            <a:ext cx="2418932" cy="184666"/>
          </a:xfrm>
          <a:prstGeom prst="rect">
            <a:avLst/>
          </a:prstGeom>
          <a:noFill/>
        </p:spPr>
        <p:txBody>
          <a:bodyPr wrap="none" lIns="0" tIns="0" rIns="0" bIns="0" rtlCol="0" anchor="ctr">
            <a:spAutoFit/>
          </a:bodyPr>
          <a:lstStyle/>
          <a:p>
            <a:pPr algn="ctr" eaLnBrk="1" hangingPunct="1"/>
            <a:r>
              <a:rPr lang="en-US" sz="1200" b="1" u="sng" dirty="0" smtClean="0">
                <a:solidFill>
                  <a:srgbClr val="006600"/>
                </a:solidFill>
                <a:latin typeface="+mn-lt"/>
                <a:ea typeface="Geneva" charset="0"/>
                <a:cs typeface="Geneva" charset="0"/>
              </a:rPr>
              <a:t>1. IP Pipeline Sample Application </a:t>
            </a:r>
            <a:endParaRPr lang="en-US" sz="1200" b="1" u="sng" dirty="0">
              <a:solidFill>
                <a:srgbClr val="006600"/>
              </a:solidFill>
              <a:latin typeface="+mn-lt"/>
              <a:ea typeface="Geneva" charset="0"/>
              <a:cs typeface="Geneva" charset="0"/>
            </a:endParaRPr>
          </a:p>
        </p:txBody>
      </p:sp>
    </p:spTree>
    <p:extLst>
      <p:ext uri="{BB962C8B-B14F-4D97-AF65-F5344CB8AC3E}">
        <p14:creationId xmlns:p14="http://schemas.microsoft.com/office/powerpoint/2010/main" val="697504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sz="2000" dirty="0"/>
              <a:t>Packet Framework: Test Pipeline Sample Application </a:t>
            </a:r>
            <a:r>
              <a:rPr lang="en-US" sz="1800" dirty="0"/>
              <a:t/>
            </a:r>
            <a:br>
              <a:rPr lang="en-US" sz="1800" dirty="0"/>
            </a:br>
            <a:r>
              <a:rPr lang="en-US" sz="1200" dirty="0"/>
              <a:t>Packet forwarding Throughput (2x10 Gbe ports)</a:t>
            </a:r>
          </a:p>
        </p:txBody>
      </p:sp>
      <p:sp>
        <p:nvSpPr>
          <p:cNvPr id="11" name="Text Placeholder 10"/>
          <p:cNvSpPr>
            <a:spLocks noGrp="1"/>
          </p:cNvSpPr>
          <p:nvPr>
            <p:ph type="body" sz="quarter" idx="4294967295"/>
          </p:nvPr>
        </p:nvSpPr>
        <p:spPr>
          <a:xfrm>
            <a:off x="5913438" y="4160838"/>
            <a:ext cx="3230562" cy="301625"/>
          </a:xfrm>
        </p:spPr>
        <p:txBody>
          <a:bodyPr>
            <a:normAutofit/>
          </a:bodyPr>
          <a:lstStyle/>
          <a:p>
            <a:r>
              <a:rPr lang="en-US" sz="800" dirty="0"/>
              <a:t>Command :  ./testpipeline -c 0xe –n 4 -- -p 0x5 --&lt;Table Type&gt;</a:t>
            </a:r>
          </a:p>
          <a:p>
            <a:pPr>
              <a:spcBef>
                <a:spcPts val="0"/>
              </a:spcBef>
            </a:pPr>
            <a:r>
              <a:rPr lang="en-US" sz="800" dirty="0"/>
              <a:t>Core 0, being the master core, is not specified in core-mask</a:t>
            </a:r>
          </a:p>
          <a:p>
            <a:endParaRPr lang="en-US" sz="80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772979"/>
            <a:ext cx="5113168" cy="2922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098857" y="3421404"/>
            <a:ext cx="2990759" cy="646331"/>
          </a:xfrm>
          <a:prstGeom prst="rect">
            <a:avLst/>
          </a:prstGeom>
          <a:noFill/>
        </p:spPr>
        <p:txBody>
          <a:bodyPr wrap="square" lIns="0" tIns="0" rIns="0" bIns="0" rtlCol="0" anchor="ctr">
            <a:spAutoFit/>
          </a:bodyPr>
          <a:lstStyle/>
          <a:p>
            <a:pPr eaLnBrk="1" hangingPunct="1"/>
            <a:r>
              <a:rPr lang="en-US" sz="700" dirty="0" smtClean="0">
                <a:latin typeface="+mj-lt"/>
                <a:ea typeface="Geneva" charset="0"/>
                <a:cs typeface="Geneva" charset="0"/>
              </a:rPr>
              <a:t>One core is used for Rx, Worker, </a:t>
            </a:r>
            <a:r>
              <a:rPr lang="en-US" sz="700" dirty="0" err="1" smtClean="0">
                <a:latin typeface="+mj-lt"/>
                <a:ea typeface="Geneva" charset="0"/>
                <a:cs typeface="Geneva" charset="0"/>
              </a:rPr>
              <a:t>Tx</a:t>
            </a:r>
            <a:r>
              <a:rPr lang="en-US" sz="700" dirty="0" smtClean="0">
                <a:latin typeface="+mj-lt"/>
                <a:ea typeface="Geneva" charset="0"/>
                <a:cs typeface="Geneva" charset="0"/>
              </a:rPr>
              <a:t> functions each. For </a:t>
            </a:r>
            <a:r>
              <a:rPr lang="en-US" sz="700" dirty="0">
                <a:latin typeface="+mj-lt"/>
                <a:ea typeface="Geneva" charset="0"/>
                <a:cs typeface="Geneva" charset="0"/>
              </a:rPr>
              <a:t>more info </a:t>
            </a:r>
            <a:r>
              <a:rPr lang="en-US" sz="700" dirty="0" smtClean="0">
                <a:latin typeface="+mj-lt"/>
                <a:ea typeface="Geneva" charset="0"/>
                <a:cs typeface="Geneva" charset="0"/>
              </a:rPr>
              <a:t>on above shown packet processing workloads see: DPDK Programmer’s Guide</a:t>
            </a:r>
          </a:p>
          <a:p>
            <a:pPr eaLnBrk="1" hangingPunct="1"/>
            <a:endParaRPr lang="en-US" sz="700" dirty="0">
              <a:latin typeface="+mj-lt"/>
              <a:ea typeface="Geneva" charset="0"/>
              <a:cs typeface="Geneva" charset="0"/>
            </a:endParaRPr>
          </a:p>
          <a:p>
            <a:pPr eaLnBrk="1" hangingPunct="1"/>
            <a:r>
              <a:rPr lang="en-US" sz="700" dirty="0" smtClean="0">
                <a:latin typeface="+mj-lt"/>
                <a:ea typeface="Geneva" charset="0"/>
                <a:cs typeface="Geneva" charset="0"/>
              </a:rPr>
              <a:t>NOTE: </a:t>
            </a:r>
            <a:r>
              <a:rPr lang="en-US" sz="700" dirty="0">
                <a:latin typeface="+mj-lt"/>
              </a:rPr>
              <a:t>In the case of two ports, </a:t>
            </a:r>
            <a:r>
              <a:rPr lang="en-US" sz="700" dirty="0" smtClean="0">
                <a:latin typeface="+mj-lt"/>
              </a:rPr>
              <a:t>for LPM </a:t>
            </a:r>
            <a:r>
              <a:rPr lang="en-US" sz="700" dirty="0">
                <a:latin typeface="+mj-lt"/>
              </a:rPr>
              <a:t>two routes are added to the </a:t>
            </a:r>
            <a:r>
              <a:rPr lang="en-US" sz="700" dirty="0" smtClean="0">
                <a:latin typeface="+mj-lt"/>
              </a:rPr>
              <a:t>table, For ACL </a:t>
            </a:r>
            <a:r>
              <a:rPr lang="en-US" sz="700" dirty="0">
                <a:latin typeface="+mj-lt"/>
              </a:rPr>
              <a:t>two </a:t>
            </a:r>
            <a:r>
              <a:rPr lang="en-US" sz="700" dirty="0" smtClean="0">
                <a:latin typeface="+mj-lt"/>
              </a:rPr>
              <a:t>rules </a:t>
            </a:r>
            <a:r>
              <a:rPr lang="en-US" sz="700" dirty="0">
                <a:latin typeface="+mj-lt"/>
              </a:rPr>
              <a:t>are added to the table </a:t>
            </a:r>
            <a:r>
              <a:rPr lang="en-US" sz="700" dirty="0" smtClean="0">
                <a:latin typeface="+mj-lt"/>
                <a:ea typeface="Geneva" charset="0"/>
                <a:cs typeface="Geneva" charset="0"/>
              </a:rPr>
              <a:t>(impact on more rules will be updated at a later date)</a:t>
            </a:r>
            <a:endParaRPr lang="en-US" sz="700" dirty="0">
              <a:latin typeface="+mj-lt"/>
              <a:ea typeface="Geneva" charset="0"/>
              <a:cs typeface="Geneva" charset="0"/>
            </a:endParaRPr>
          </a:p>
        </p:txBody>
      </p:sp>
      <p:pic>
        <p:nvPicPr>
          <p:cNvPr id="3" name="Picture 2"/>
          <p:cNvPicPr>
            <a:picLocks noChangeAspect="1"/>
          </p:cNvPicPr>
          <p:nvPr/>
        </p:nvPicPr>
        <p:blipFill>
          <a:blip r:embed="rId4"/>
          <a:stretch>
            <a:fillRect/>
          </a:stretch>
        </p:blipFill>
        <p:spPr>
          <a:xfrm>
            <a:off x="6098857" y="772979"/>
            <a:ext cx="2830787" cy="1725930"/>
          </a:xfrm>
          <a:prstGeom prst="rect">
            <a:avLst/>
          </a:prstGeom>
        </p:spPr>
      </p:pic>
      <p:sp>
        <p:nvSpPr>
          <p:cNvPr id="4" name="TextBox 3"/>
          <p:cNvSpPr txBox="1"/>
          <p:nvPr/>
        </p:nvSpPr>
        <p:spPr>
          <a:xfrm>
            <a:off x="6098857" y="2579606"/>
            <a:ext cx="2902755" cy="738664"/>
          </a:xfrm>
          <a:prstGeom prst="rect">
            <a:avLst/>
          </a:prstGeom>
          <a:noFill/>
        </p:spPr>
        <p:txBody>
          <a:bodyPr wrap="square" lIns="0" tIns="0" rIns="0" bIns="0" rtlCol="0" anchor="ctr">
            <a:spAutoFit/>
          </a:bodyPr>
          <a:lstStyle/>
          <a:p>
            <a:pPr eaLnBrk="1" hangingPunct="1"/>
            <a:r>
              <a:rPr lang="en-US" sz="800" dirty="0" smtClean="0">
                <a:latin typeface="+mn-lt"/>
                <a:ea typeface="Geneva" charset="0"/>
                <a:cs typeface="Geneva" charset="0"/>
              </a:rPr>
              <a:t>The </a:t>
            </a:r>
            <a:r>
              <a:rPr lang="en-US" sz="800" dirty="0">
                <a:latin typeface="+mn-lt"/>
                <a:ea typeface="Geneva" charset="0"/>
                <a:cs typeface="Geneva" charset="0"/>
              </a:rPr>
              <a:t>profile for input traffic is TCP/IPv4 packets with: </a:t>
            </a:r>
          </a:p>
          <a:p>
            <a:pPr eaLnBrk="1" hangingPunct="1"/>
            <a:endParaRPr lang="en-US" sz="800" dirty="0" smtClean="0">
              <a:latin typeface="+mn-lt"/>
              <a:ea typeface="Geneva" charset="0"/>
              <a:cs typeface="Geneva" charset="0"/>
            </a:endParaRPr>
          </a:p>
          <a:p>
            <a:pPr eaLnBrk="1" hangingPunct="1"/>
            <a:r>
              <a:rPr lang="en-US" sz="800" dirty="0" smtClean="0">
                <a:latin typeface="+mn-lt"/>
                <a:ea typeface="Geneva" charset="0"/>
                <a:cs typeface="Geneva" charset="0"/>
              </a:rPr>
              <a:t>Destination </a:t>
            </a:r>
            <a:r>
              <a:rPr lang="en-US" sz="800" dirty="0">
                <a:latin typeface="+mn-lt"/>
                <a:ea typeface="Geneva" charset="0"/>
                <a:cs typeface="Geneva" charset="0"/>
              </a:rPr>
              <a:t>IP addresses A.B.C.D  are configure as:</a:t>
            </a:r>
          </a:p>
          <a:p>
            <a:pPr eaLnBrk="1" hangingPunct="1"/>
            <a:r>
              <a:rPr lang="en-US" sz="800" dirty="0">
                <a:latin typeface="+mn-lt"/>
                <a:ea typeface="Geneva" charset="0"/>
                <a:cs typeface="Geneva" charset="0"/>
              </a:rPr>
              <a:t>A is fixed to 0 and B, C,D address are random </a:t>
            </a:r>
          </a:p>
          <a:p>
            <a:pPr eaLnBrk="1" hangingPunct="1"/>
            <a:r>
              <a:rPr lang="en-US" sz="800" dirty="0">
                <a:latin typeface="+mn-lt"/>
                <a:ea typeface="Geneva" charset="0"/>
                <a:cs typeface="Geneva" charset="0"/>
              </a:rPr>
              <a:t>Source IP address fixed is set to 0.0.0.0 </a:t>
            </a:r>
          </a:p>
          <a:p>
            <a:pPr eaLnBrk="1" hangingPunct="1"/>
            <a:r>
              <a:rPr lang="en-US" sz="800" dirty="0">
                <a:latin typeface="+mn-lt"/>
                <a:ea typeface="Geneva" charset="0"/>
                <a:cs typeface="Geneva" charset="0"/>
              </a:rPr>
              <a:t>Source and Destination TCP ports are fixed to 0</a:t>
            </a:r>
          </a:p>
        </p:txBody>
      </p:sp>
      <p:sp>
        <p:nvSpPr>
          <p:cNvPr id="5" name="Rounded Rectangle 4"/>
          <p:cNvSpPr/>
          <p:nvPr/>
        </p:nvSpPr>
        <p:spPr bwMode="auto">
          <a:xfrm>
            <a:off x="457200" y="4067735"/>
            <a:ext cx="5113168" cy="484094"/>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12700" algn="ctr">
            <a:solidFill>
              <a:schemeClr val="bg2"/>
            </a:solidFill>
            <a:round/>
            <a:headEnd type="none" w="sm" len="sm"/>
            <a:tailEnd type="none" w="sm" len="sm"/>
          </a:ln>
          <a:effectLst/>
        </p:spPr>
        <p:txBody>
          <a:bodyPr lIns="0" tIns="0" rIns="0" bIns="0" rtlCol="0" anchor="ctr"/>
          <a:lstStyle/>
          <a:p>
            <a:pPr algn="ctr"/>
            <a:r>
              <a:rPr lang="en-US" sz="1200" dirty="0" smtClean="0">
                <a:solidFill>
                  <a:srgbClr val="FFFF00"/>
                </a:solidFill>
                <a:effectLst>
                  <a:outerShdw blurRad="38100" dist="38100" dir="2700000" algn="tl">
                    <a:srgbClr val="000000">
                      <a:alpha val="43137"/>
                    </a:srgbClr>
                  </a:outerShdw>
                </a:effectLst>
                <a:latin typeface="+mn-lt"/>
                <a:ea typeface="Geneva" charset="0"/>
                <a:cs typeface="Geneva" charset="0"/>
              </a:rPr>
              <a:t>Good Throughput performance for up to 16M flows</a:t>
            </a:r>
            <a:endParaRPr lang="en-US" sz="1200" dirty="0">
              <a:solidFill>
                <a:srgbClr val="FFFF00"/>
              </a:solidFill>
              <a:effectLst>
                <a:outerShdw blurRad="38100" dist="38100" dir="2700000" algn="tl">
                  <a:srgbClr val="000000">
                    <a:alpha val="43137"/>
                  </a:srgbClr>
                </a:outerShdw>
              </a:effectLst>
              <a:latin typeface="+mn-lt"/>
              <a:ea typeface="Geneva" charset="0"/>
              <a:cs typeface="Geneva" charset="0"/>
            </a:endParaRPr>
          </a:p>
        </p:txBody>
      </p:sp>
      <p:sp>
        <p:nvSpPr>
          <p:cNvPr id="6" name="Date Placeholder 5"/>
          <p:cNvSpPr>
            <a:spLocks noGrp="1"/>
          </p:cNvSpPr>
          <p:nvPr>
            <p:ph type="dt" sz="half" idx="10"/>
          </p:nvPr>
        </p:nvSpPr>
        <p:spPr/>
        <p:txBody>
          <a:bodyPr/>
          <a:lstStyle/>
          <a:p>
            <a:pPr>
              <a:defRPr/>
            </a:pPr>
            <a:r>
              <a:rPr lang="en-US" smtClean="0"/>
              <a:t>INTEL CONFIDENTIAL</a:t>
            </a:r>
            <a:endParaRPr lang="en-US" dirty="0"/>
          </a:p>
        </p:txBody>
      </p:sp>
    </p:spTree>
    <p:extLst>
      <p:ext uri="{BB962C8B-B14F-4D97-AF65-F5344CB8AC3E}">
        <p14:creationId xmlns:p14="http://schemas.microsoft.com/office/powerpoint/2010/main" val="3556913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1.8 Features</a:t>
            </a:r>
            <a:endParaRPr lang="en-US" dirty="0"/>
          </a:p>
        </p:txBody>
      </p:sp>
      <p:sp>
        <p:nvSpPr>
          <p:cNvPr id="3" name="Date Placeholder 2"/>
          <p:cNvSpPr>
            <a:spLocks noGrp="1"/>
          </p:cNvSpPr>
          <p:nvPr>
            <p:ph type="dt" sz="half" idx="10"/>
          </p:nvPr>
        </p:nvSpPr>
        <p:spPr/>
        <p:txBody>
          <a:bodyPr/>
          <a:lstStyle/>
          <a:p>
            <a:pPr>
              <a:defRPr/>
            </a:pPr>
            <a:r>
              <a:rPr lang="en-US" smtClean="0"/>
              <a:t>INTEL CONFIDENTIAL</a:t>
            </a:r>
            <a:endParaRPr lang="en-US" dirty="0"/>
          </a:p>
        </p:txBody>
      </p:sp>
      <p:sp>
        <p:nvSpPr>
          <p:cNvPr id="8" name="AutoShape 5"/>
          <p:cNvSpPr>
            <a:spLocks noChangeAspect="1" noChangeArrowheads="1"/>
          </p:cNvSpPr>
          <p:nvPr/>
        </p:nvSpPr>
        <p:spPr bwMode="auto">
          <a:xfrm>
            <a:off x="4859709" y="4611469"/>
            <a:ext cx="957443" cy="185470"/>
          </a:xfrm>
          <a:prstGeom prst="roundRect">
            <a:avLst/>
          </a:prstGeom>
          <a:solidFill>
            <a:srgbClr val="00B050"/>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wrap="none" lIns="92075" tIns="27432" rIns="92075" bIns="27432" anchor="ctr"/>
          <a:lstStyle/>
          <a:p>
            <a:pPr marL="117475" indent="-117475" algn="ctr" eaLnBrk="0" hangingPunct="0"/>
            <a:r>
              <a:rPr lang="en-US" sz="1000" b="1" dirty="0" smtClean="0">
                <a:solidFill>
                  <a:schemeClr val="bg1"/>
                </a:solidFill>
                <a:latin typeface="Arial" pitchFamily="34" charset="0"/>
                <a:cs typeface="Arial" pitchFamily="34" charset="0"/>
              </a:rPr>
              <a:t>Shipping</a:t>
            </a:r>
          </a:p>
        </p:txBody>
      </p:sp>
      <p:sp>
        <p:nvSpPr>
          <p:cNvPr id="9" name="AutoShape 5"/>
          <p:cNvSpPr>
            <a:spLocks noChangeAspect="1" noChangeArrowheads="1"/>
          </p:cNvSpPr>
          <p:nvPr/>
        </p:nvSpPr>
        <p:spPr bwMode="auto">
          <a:xfrm>
            <a:off x="5891312" y="4619599"/>
            <a:ext cx="968479" cy="182097"/>
          </a:xfrm>
          <a:prstGeom prst="roundRect">
            <a:avLst/>
          </a:prstGeom>
          <a:solidFill>
            <a:srgbClr val="0070C0"/>
          </a:solidFill>
          <a:ln w="9525">
            <a:prstDash val="solid"/>
            <a:headEnd type="none" w="sm" len="sm"/>
            <a:tailEnd type="none" w="sm" len="sm"/>
          </a:ln>
        </p:spPr>
        <p:style>
          <a:lnRef idx="1">
            <a:schemeClr val="dk1"/>
          </a:lnRef>
          <a:fillRef idx="2">
            <a:schemeClr val="dk1"/>
          </a:fillRef>
          <a:effectRef idx="1">
            <a:schemeClr val="dk1"/>
          </a:effectRef>
          <a:fontRef idx="minor">
            <a:schemeClr val="dk1"/>
          </a:fontRef>
        </p:style>
        <p:txBody>
          <a:bodyPr wrap="none" lIns="92075" tIns="46038" rIns="92075" bIns="46038" anchor="ctr"/>
          <a:lstStyle/>
          <a:p>
            <a:pPr marL="117475" indent="-117475" algn="ctr" eaLnBrk="0" hangingPunct="0"/>
            <a:r>
              <a:rPr lang="en-US" sz="1000" b="1" smtClean="0">
                <a:solidFill>
                  <a:schemeClr val="bg1"/>
                </a:solidFill>
                <a:latin typeface="Arial" pitchFamily="34" charset="0"/>
                <a:cs typeface="Arial" pitchFamily="34" charset="0"/>
              </a:rPr>
              <a:t>In Development</a:t>
            </a:r>
          </a:p>
        </p:txBody>
      </p:sp>
      <p:sp>
        <p:nvSpPr>
          <p:cNvPr id="10" name="AutoShape 5"/>
          <p:cNvSpPr>
            <a:spLocks noChangeAspect="1" noChangeArrowheads="1"/>
          </p:cNvSpPr>
          <p:nvPr/>
        </p:nvSpPr>
        <p:spPr bwMode="auto">
          <a:xfrm>
            <a:off x="6933951" y="4610484"/>
            <a:ext cx="968479" cy="181137"/>
          </a:xfrm>
          <a:prstGeom prst="roundRect">
            <a:avLst/>
          </a:prstGeom>
          <a:solidFill>
            <a:srgbClr val="7030A0"/>
          </a:solidFill>
          <a:ln>
            <a:solidFill>
              <a:schemeClr val="tx1"/>
            </a:solidFill>
            <a:prstDash val="solid"/>
            <a:headEnd type="none" w="sm" len="sm"/>
            <a:tailEnd type="none" w="sm" len="sm"/>
          </a:ln>
        </p:spPr>
        <p:style>
          <a:lnRef idx="1">
            <a:schemeClr val="dk1"/>
          </a:lnRef>
          <a:fillRef idx="2">
            <a:schemeClr val="dk1"/>
          </a:fillRef>
          <a:effectRef idx="1">
            <a:schemeClr val="dk1"/>
          </a:effectRef>
          <a:fontRef idx="minor">
            <a:schemeClr val="dk1"/>
          </a:fontRef>
        </p:style>
        <p:txBody>
          <a:bodyPr wrap="none" lIns="92075" tIns="46038" rIns="92075" bIns="46038" anchor="ctr"/>
          <a:lstStyle/>
          <a:p>
            <a:pPr marL="117475" indent="-117475" algn="ctr" eaLnBrk="0" hangingPunct="0"/>
            <a:r>
              <a:rPr lang="en-US" sz="1000" b="1" dirty="0" smtClean="0">
                <a:solidFill>
                  <a:schemeClr val="bg1"/>
                </a:solidFill>
                <a:latin typeface="Arial" pitchFamily="34" charset="0"/>
                <a:cs typeface="Arial" pitchFamily="34" charset="0"/>
              </a:rPr>
              <a:t>Planning</a:t>
            </a:r>
          </a:p>
        </p:txBody>
      </p:sp>
      <p:grpSp>
        <p:nvGrpSpPr>
          <p:cNvPr id="14" name="Group 13"/>
          <p:cNvGrpSpPr/>
          <p:nvPr/>
        </p:nvGrpSpPr>
        <p:grpSpPr>
          <a:xfrm>
            <a:off x="951701" y="873668"/>
            <a:ext cx="2735395" cy="3396163"/>
            <a:chOff x="4637" y="176438"/>
            <a:chExt cx="2009681" cy="3396163"/>
          </a:xfrm>
        </p:grpSpPr>
        <p:sp>
          <p:nvSpPr>
            <p:cNvPr id="15" name="Rounded Rectangle 14"/>
            <p:cNvSpPr/>
            <p:nvPr/>
          </p:nvSpPr>
          <p:spPr>
            <a:xfrm>
              <a:off x="4637" y="176438"/>
              <a:ext cx="2009681" cy="3396163"/>
            </a:xfrm>
            <a:prstGeom prst="roundRect">
              <a:avLst>
                <a:gd name="adj" fmla="val 10000"/>
              </a:avLst>
            </a:prstGeom>
            <a:solidFill>
              <a:srgbClr val="0070C0"/>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
          <p:nvSpPr>
            <p:cNvPr id="16" name="Rounded Rectangle 4"/>
            <p:cNvSpPr/>
            <p:nvPr/>
          </p:nvSpPr>
          <p:spPr>
            <a:xfrm>
              <a:off x="63499" y="235300"/>
              <a:ext cx="1891957" cy="32784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41910" rIns="0" bIns="41910" numCol="1" spcCol="1270" anchor="t" anchorCtr="0">
              <a:noAutofit/>
            </a:bodyPr>
            <a:lstStyle/>
            <a:p>
              <a:pPr lvl="0" algn="l" defTabSz="466725">
                <a:lnSpc>
                  <a:spcPct val="90000"/>
                </a:lnSpc>
                <a:spcBef>
                  <a:spcPct val="0"/>
                </a:spcBef>
                <a:spcAft>
                  <a:spcPts val="600"/>
                </a:spcAft>
              </a:pPr>
              <a:r>
                <a:rPr lang="en-US" sz="1100" b="1" i="1" kern="1200" dirty="0" smtClean="0"/>
                <a:t>Q4’14 (v 1.8) - </a:t>
              </a:r>
              <a:r>
                <a:rPr lang="en-US" sz="1100" b="1" i="1" kern="1200" dirty="0" err="1" smtClean="0"/>
                <a:t>PoR</a:t>
              </a:r>
              <a:endParaRPr lang="en-US" sz="1100" kern="1200" dirty="0">
                <a:solidFill>
                  <a:schemeClr val="bg1"/>
                </a:solidFill>
              </a:endParaRPr>
            </a:p>
            <a:p>
              <a:pPr marL="57150" lvl="1" indent="-57150" algn="l" defTabSz="355600">
                <a:lnSpc>
                  <a:spcPct val="90000"/>
                </a:lnSpc>
                <a:spcBef>
                  <a:spcPct val="0"/>
                </a:spcBef>
                <a:spcAft>
                  <a:spcPct val="15000"/>
                </a:spcAft>
                <a:buChar char="••"/>
              </a:pPr>
              <a:r>
                <a:rPr lang="en-US" sz="900" b="1" i="1" kern="1200" dirty="0" smtClean="0"/>
                <a:t>Silicon Support</a:t>
              </a:r>
              <a:endParaRPr lang="en-US" sz="900" b="1" i="1" kern="1200" dirty="0"/>
            </a:p>
            <a:p>
              <a:pPr marL="114300" lvl="2" indent="-57150" algn="l" defTabSz="311150">
                <a:lnSpc>
                  <a:spcPct val="90000"/>
                </a:lnSpc>
                <a:spcBef>
                  <a:spcPct val="0"/>
                </a:spcBef>
                <a:spcAft>
                  <a:spcPct val="15000"/>
                </a:spcAft>
                <a:buChar char="••"/>
              </a:pPr>
              <a:r>
                <a:rPr lang="en-US" sz="800" kern="1200" dirty="0" smtClean="0">
                  <a:latin typeface="+mj-lt"/>
                </a:rPr>
                <a:t>Haswell Server</a:t>
              </a:r>
              <a:endParaRPr lang="en-US" sz="800" kern="1200" dirty="0">
                <a:latin typeface="+mj-lt"/>
              </a:endParaRPr>
            </a:p>
            <a:p>
              <a:pPr marL="114300" lvl="2" indent="-57150" algn="l" defTabSz="311150">
                <a:lnSpc>
                  <a:spcPct val="90000"/>
                </a:lnSpc>
                <a:spcBef>
                  <a:spcPct val="0"/>
                </a:spcBef>
                <a:spcAft>
                  <a:spcPct val="15000"/>
                </a:spcAft>
                <a:buChar char="••"/>
              </a:pPr>
              <a:endParaRPr lang="en-US" sz="800" kern="1200" dirty="0"/>
            </a:p>
            <a:p>
              <a:pPr marL="114300" lvl="2" indent="-57150" algn="l" defTabSz="311150">
                <a:lnSpc>
                  <a:spcPct val="90000"/>
                </a:lnSpc>
                <a:spcBef>
                  <a:spcPct val="0"/>
                </a:spcBef>
                <a:spcAft>
                  <a:spcPct val="15000"/>
                </a:spcAft>
                <a:buChar char="••"/>
              </a:pPr>
              <a:endParaRPr lang="en-US" sz="800" kern="1200" dirty="0"/>
            </a:p>
            <a:p>
              <a:pPr marL="114300" lvl="2" indent="-57150" algn="l" defTabSz="311150">
                <a:lnSpc>
                  <a:spcPct val="90000"/>
                </a:lnSpc>
                <a:spcBef>
                  <a:spcPct val="0"/>
                </a:spcBef>
                <a:spcAft>
                  <a:spcPct val="15000"/>
                </a:spcAft>
                <a:buChar char="••"/>
              </a:pPr>
              <a:endParaRPr lang="en-US" sz="800" kern="1200" dirty="0"/>
            </a:p>
            <a:p>
              <a:pPr marL="57150" lvl="1" indent="-57150" algn="l" defTabSz="355600">
                <a:lnSpc>
                  <a:spcPct val="90000"/>
                </a:lnSpc>
                <a:spcBef>
                  <a:spcPct val="0"/>
                </a:spcBef>
                <a:spcAft>
                  <a:spcPct val="15000"/>
                </a:spcAft>
                <a:buChar char="••"/>
              </a:pPr>
              <a:r>
                <a:rPr lang="en-US" sz="900" b="1" i="1" kern="1200" dirty="0" smtClean="0"/>
                <a:t>DPDK</a:t>
              </a:r>
              <a:endParaRPr lang="en-US" sz="900" i="1" kern="1200" dirty="0"/>
            </a:p>
            <a:p>
              <a:pPr marL="114300" lvl="2" indent="-57150" algn="l" defTabSz="311150">
                <a:lnSpc>
                  <a:spcPct val="90000"/>
                </a:lnSpc>
                <a:spcBef>
                  <a:spcPct val="0"/>
                </a:spcBef>
                <a:spcAft>
                  <a:spcPct val="15000"/>
                </a:spcAft>
                <a:buChar char="••"/>
              </a:pPr>
              <a:r>
                <a:rPr lang="en-US" sz="800" kern="1200" dirty="0" smtClean="0">
                  <a:latin typeface="+mj-lt"/>
                </a:rPr>
                <a:t>DPDK Test Suite</a:t>
              </a:r>
              <a:endParaRPr lang="en-US" sz="800" kern="1200" dirty="0">
                <a:latin typeface="+mj-lt"/>
              </a:endParaRPr>
            </a:p>
            <a:p>
              <a:pPr marL="114300" lvl="2" indent="-57150" algn="l" defTabSz="311150">
                <a:lnSpc>
                  <a:spcPct val="90000"/>
                </a:lnSpc>
                <a:spcBef>
                  <a:spcPct val="0"/>
                </a:spcBef>
                <a:spcAft>
                  <a:spcPct val="15000"/>
                </a:spcAft>
                <a:buChar char="••"/>
              </a:pPr>
              <a:r>
                <a:rPr lang="en-US" sz="800" kern="1200" dirty="0" smtClean="0">
                  <a:latin typeface="+mj-lt"/>
                </a:rPr>
                <a:t>Open Source Documentation conversion</a:t>
              </a:r>
              <a:endParaRPr lang="en-US" sz="800" kern="1200" dirty="0">
                <a:latin typeface="+mj-lt"/>
              </a:endParaRPr>
            </a:p>
            <a:p>
              <a:pPr marL="114300" lvl="2" indent="-57150" algn="l" defTabSz="311150">
                <a:lnSpc>
                  <a:spcPct val="90000"/>
                </a:lnSpc>
                <a:spcBef>
                  <a:spcPct val="0"/>
                </a:spcBef>
                <a:spcAft>
                  <a:spcPct val="15000"/>
                </a:spcAft>
                <a:buChar char="••"/>
              </a:pPr>
              <a:r>
                <a:rPr lang="en-US" sz="800" kern="1200" dirty="0" smtClean="0">
                  <a:latin typeface="+mj-lt"/>
                </a:rPr>
                <a:t>mbuf updated</a:t>
              </a:r>
              <a:endParaRPr lang="en-US" sz="800" kern="1200" dirty="0">
                <a:latin typeface="+mj-lt"/>
              </a:endParaRPr>
            </a:p>
            <a:p>
              <a:pPr marL="114300" lvl="2" indent="-57150" algn="l" defTabSz="311150">
                <a:lnSpc>
                  <a:spcPct val="90000"/>
                </a:lnSpc>
                <a:spcBef>
                  <a:spcPct val="0"/>
                </a:spcBef>
                <a:spcAft>
                  <a:spcPct val="15000"/>
                </a:spcAft>
                <a:buChar char="••"/>
              </a:pPr>
              <a:r>
                <a:rPr lang="en-US" sz="800" kern="1200" dirty="0" smtClean="0">
                  <a:latin typeface="+mj-lt"/>
                </a:rPr>
                <a:t>VM Power Manager</a:t>
              </a:r>
              <a:endParaRPr lang="en-US" sz="800" kern="1200" dirty="0">
                <a:latin typeface="+mj-lt"/>
              </a:endParaRPr>
            </a:p>
            <a:p>
              <a:pPr marL="114300" lvl="2" indent="-57150" algn="l" defTabSz="311150">
                <a:lnSpc>
                  <a:spcPct val="90000"/>
                </a:lnSpc>
                <a:spcBef>
                  <a:spcPct val="0"/>
                </a:spcBef>
                <a:spcAft>
                  <a:spcPct val="15000"/>
                </a:spcAft>
                <a:buChar char="••"/>
              </a:pPr>
              <a:r>
                <a:rPr lang="en-GB" sz="800" kern="1200" dirty="0" smtClean="0">
                  <a:latin typeface="+mj-lt"/>
                </a:rPr>
                <a:t>Jumbo frames &amp; Scatter Gather in virtio-</a:t>
              </a:r>
              <a:r>
                <a:rPr lang="en-GB" sz="800" kern="1200" dirty="0" err="1" smtClean="0">
                  <a:latin typeface="+mj-lt"/>
                </a:rPr>
                <a:t>pmd</a:t>
              </a:r>
              <a:endParaRPr lang="en-US" sz="800" kern="1200" dirty="0">
                <a:latin typeface="+mj-lt"/>
              </a:endParaRPr>
            </a:p>
            <a:p>
              <a:pPr marL="114300" lvl="2" indent="-57150" algn="l" defTabSz="311150">
                <a:lnSpc>
                  <a:spcPct val="90000"/>
                </a:lnSpc>
                <a:spcBef>
                  <a:spcPct val="0"/>
                </a:spcBef>
                <a:spcAft>
                  <a:spcPct val="15000"/>
                </a:spcAft>
                <a:buChar char="••"/>
              </a:pPr>
              <a:r>
                <a:rPr lang="en-GB" sz="800" kern="1200" dirty="0" smtClean="0">
                  <a:latin typeface="+mj-lt"/>
                </a:rPr>
                <a:t>Multicast packets in virtio-</a:t>
              </a:r>
              <a:r>
                <a:rPr lang="en-GB" sz="800" kern="1200" dirty="0" err="1" smtClean="0">
                  <a:latin typeface="+mj-lt"/>
                </a:rPr>
                <a:t>pmd</a:t>
              </a:r>
              <a:r>
                <a:rPr lang="en-GB" sz="800" kern="1200" dirty="0" smtClean="0">
                  <a:latin typeface="+mj-lt"/>
                </a:rPr>
                <a:t> &amp; all VF PMDs</a:t>
              </a:r>
              <a:endParaRPr lang="en-US" sz="800" kern="1200" dirty="0">
                <a:latin typeface="+mj-lt"/>
              </a:endParaRPr>
            </a:p>
            <a:p>
              <a:pPr marL="114300" lvl="2" indent="-57150" algn="l" defTabSz="311150">
                <a:lnSpc>
                  <a:spcPct val="90000"/>
                </a:lnSpc>
                <a:spcBef>
                  <a:spcPct val="0"/>
                </a:spcBef>
                <a:spcAft>
                  <a:spcPct val="15000"/>
                </a:spcAft>
                <a:buChar char="••"/>
              </a:pPr>
              <a:r>
                <a:rPr lang="en-GB" sz="800" kern="1200" dirty="0" smtClean="0">
                  <a:latin typeface="+mj-lt"/>
                </a:rPr>
                <a:t>vhost-net for 2M pages</a:t>
              </a:r>
              <a:endParaRPr lang="en-US" sz="800" kern="1200" dirty="0">
                <a:latin typeface="+mj-lt"/>
              </a:endParaRPr>
            </a:p>
            <a:p>
              <a:pPr marL="114300" lvl="2" indent="-57150" algn="l" defTabSz="311150">
                <a:lnSpc>
                  <a:spcPct val="90000"/>
                </a:lnSpc>
                <a:spcBef>
                  <a:spcPct val="0"/>
                </a:spcBef>
                <a:spcAft>
                  <a:spcPct val="15000"/>
                </a:spcAft>
                <a:buChar char="••"/>
              </a:pPr>
              <a:r>
                <a:rPr lang="en-GB" sz="800" kern="1200" dirty="0" smtClean="0">
                  <a:latin typeface="+mj-lt"/>
                </a:rPr>
                <a:t>Make US-</a:t>
              </a:r>
              <a:r>
                <a:rPr lang="en-GB" sz="800" kern="1200" dirty="0" err="1" smtClean="0">
                  <a:latin typeface="+mj-lt"/>
                </a:rPr>
                <a:t>vHost</a:t>
              </a:r>
              <a:r>
                <a:rPr lang="en-GB" sz="800" kern="1200" dirty="0" smtClean="0">
                  <a:latin typeface="+mj-lt"/>
                </a:rPr>
                <a:t> backend a library</a:t>
              </a:r>
              <a:endParaRPr lang="en-US" sz="800" kern="1200" dirty="0">
                <a:latin typeface="+mj-lt"/>
              </a:endParaRPr>
            </a:p>
            <a:p>
              <a:pPr marL="114300" lvl="2" indent="-57150" algn="l" defTabSz="311150">
                <a:lnSpc>
                  <a:spcPct val="90000"/>
                </a:lnSpc>
                <a:spcBef>
                  <a:spcPct val="0"/>
                </a:spcBef>
                <a:spcAft>
                  <a:spcPct val="15000"/>
                </a:spcAft>
                <a:buChar char="••"/>
              </a:pPr>
              <a:r>
                <a:rPr lang="en-US" sz="800" kern="1200" dirty="0" smtClean="0">
                  <a:latin typeface="+mj-lt"/>
                </a:rPr>
                <a:t>Link Bonding (mode 4 &amp; 5)</a:t>
              </a:r>
              <a:endParaRPr lang="en-US" sz="800" kern="1200" dirty="0">
                <a:latin typeface="+mj-lt"/>
              </a:endParaRPr>
            </a:p>
            <a:p>
              <a:pPr marL="114300" lvl="2" indent="-57150" algn="l" defTabSz="311150">
                <a:lnSpc>
                  <a:spcPct val="90000"/>
                </a:lnSpc>
                <a:spcBef>
                  <a:spcPct val="0"/>
                </a:spcBef>
                <a:spcAft>
                  <a:spcPct val="15000"/>
                </a:spcAft>
                <a:buChar char="••"/>
              </a:pPr>
              <a:r>
                <a:rPr lang="en-US" sz="800" kern="1200" dirty="0" smtClean="0">
                  <a:latin typeface="+mj-lt"/>
                </a:rPr>
                <a:t>Fortville enhancements</a:t>
              </a:r>
              <a:endParaRPr lang="en-US" sz="900" kern="1200" dirty="0">
                <a:latin typeface="+mj-lt"/>
              </a:endParaRPr>
            </a:p>
            <a:p>
              <a:pPr marL="171450" lvl="3" indent="-57150" algn="l" defTabSz="311150">
                <a:lnSpc>
                  <a:spcPct val="90000"/>
                </a:lnSpc>
                <a:spcBef>
                  <a:spcPct val="0"/>
                </a:spcBef>
                <a:spcAft>
                  <a:spcPct val="15000"/>
                </a:spcAft>
                <a:buChar char="••"/>
              </a:pPr>
              <a:r>
                <a:rPr lang="en-US" sz="800" u="none" strike="noStrike" kern="1200" baseline="0" dirty="0" smtClean="0">
                  <a:effectLst/>
                  <a:latin typeface="+mj-lt"/>
                  <a:cs typeface="Arial" panose="020B0604020202020204" pitchFamily="34" charset="0"/>
                </a:rPr>
                <a:t>queue start/stop</a:t>
              </a:r>
              <a:endParaRPr lang="en-US" sz="800" kern="1200" dirty="0">
                <a:solidFill>
                  <a:schemeClr val="bg1"/>
                </a:solidFill>
                <a:latin typeface="+mj-lt"/>
              </a:endParaRPr>
            </a:p>
            <a:p>
              <a:pPr marL="171450" lvl="3" indent="-57150" algn="l" defTabSz="311150">
                <a:lnSpc>
                  <a:spcPct val="90000"/>
                </a:lnSpc>
                <a:spcBef>
                  <a:spcPct val="0"/>
                </a:spcBef>
                <a:spcAft>
                  <a:spcPct val="15000"/>
                </a:spcAft>
                <a:buChar char="••"/>
              </a:pPr>
              <a:r>
                <a:rPr lang="en-US" sz="800" u="none" strike="noStrike" kern="1200" dirty="0" smtClean="0">
                  <a:effectLst/>
                  <a:latin typeface="+mj-lt"/>
                  <a:cs typeface="Arial" panose="020B0604020202020204" pitchFamily="34" charset="0"/>
                </a:rPr>
                <a:t>Link Setting Support – </a:t>
              </a:r>
              <a:r>
                <a:rPr lang="en-US" sz="800" u="none" strike="noStrike" kern="1200" dirty="0" err="1" smtClean="0">
                  <a:effectLst/>
                  <a:latin typeface="+mj-lt"/>
                  <a:cs typeface="Arial" panose="020B0604020202020204" pitchFamily="34" charset="0"/>
                </a:rPr>
                <a:t>Auto</a:t>
              </a:r>
              <a:r>
                <a:rPr lang="en-US" sz="800" u="none" strike="noStrike" kern="1200" baseline="0" dirty="0" err="1" smtClean="0">
                  <a:effectLst/>
                  <a:latin typeface="+mj-lt"/>
                  <a:cs typeface="Arial" panose="020B0604020202020204" pitchFamily="34" charset="0"/>
                </a:rPr>
                <a:t>neg</a:t>
              </a:r>
              <a:endParaRPr lang="en-US" sz="800" kern="1200" dirty="0">
                <a:solidFill>
                  <a:schemeClr val="bg1"/>
                </a:solidFill>
                <a:latin typeface="+mj-lt"/>
              </a:endParaRPr>
            </a:p>
            <a:p>
              <a:pPr marL="171450" lvl="3" indent="-57150" algn="l" defTabSz="311150">
                <a:lnSpc>
                  <a:spcPct val="90000"/>
                </a:lnSpc>
                <a:spcBef>
                  <a:spcPct val="0"/>
                </a:spcBef>
                <a:spcAft>
                  <a:spcPct val="15000"/>
                </a:spcAft>
                <a:buChar char="••"/>
              </a:pPr>
              <a:r>
                <a:rPr lang="en-US" sz="800" kern="1200" dirty="0" smtClean="0">
                  <a:solidFill>
                    <a:schemeClr val="bg1"/>
                  </a:solidFill>
                  <a:latin typeface="+mj-lt"/>
                </a:rPr>
                <a:t>RSS</a:t>
              </a:r>
              <a:endParaRPr lang="en-US" sz="800" kern="1200" dirty="0">
                <a:solidFill>
                  <a:schemeClr val="bg1"/>
                </a:solidFill>
                <a:latin typeface="+mj-lt"/>
              </a:endParaRPr>
            </a:p>
            <a:p>
              <a:pPr marL="171450" lvl="3" indent="-57150" algn="l" defTabSz="311150">
                <a:lnSpc>
                  <a:spcPct val="90000"/>
                </a:lnSpc>
                <a:spcBef>
                  <a:spcPct val="0"/>
                </a:spcBef>
                <a:spcAft>
                  <a:spcPct val="15000"/>
                </a:spcAft>
                <a:buChar char="••"/>
              </a:pPr>
              <a:r>
                <a:rPr lang="en-GB" sz="800" u="none" strike="noStrike" kern="1200" dirty="0" smtClean="0">
                  <a:effectLst/>
                  <a:latin typeface="+mj-lt"/>
                  <a:cs typeface="Arial" panose="020B0604020202020204" pitchFamily="34" charset="0"/>
                </a:rPr>
                <a:t>Flow Director</a:t>
              </a:r>
              <a:r>
                <a:rPr lang="en-GB" sz="800" u="none" strike="noStrike" kern="1200" baseline="0" dirty="0" smtClean="0">
                  <a:effectLst/>
                  <a:latin typeface="+mj-lt"/>
                  <a:cs typeface="Arial" panose="020B0604020202020204" pitchFamily="34" charset="0"/>
                </a:rPr>
                <a:t> </a:t>
              </a:r>
              <a:endParaRPr lang="en-US" sz="800" kern="1200" dirty="0">
                <a:solidFill>
                  <a:schemeClr val="bg1"/>
                </a:solidFill>
                <a:latin typeface="+mj-lt"/>
              </a:endParaRPr>
            </a:p>
            <a:p>
              <a:pPr marL="171450" lvl="3" indent="-57150" algn="l" defTabSz="311150">
                <a:lnSpc>
                  <a:spcPct val="90000"/>
                </a:lnSpc>
                <a:spcBef>
                  <a:spcPct val="0"/>
                </a:spcBef>
                <a:spcAft>
                  <a:spcPct val="15000"/>
                </a:spcAft>
                <a:buChar char="••"/>
              </a:pPr>
              <a:r>
                <a:rPr lang="en-US" sz="800" u="none" strike="noStrike" kern="1200" dirty="0" err="1" smtClean="0">
                  <a:effectLst/>
                  <a:latin typeface="+mj-lt"/>
                  <a:cs typeface="Arial" panose="020B0604020202020204" pitchFamily="34" charset="0"/>
                </a:rPr>
                <a:t>VxLAN</a:t>
              </a:r>
              <a:r>
                <a:rPr lang="en-US" sz="800" u="none" strike="noStrike" kern="1200" dirty="0" smtClean="0">
                  <a:effectLst/>
                  <a:latin typeface="+mj-lt"/>
                  <a:cs typeface="Arial" panose="020B0604020202020204" pitchFamily="34" charset="0"/>
                </a:rPr>
                <a:t> API</a:t>
              </a:r>
              <a:endParaRPr lang="en-US" sz="800" kern="1200" dirty="0">
                <a:solidFill>
                  <a:schemeClr val="bg1"/>
                </a:solidFill>
                <a:latin typeface="+mj-lt"/>
              </a:endParaRPr>
            </a:p>
            <a:p>
              <a:pPr marL="171450" lvl="3" indent="-57150" algn="l" defTabSz="311150">
                <a:lnSpc>
                  <a:spcPct val="90000"/>
                </a:lnSpc>
                <a:spcBef>
                  <a:spcPct val="0"/>
                </a:spcBef>
                <a:spcAft>
                  <a:spcPct val="15000"/>
                </a:spcAft>
                <a:buChar char="••"/>
              </a:pPr>
              <a:r>
                <a:rPr lang="en-US" sz="800" kern="1200" dirty="0" smtClean="0">
                  <a:solidFill>
                    <a:schemeClr val="bg1"/>
                  </a:solidFill>
                  <a:latin typeface="+mj-lt"/>
                </a:rPr>
                <a:t>VMDq</a:t>
              </a:r>
              <a:endParaRPr lang="en-US" sz="800" kern="1200" dirty="0">
                <a:solidFill>
                  <a:schemeClr val="bg1"/>
                </a:solidFill>
                <a:latin typeface="+mj-lt"/>
              </a:endParaRPr>
            </a:p>
            <a:p>
              <a:pPr marL="171450" lvl="3" indent="-57150" algn="l" defTabSz="311150">
                <a:lnSpc>
                  <a:spcPct val="90000"/>
                </a:lnSpc>
                <a:spcBef>
                  <a:spcPct val="0"/>
                </a:spcBef>
                <a:spcAft>
                  <a:spcPct val="15000"/>
                </a:spcAft>
                <a:buChar char="••"/>
              </a:pPr>
              <a:r>
                <a:rPr lang="en-US" sz="800" kern="1200" dirty="0" smtClean="0">
                  <a:solidFill>
                    <a:schemeClr val="bg1"/>
                  </a:solidFill>
                  <a:latin typeface="+mj-lt"/>
                </a:rPr>
                <a:t>Performance Testing &amp; Validation</a:t>
              </a:r>
              <a:endParaRPr lang="en-US" sz="800" kern="1200" dirty="0">
                <a:solidFill>
                  <a:schemeClr val="bg1"/>
                </a:solidFill>
                <a:latin typeface="+mj-lt"/>
              </a:endParaRPr>
            </a:p>
          </p:txBody>
        </p:sp>
      </p:grpSp>
    </p:spTree>
    <p:extLst>
      <p:ext uri="{BB962C8B-B14F-4D97-AF65-F5344CB8AC3E}">
        <p14:creationId xmlns:p14="http://schemas.microsoft.com/office/powerpoint/2010/main" val="257873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smtClean="0"/>
              <a:t>Suites Framework</a:t>
            </a:r>
            <a:endParaRPr lang="en-US" dirty="0"/>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7" name="Content Placeholder 2"/>
          <p:cNvSpPr txBox="1">
            <a:spLocks/>
          </p:cNvSpPr>
          <p:nvPr/>
        </p:nvSpPr>
        <p:spPr bwMode="auto">
          <a:xfrm>
            <a:off x="457200" y="1834107"/>
            <a:ext cx="8123464" cy="75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6" y="1140086"/>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900" dirty="0"/>
              <a:t>Automation Test Tool for DPDK – a python-based library including one set of cases and framework</a:t>
            </a:r>
          </a:p>
          <a:p>
            <a:pPr marL="342900" indent="-171450">
              <a:spcBef>
                <a:spcPts val="600"/>
              </a:spcBef>
              <a:buFont typeface="Arial" panose="020B0604020202020204" pitchFamily="34" charset="0"/>
              <a:buChar char="•"/>
            </a:pPr>
            <a:r>
              <a:rPr lang="en-US" sz="900" dirty="0"/>
              <a:t>Improve quality of open source patch and leverage validation effort with developers</a:t>
            </a:r>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47107" y="3332012"/>
            <a:ext cx="5125084"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0"/>
              </a:spcBef>
              <a:buFont typeface="Arial" panose="020B0604020202020204" pitchFamily="34" charset="0"/>
              <a:buChar char="•"/>
            </a:pPr>
            <a:r>
              <a:rPr lang="en-US" sz="1000" dirty="0"/>
              <a:t>Can run on remote tester machine connecting through SSH</a:t>
            </a:r>
          </a:p>
          <a:p>
            <a:pPr marL="342900" indent="-171450">
              <a:spcBef>
                <a:spcPts val="0"/>
              </a:spcBef>
              <a:buFont typeface="Arial" panose="020B0604020202020204" pitchFamily="34" charset="0"/>
              <a:buChar char="•"/>
            </a:pPr>
            <a:r>
              <a:rPr lang="en-US" sz="1000" dirty="0"/>
              <a:t>Allows testing of DPDK under different OS’, Linux Kernels and GCC /ICC compilers</a:t>
            </a:r>
          </a:p>
          <a:p>
            <a:pPr marL="342900" indent="-171450">
              <a:spcBef>
                <a:spcPts val="0"/>
              </a:spcBef>
              <a:buFont typeface="Arial" panose="020B0604020202020204" pitchFamily="34" charset="0"/>
              <a:buChar char="•"/>
            </a:pPr>
            <a:r>
              <a:rPr lang="en-US" sz="1000" dirty="0"/>
              <a:t>Measures both performance &amp; </a:t>
            </a:r>
            <a:r>
              <a:rPr lang="en-US" sz="1000" dirty="0" smtClean="0"/>
              <a:t>functionality</a:t>
            </a:r>
          </a:p>
          <a:p>
            <a:pPr marL="342900" indent="-171450">
              <a:spcBef>
                <a:spcPts val="600"/>
              </a:spcBef>
              <a:buFont typeface="Arial" panose="020B0604020202020204" pitchFamily="34" charset="0"/>
              <a:buChar char="•"/>
            </a:pPr>
            <a:r>
              <a:rPr lang="en-US" sz="1000" dirty="0"/>
              <a:t>Challenges to Validation on DPDK.ORG (Problems)</a:t>
            </a:r>
          </a:p>
          <a:p>
            <a:pPr marL="568325" lvl="1" indent="-171450">
              <a:spcBef>
                <a:spcPts val="0"/>
              </a:spcBef>
            </a:pPr>
            <a:r>
              <a:rPr lang="en-US" sz="800" dirty="0"/>
              <a:t>Need to acknowledge/test feature patch in </a:t>
            </a:r>
            <a:r>
              <a:rPr lang="en-US" sz="800" dirty="0" smtClean="0"/>
              <a:t>timely manner.</a:t>
            </a:r>
            <a:endParaRPr lang="en-US" sz="800" dirty="0"/>
          </a:p>
          <a:p>
            <a:pPr marL="568325" lvl="1" indent="-171450">
              <a:spcBef>
                <a:spcPts val="0"/>
              </a:spcBef>
            </a:pPr>
            <a:r>
              <a:rPr lang="en-US" sz="800" dirty="0"/>
              <a:t>Each features patch and example will have different behaviors in different environments, and cost a lot of issues and effort in platform configuration.</a:t>
            </a:r>
          </a:p>
          <a:p>
            <a:pPr marL="568325" lvl="1" indent="-171450">
              <a:spcBef>
                <a:spcPts val="0"/>
              </a:spcBef>
            </a:pPr>
            <a:r>
              <a:rPr lang="en-US" sz="800" dirty="0"/>
              <a:t>Have to verify different options with different of kinds Processors,  NIC, Linux Kernel , Compiler. That’s huge &amp; complicated matrix for testing.</a:t>
            </a:r>
          </a:p>
          <a:p>
            <a:pPr marL="568325" lvl="1" indent="-171450">
              <a:spcBef>
                <a:spcPts val="0"/>
              </a:spcBef>
            </a:pPr>
            <a:r>
              <a:rPr lang="en-US" sz="800" dirty="0"/>
              <a:t>Lack of automation test on open source community</a:t>
            </a:r>
          </a:p>
          <a:p>
            <a:pPr marL="342900" indent="-171450">
              <a:spcBef>
                <a:spcPts val="600"/>
              </a:spcBef>
              <a:buFont typeface="Arial" panose="020B0604020202020204" pitchFamily="34" charset="0"/>
              <a:buChar char="•"/>
            </a:pPr>
            <a:endParaRPr lang="en-US" sz="1000" dirty="0"/>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1" y="2218688"/>
            <a:ext cx="4857713"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0"/>
              </a:spcBef>
              <a:buFont typeface="Arial" panose="020B0604020202020204" pitchFamily="34" charset="0"/>
              <a:buChar char="•"/>
            </a:pPr>
            <a:r>
              <a:rPr lang="en-US" sz="1000" dirty="0"/>
              <a:t>Open Source Developer can contribute code with functionality tests</a:t>
            </a:r>
          </a:p>
          <a:p>
            <a:pPr marL="342900" indent="-171450">
              <a:spcBef>
                <a:spcPts val="0"/>
              </a:spcBef>
              <a:buFont typeface="Arial" panose="020B0604020202020204" pitchFamily="34" charset="0"/>
              <a:buChar char="•"/>
            </a:pPr>
            <a:r>
              <a:rPr lang="en-US" sz="1000" dirty="0"/>
              <a:t>Standardize DPDK software continue integration process and guarantee quality of patch</a:t>
            </a:r>
          </a:p>
          <a:p>
            <a:pPr marL="342900" indent="-171450">
              <a:spcBef>
                <a:spcPts val="0"/>
              </a:spcBef>
              <a:buFont typeface="Arial" panose="020B0604020202020204" pitchFamily="34" charset="0"/>
              <a:buChar char="•"/>
            </a:pPr>
            <a:r>
              <a:rPr lang="en-US" sz="1000" dirty="0"/>
              <a:t>Simply DPDK environment configuration and save validation effort on different platforms.</a:t>
            </a:r>
          </a:p>
        </p:txBody>
      </p:sp>
      <p:grpSp>
        <p:nvGrpSpPr>
          <p:cNvPr id="13" name="Group 12"/>
          <p:cNvGrpSpPr>
            <a:grpSpLocks noChangeAspect="1"/>
          </p:cNvGrpSpPr>
          <p:nvPr/>
        </p:nvGrpSpPr>
        <p:grpSpPr>
          <a:xfrm>
            <a:off x="5292149" y="341192"/>
            <a:ext cx="3361619" cy="2841185"/>
            <a:chOff x="3805123" y="1610188"/>
            <a:chExt cx="4920068" cy="4432759"/>
          </a:xfrm>
        </p:grpSpPr>
        <p:sp>
          <p:nvSpPr>
            <p:cNvPr id="14" name="Rounded Rectangle 13"/>
            <p:cNvSpPr/>
            <p:nvPr/>
          </p:nvSpPr>
          <p:spPr bwMode="auto">
            <a:xfrm>
              <a:off x="3805123" y="5621042"/>
              <a:ext cx="4920068" cy="421905"/>
            </a:xfrm>
            <a:prstGeom prst="roundRect">
              <a:avLst>
                <a:gd name="adj" fmla="val 5667"/>
              </a:avLst>
            </a:prstGeom>
            <a:solidFill>
              <a:schemeClr val="bg1">
                <a:lumMod val="50000"/>
              </a:schemeClr>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normAutofit lnSpcReduction="10000"/>
            </a:bodyPr>
            <a:lstStyle/>
            <a:p>
              <a:pPr algn="ctr" eaLnBrk="0" hangingPunct="0"/>
              <a:r>
                <a:rPr lang="en-US" dirty="0" smtClean="0">
                  <a:latin typeface="Intel Clear" panose="020B0604020203020204" pitchFamily="34" charset="0"/>
                </a:rPr>
                <a:t>Linux Kernel</a:t>
              </a:r>
              <a:endParaRPr lang="en-US" dirty="0">
                <a:latin typeface="Intel Clear" panose="020B0604020203020204" pitchFamily="34" charset="0"/>
              </a:endParaRPr>
            </a:p>
          </p:txBody>
        </p:sp>
        <p:sp>
          <p:nvSpPr>
            <p:cNvPr id="15" name="Rounded Rectangle 14"/>
            <p:cNvSpPr/>
            <p:nvPr/>
          </p:nvSpPr>
          <p:spPr bwMode="auto">
            <a:xfrm>
              <a:off x="3805123" y="1610188"/>
              <a:ext cx="4920068" cy="2678341"/>
            </a:xfrm>
            <a:prstGeom prst="roundRect">
              <a:avLst>
                <a:gd name="adj" fmla="val 5667"/>
              </a:avLst>
            </a:prstGeom>
            <a:solidFill>
              <a:schemeClr val="accent3">
                <a:lumMod val="60000"/>
                <a:lumOff val="40000"/>
              </a:schemeClr>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t">
              <a:normAutofit/>
            </a:bodyPr>
            <a:lstStyle/>
            <a:p>
              <a:pPr algn="ctr" eaLnBrk="0" hangingPunct="0"/>
              <a:r>
                <a:rPr lang="en-US" dirty="0" smtClean="0">
                  <a:latin typeface="Intel Clear" panose="020B0604020203020204" pitchFamily="34" charset="0"/>
                </a:rPr>
                <a:t>DPDK Test Suites</a:t>
              </a:r>
              <a:endParaRPr lang="en-US" dirty="0">
                <a:latin typeface="Intel Clear" panose="020B0604020203020204" pitchFamily="34" charset="0"/>
              </a:endParaRPr>
            </a:p>
            <a:p>
              <a:pPr algn="ctr" eaLnBrk="0" hangingPunct="0"/>
              <a:endParaRPr lang="en-US" sz="1200" dirty="0">
                <a:latin typeface="Intel Clear" panose="020B0604020203020204" pitchFamily="34" charset="0"/>
              </a:endParaRPr>
            </a:p>
          </p:txBody>
        </p:sp>
        <p:sp>
          <p:nvSpPr>
            <p:cNvPr id="16" name="Rounded Rectangle 15"/>
            <p:cNvSpPr/>
            <p:nvPr/>
          </p:nvSpPr>
          <p:spPr bwMode="auto">
            <a:xfrm>
              <a:off x="3896859" y="2519810"/>
              <a:ext cx="4737684" cy="1677564"/>
            </a:xfrm>
            <a:prstGeom prst="roundRect">
              <a:avLst>
                <a:gd name="adj" fmla="val 5667"/>
              </a:avLst>
            </a:prstGeom>
            <a:solidFill>
              <a:srgbClr val="7030A0"/>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b" anchorCtr="0">
              <a:noAutofit/>
            </a:bodyPr>
            <a:lstStyle/>
            <a:p>
              <a:pPr eaLnBrk="0" hangingPunct="0"/>
              <a:r>
                <a:rPr lang="en-US" sz="1050" dirty="0" smtClean="0">
                  <a:solidFill>
                    <a:schemeClr val="bg1"/>
                  </a:solidFill>
                  <a:latin typeface="Intel Clear" panose="020B0604020203020204" pitchFamily="34" charset="0"/>
                </a:rPr>
                <a:t>Test Framework</a:t>
              </a:r>
              <a:endParaRPr lang="en-US" sz="1050" dirty="0" smtClean="0">
                <a:latin typeface="Intel Clear" panose="020B0604020203020204" pitchFamily="34" charset="0"/>
              </a:endParaRPr>
            </a:p>
          </p:txBody>
        </p:sp>
        <p:sp>
          <p:nvSpPr>
            <p:cNvPr id="17" name="Rounded Rectangle 16"/>
            <p:cNvSpPr/>
            <p:nvPr/>
          </p:nvSpPr>
          <p:spPr bwMode="auto">
            <a:xfrm>
              <a:off x="3805123" y="4361640"/>
              <a:ext cx="4920068" cy="1088325"/>
            </a:xfrm>
            <a:prstGeom prst="roundRect">
              <a:avLst>
                <a:gd name="adj" fmla="val 5667"/>
              </a:avLst>
            </a:prstGeom>
            <a:solidFill>
              <a:schemeClr val="accent6">
                <a:lumMod val="75000"/>
              </a:schemeClr>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t" anchorCtr="0">
              <a:normAutofit/>
            </a:bodyPr>
            <a:lstStyle/>
            <a:p>
              <a:r>
                <a:rPr lang="en-US" sz="1200" dirty="0">
                  <a:latin typeface="Intel Clear" panose="020B0604020203020204" pitchFamily="34" charset="0"/>
                </a:rPr>
                <a:t>Linux Libraries &amp; App</a:t>
              </a:r>
            </a:p>
            <a:p>
              <a:pPr eaLnBrk="0" hangingPunct="0"/>
              <a:endParaRPr lang="en-US" dirty="0" smtClean="0">
                <a:latin typeface="Intel Clear" panose="020B0604020203020204" pitchFamily="34" charset="0"/>
              </a:endParaRPr>
            </a:p>
          </p:txBody>
        </p:sp>
        <p:sp>
          <p:nvSpPr>
            <p:cNvPr id="18" name="Rounded Rectangle 17"/>
            <p:cNvSpPr/>
            <p:nvPr/>
          </p:nvSpPr>
          <p:spPr bwMode="auto">
            <a:xfrm>
              <a:off x="4068633" y="4833068"/>
              <a:ext cx="645703" cy="543787"/>
            </a:xfrm>
            <a:prstGeom prst="roundRect">
              <a:avLst>
                <a:gd name="adj" fmla="val 5667"/>
              </a:avLst>
            </a:prstGeom>
            <a:solidFill>
              <a:schemeClr val="accent3">
                <a:lumMod val="60000"/>
                <a:lumOff val="40000"/>
              </a:schemeClr>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normAutofit/>
            </a:bodyPr>
            <a:lstStyle/>
            <a:p>
              <a:pPr algn="ctr" eaLnBrk="0" hangingPunct="0"/>
              <a:r>
                <a:rPr lang="en-US" sz="1000" dirty="0" smtClean="0">
                  <a:latin typeface="Intel Clear" panose="020B0604020203020204" pitchFamily="34" charset="0"/>
                </a:rPr>
                <a:t>Python</a:t>
              </a:r>
              <a:endParaRPr lang="en-US" sz="1000" dirty="0">
                <a:latin typeface="Intel Clear" panose="020B0604020203020204" pitchFamily="34" charset="0"/>
              </a:endParaRPr>
            </a:p>
          </p:txBody>
        </p:sp>
        <p:sp>
          <p:nvSpPr>
            <p:cNvPr id="19" name="Rounded Rectangle 18"/>
            <p:cNvSpPr/>
            <p:nvPr/>
          </p:nvSpPr>
          <p:spPr bwMode="auto">
            <a:xfrm>
              <a:off x="7882254" y="4833068"/>
              <a:ext cx="645702" cy="543787"/>
            </a:xfrm>
            <a:prstGeom prst="roundRect">
              <a:avLst>
                <a:gd name="adj" fmla="val 5667"/>
              </a:avLst>
            </a:prstGeom>
            <a:solidFill>
              <a:schemeClr val="accent3">
                <a:lumMod val="60000"/>
                <a:lumOff val="40000"/>
              </a:schemeClr>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normAutofit/>
            </a:bodyPr>
            <a:lstStyle/>
            <a:p>
              <a:pPr algn="ctr" eaLnBrk="0" hangingPunct="0"/>
              <a:r>
                <a:rPr lang="en-US" sz="1000" dirty="0" smtClean="0">
                  <a:latin typeface="Intel Clear" panose="020B0604020203020204" pitchFamily="34" charset="0"/>
                </a:rPr>
                <a:t>GCC</a:t>
              </a:r>
              <a:endParaRPr lang="en-US" sz="1000" dirty="0">
                <a:latin typeface="Intel Clear" panose="020B0604020203020204" pitchFamily="34" charset="0"/>
              </a:endParaRPr>
            </a:p>
          </p:txBody>
        </p:sp>
        <p:sp>
          <p:nvSpPr>
            <p:cNvPr id="20" name="Rounded Rectangle 19"/>
            <p:cNvSpPr/>
            <p:nvPr/>
          </p:nvSpPr>
          <p:spPr bwMode="auto">
            <a:xfrm>
              <a:off x="4831357" y="4833068"/>
              <a:ext cx="645703" cy="543787"/>
            </a:xfrm>
            <a:prstGeom prst="roundRect">
              <a:avLst>
                <a:gd name="adj" fmla="val 5667"/>
              </a:avLst>
            </a:prstGeom>
            <a:solidFill>
              <a:schemeClr val="accent3">
                <a:lumMod val="60000"/>
                <a:lumOff val="40000"/>
              </a:schemeClr>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normAutofit/>
            </a:bodyPr>
            <a:lstStyle/>
            <a:p>
              <a:pPr algn="ctr" eaLnBrk="0" hangingPunct="0"/>
              <a:r>
                <a:rPr lang="en-US" sz="1000" dirty="0" err="1" smtClean="0">
                  <a:latin typeface="Intel Clear" panose="020B0604020203020204" pitchFamily="34" charset="0"/>
                </a:rPr>
                <a:t>PktGen</a:t>
              </a:r>
              <a:endParaRPr lang="en-US" sz="1000" dirty="0">
                <a:latin typeface="Intel Clear" panose="020B0604020203020204" pitchFamily="34" charset="0"/>
              </a:endParaRPr>
            </a:p>
          </p:txBody>
        </p:sp>
        <p:sp>
          <p:nvSpPr>
            <p:cNvPr id="21" name="Rounded Rectangle 20"/>
            <p:cNvSpPr/>
            <p:nvPr/>
          </p:nvSpPr>
          <p:spPr bwMode="auto">
            <a:xfrm>
              <a:off x="5594083" y="4833068"/>
              <a:ext cx="645702" cy="543787"/>
            </a:xfrm>
            <a:prstGeom prst="roundRect">
              <a:avLst>
                <a:gd name="adj" fmla="val 5667"/>
              </a:avLst>
            </a:prstGeom>
            <a:solidFill>
              <a:schemeClr val="accent3">
                <a:lumMod val="60000"/>
                <a:lumOff val="40000"/>
              </a:schemeClr>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normAutofit/>
            </a:bodyPr>
            <a:lstStyle/>
            <a:p>
              <a:pPr algn="ctr" eaLnBrk="0" hangingPunct="0"/>
              <a:r>
                <a:rPr lang="en-US" sz="1000" dirty="0" smtClean="0">
                  <a:latin typeface="Intel Clear" panose="020B0604020203020204" pitchFamily="34" charset="0"/>
                </a:rPr>
                <a:t>TCL</a:t>
              </a:r>
              <a:endParaRPr lang="en-US" sz="1000" dirty="0">
                <a:latin typeface="Intel Clear" panose="020B0604020203020204" pitchFamily="34" charset="0"/>
              </a:endParaRPr>
            </a:p>
          </p:txBody>
        </p:sp>
        <p:sp>
          <p:nvSpPr>
            <p:cNvPr id="22" name="Rounded Rectangle 21"/>
            <p:cNvSpPr/>
            <p:nvPr/>
          </p:nvSpPr>
          <p:spPr bwMode="auto">
            <a:xfrm>
              <a:off x="6356807" y="4833068"/>
              <a:ext cx="645702" cy="543787"/>
            </a:xfrm>
            <a:prstGeom prst="roundRect">
              <a:avLst>
                <a:gd name="adj" fmla="val 5667"/>
              </a:avLst>
            </a:prstGeom>
            <a:solidFill>
              <a:schemeClr val="accent3">
                <a:lumMod val="60000"/>
                <a:lumOff val="40000"/>
              </a:schemeClr>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normAutofit/>
            </a:bodyPr>
            <a:lstStyle/>
            <a:p>
              <a:pPr algn="ctr" eaLnBrk="0" hangingPunct="0"/>
              <a:r>
                <a:rPr lang="en-US" sz="1000" dirty="0" smtClean="0">
                  <a:latin typeface="Intel Clear" panose="020B0604020203020204" pitchFamily="34" charset="0"/>
                </a:rPr>
                <a:t>SSH</a:t>
              </a:r>
              <a:endParaRPr lang="en-US" sz="1000" dirty="0">
                <a:latin typeface="Intel Clear" panose="020B0604020203020204" pitchFamily="34" charset="0"/>
              </a:endParaRPr>
            </a:p>
          </p:txBody>
        </p:sp>
        <p:sp>
          <p:nvSpPr>
            <p:cNvPr id="23" name="Rounded Rectangle 22"/>
            <p:cNvSpPr/>
            <p:nvPr/>
          </p:nvSpPr>
          <p:spPr bwMode="auto">
            <a:xfrm>
              <a:off x="7119532" y="4833068"/>
              <a:ext cx="645702" cy="543787"/>
            </a:xfrm>
            <a:prstGeom prst="roundRect">
              <a:avLst>
                <a:gd name="adj" fmla="val 5667"/>
              </a:avLst>
            </a:prstGeom>
            <a:solidFill>
              <a:schemeClr val="accent3">
                <a:lumMod val="60000"/>
                <a:lumOff val="40000"/>
              </a:schemeClr>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normAutofit/>
            </a:bodyPr>
            <a:lstStyle/>
            <a:p>
              <a:pPr algn="ctr" eaLnBrk="0" hangingPunct="0"/>
              <a:r>
                <a:rPr lang="en-US" sz="1000" dirty="0" smtClean="0">
                  <a:latin typeface="Intel Clear" panose="020B0604020203020204" pitchFamily="34" charset="0"/>
                </a:rPr>
                <a:t>SCP</a:t>
              </a:r>
              <a:endParaRPr lang="en-US" sz="1000" dirty="0">
                <a:latin typeface="Intel Clear" panose="020B0604020203020204" pitchFamily="34" charset="0"/>
              </a:endParaRPr>
            </a:p>
          </p:txBody>
        </p:sp>
        <p:sp>
          <p:nvSpPr>
            <p:cNvPr id="24" name="Rounded Rectangle 23"/>
            <p:cNvSpPr/>
            <p:nvPr/>
          </p:nvSpPr>
          <p:spPr bwMode="auto">
            <a:xfrm>
              <a:off x="4171468" y="2066717"/>
              <a:ext cx="1142996" cy="325449"/>
            </a:xfrm>
            <a:prstGeom prst="roundRect">
              <a:avLst/>
            </a:prstGeom>
            <a:solidFill>
              <a:schemeClr val="accent1"/>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normAutofit fontScale="77500" lnSpcReduction="20000"/>
            </a:bodyPr>
            <a:lstStyle/>
            <a:p>
              <a:pPr algn="ctr" eaLnBrk="0" hangingPunct="0"/>
              <a:r>
                <a:rPr lang="en-US" altLang="zh-CN" sz="1000" dirty="0" smtClean="0">
                  <a:solidFill>
                    <a:schemeClr val="bg1"/>
                  </a:solidFill>
                  <a:effectLst>
                    <a:outerShdw blurRad="38100" dist="38100" dir="2700000" algn="tl">
                      <a:srgbClr val="000000">
                        <a:alpha val="43137"/>
                      </a:srgbClr>
                    </a:outerShdw>
                  </a:effectLst>
                  <a:latin typeface="Intel Clear" panose="020B0604020203020204" pitchFamily="34" charset="0"/>
                </a:rPr>
                <a:t>Test Plans (</a:t>
              </a:r>
              <a:r>
                <a:rPr lang="en-US" altLang="zh-CN" sz="1000" dirty="0" err="1" smtClean="0">
                  <a:solidFill>
                    <a:schemeClr val="bg1"/>
                  </a:solidFill>
                  <a:effectLst>
                    <a:outerShdw blurRad="38100" dist="38100" dir="2700000" algn="tl">
                      <a:srgbClr val="000000">
                        <a:alpha val="43137"/>
                      </a:srgbClr>
                    </a:outerShdw>
                  </a:effectLst>
                  <a:latin typeface="Intel Clear" panose="020B0604020203020204" pitchFamily="34" charset="0"/>
                </a:rPr>
                <a:t>rst</a:t>
              </a:r>
              <a:r>
                <a:rPr lang="en-US" altLang="zh-CN" sz="1000" dirty="0" smtClean="0">
                  <a:solidFill>
                    <a:schemeClr val="bg1"/>
                  </a:solidFill>
                  <a:effectLst>
                    <a:outerShdw blurRad="38100" dist="38100" dir="2700000" algn="tl">
                      <a:srgbClr val="000000">
                        <a:alpha val="43137"/>
                      </a:srgbClr>
                    </a:outerShdw>
                  </a:effectLst>
                  <a:latin typeface="Intel Clear" panose="020B0604020203020204" pitchFamily="34" charset="0"/>
                </a:rPr>
                <a:t>)</a:t>
              </a:r>
              <a:endParaRPr lang="zh-CN" altLang="en-US" sz="1000" dirty="0">
                <a:solidFill>
                  <a:schemeClr val="bg1"/>
                </a:solidFill>
                <a:effectLst>
                  <a:outerShdw blurRad="38100" dist="38100" dir="2700000" algn="tl">
                    <a:srgbClr val="000000">
                      <a:alpha val="43137"/>
                    </a:srgbClr>
                  </a:outerShdw>
                </a:effectLst>
                <a:latin typeface="Intel Clear" panose="020B0604020203020204" pitchFamily="34" charset="0"/>
              </a:endParaRPr>
            </a:p>
          </p:txBody>
        </p:sp>
        <p:sp>
          <p:nvSpPr>
            <p:cNvPr id="25" name="Rounded Rectangle 24"/>
            <p:cNvSpPr/>
            <p:nvPr/>
          </p:nvSpPr>
          <p:spPr bwMode="auto">
            <a:xfrm>
              <a:off x="5617487" y="2069814"/>
              <a:ext cx="1142996" cy="325449"/>
            </a:xfrm>
            <a:prstGeom prst="roundRect">
              <a:avLst/>
            </a:prstGeom>
            <a:solidFill>
              <a:schemeClr val="accent1"/>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normAutofit/>
            </a:bodyPr>
            <a:lstStyle/>
            <a:p>
              <a:pPr algn="ctr" eaLnBrk="0" hangingPunct="0"/>
              <a:r>
                <a:rPr lang="en-US" altLang="zh-CN" sz="1000" dirty="0" smtClean="0">
                  <a:solidFill>
                    <a:schemeClr val="bg1"/>
                  </a:solidFill>
                  <a:effectLst>
                    <a:outerShdw blurRad="38100" dist="38100" dir="2700000" algn="tl">
                      <a:srgbClr val="000000">
                        <a:alpha val="43137"/>
                      </a:srgbClr>
                    </a:outerShdw>
                  </a:effectLst>
                  <a:latin typeface="Intel Clear" panose="020B0604020203020204" pitchFamily="34" charset="0"/>
                </a:rPr>
                <a:t>Test Scripts</a:t>
              </a:r>
              <a:endParaRPr lang="zh-CN" altLang="en-US" sz="1000" dirty="0">
                <a:solidFill>
                  <a:schemeClr val="bg1"/>
                </a:solidFill>
                <a:effectLst>
                  <a:outerShdw blurRad="38100" dist="38100" dir="2700000" algn="tl">
                    <a:srgbClr val="000000">
                      <a:alpha val="43137"/>
                    </a:srgbClr>
                  </a:outerShdw>
                </a:effectLst>
                <a:latin typeface="Intel Clear" panose="020B0604020203020204" pitchFamily="34" charset="0"/>
              </a:endParaRPr>
            </a:p>
          </p:txBody>
        </p:sp>
        <p:sp>
          <p:nvSpPr>
            <p:cNvPr id="26" name="Rounded Rectangle 25"/>
            <p:cNvSpPr/>
            <p:nvPr/>
          </p:nvSpPr>
          <p:spPr bwMode="auto">
            <a:xfrm>
              <a:off x="7063504" y="2070591"/>
              <a:ext cx="1142996" cy="325449"/>
            </a:xfrm>
            <a:prstGeom prst="roundRect">
              <a:avLst/>
            </a:prstGeom>
            <a:solidFill>
              <a:schemeClr val="accent1"/>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normAutofit fontScale="77500" lnSpcReduction="20000"/>
            </a:bodyPr>
            <a:lstStyle/>
            <a:p>
              <a:pPr algn="ctr" eaLnBrk="0" hangingPunct="0"/>
              <a:r>
                <a:rPr lang="en-US" altLang="zh-CN" sz="1000" dirty="0" smtClean="0">
                  <a:solidFill>
                    <a:schemeClr val="bg1"/>
                  </a:solidFill>
                  <a:effectLst>
                    <a:outerShdw blurRad="38100" dist="38100" dir="2700000" algn="tl">
                      <a:srgbClr val="000000">
                        <a:alpha val="43137"/>
                      </a:srgbClr>
                    </a:outerShdw>
                  </a:effectLst>
                  <a:latin typeface="Intel Clear" panose="020B0604020203020204" pitchFamily="34" charset="0"/>
                </a:rPr>
                <a:t>Configure Files</a:t>
              </a:r>
              <a:endParaRPr lang="zh-CN" altLang="en-US" sz="1000" dirty="0">
                <a:solidFill>
                  <a:schemeClr val="bg1"/>
                </a:solidFill>
                <a:effectLst>
                  <a:outerShdw blurRad="38100" dist="38100" dir="2700000" algn="tl">
                    <a:srgbClr val="000000">
                      <a:alpha val="43137"/>
                    </a:srgbClr>
                  </a:outerShdw>
                </a:effectLst>
                <a:latin typeface="Intel Clear" panose="020B0604020203020204" pitchFamily="34" charset="0"/>
              </a:endParaRPr>
            </a:p>
          </p:txBody>
        </p:sp>
        <p:sp>
          <p:nvSpPr>
            <p:cNvPr id="27" name="Rounded Rectangle 26"/>
            <p:cNvSpPr/>
            <p:nvPr/>
          </p:nvSpPr>
          <p:spPr bwMode="auto">
            <a:xfrm>
              <a:off x="7117172" y="2569731"/>
              <a:ext cx="1468436" cy="1572518"/>
            </a:xfrm>
            <a:prstGeom prst="roundRect">
              <a:avLst>
                <a:gd name="adj" fmla="val 5667"/>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vert="vert" wrap="square" lIns="0" tIns="0" rIns="0" bIns="0" rtlCol="0" anchor="ctr">
              <a:normAutofit/>
            </a:bodyPr>
            <a:lstStyle/>
            <a:p>
              <a:pPr eaLnBrk="0" hangingPunct="0"/>
              <a:endParaRPr lang="en-US" dirty="0" smtClean="0">
                <a:solidFill>
                  <a:schemeClr val="bg1"/>
                </a:solidFill>
                <a:latin typeface="Intel Clear" panose="020B0604020203020204" pitchFamily="34" charset="0"/>
              </a:endParaRPr>
            </a:p>
            <a:p>
              <a:pPr eaLnBrk="0" hangingPunct="0"/>
              <a:endParaRPr lang="en-US" dirty="0" smtClean="0">
                <a:latin typeface="Intel Clear" panose="020B0604020203020204" pitchFamily="34" charset="0"/>
              </a:endParaRPr>
            </a:p>
            <a:p>
              <a:pPr eaLnBrk="0" hangingPunct="0"/>
              <a:endParaRPr lang="en-US" dirty="0" smtClean="0">
                <a:latin typeface="Intel Clear" panose="020B0604020203020204" pitchFamily="34" charset="0"/>
              </a:endParaRPr>
            </a:p>
          </p:txBody>
        </p:sp>
        <p:sp>
          <p:nvSpPr>
            <p:cNvPr id="28" name="Rounded Rectangle 27"/>
            <p:cNvSpPr/>
            <p:nvPr/>
          </p:nvSpPr>
          <p:spPr bwMode="auto">
            <a:xfrm>
              <a:off x="7234874" y="2948147"/>
              <a:ext cx="1284345" cy="233446"/>
            </a:xfrm>
            <a:prstGeom prst="roundRect">
              <a:avLst>
                <a:gd name="adj" fmla="val 5667"/>
              </a:avLst>
            </a:prstGeom>
            <a:solidFill>
              <a:schemeClr val="accent1">
                <a:lumMod val="60000"/>
                <a:lumOff val="40000"/>
              </a:schemeClr>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normAutofit fontScale="62500" lnSpcReduction="20000"/>
            </a:bodyPr>
            <a:lstStyle/>
            <a:p>
              <a:pPr algn="ctr" eaLnBrk="0" hangingPunct="0"/>
              <a:r>
                <a:rPr lang="en-US" sz="1100" dirty="0" smtClean="0">
                  <a:latin typeface="Intel Clear" panose="020B0604020203020204" pitchFamily="34" charset="0"/>
                </a:rPr>
                <a:t>Exception Manager</a:t>
              </a:r>
              <a:endParaRPr lang="en-US" sz="1100" dirty="0">
                <a:latin typeface="Intel Clear" panose="020B0604020203020204" pitchFamily="34" charset="0"/>
              </a:endParaRPr>
            </a:p>
          </p:txBody>
        </p:sp>
        <p:sp>
          <p:nvSpPr>
            <p:cNvPr id="29" name="Rounded Rectangle 28"/>
            <p:cNvSpPr/>
            <p:nvPr/>
          </p:nvSpPr>
          <p:spPr bwMode="auto">
            <a:xfrm>
              <a:off x="7226710" y="2621483"/>
              <a:ext cx="1275467" cy="263438"/>
            </a:xfrm>
            <a:prstGeom prst="roundRect">
              <a:avLst>
                <a:gd name="adj" fmla="val 5667"/>
              </a:avLst>
            </a:prstGeom>
            <a:solidFill>
              <a:schemeClr val="accent1">
                <a:lumMod val="60000"/>
                <a:lumOff val="40000"/>
              </a:schemeClr>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normAutofit fontScale="62500" lnSpcReduction="20000"/>
            </a:bodyPr>
            <a:lstStyle/>
            <a:p>
              <a:pPr algn="ctr" eaLnBrk="0" hangingPunct="0"/>
              <a:r>
                <a:rPr lang="en-US" sz="1100" dirty="0" smtClean="0">
                  <a:latin typeface="Intel Clear" panose="020B0604020203020204" pitchFamily="34" charset="0"/>
                </a:rPr>
                <a:t>Configure Manager</a:t>
              </a:r>
              <a:endParaRPr lang="en-US" sz="1100" dirty="0">
                <a:latin typeface="Intel Clear" panose="020B0604020203020204" pitchFamily="34" charset="0"/>
              </a:endParaRPr>
            </a:p>
          </p:txBody>
        </p:sp>
        <p:sp>
          <p:nvSpPr>
            <p:cNvPr id="30" name="Rounded Rectangle 29"/>
            <p:cNvSpPr/>
            <p:nvPr/>
          </p:nvSpPr>
          <p:spPr bwMode="auto">
            <a:xfrm>
              <a:off x="7225967" y="3244819"/>
              <a:ext cx="1284345" cy="233446"/>
            </a:xfrm>
            <a:prstGeom prst="roundRect">
              <a:avLst>
                <a:gd name="adj" fmla="val 5667"/>
              </a:avLst>
            </a:prstGeom>
            <a:solidFill>
              <a:schemeClr val="accent1">
                <a:lumMod val="60000"/>
                <a:lumOff val="40000"/>
              </a:schemeClr>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normAutofit fontScale="85000" lnSpcReduction="10000"/>
            </a:bodyPr>
            <a:lstStyle/>
            <a:p>
              <a:pPr algn="ctr" eaLnBrk="0" hangingPunct="0"/>
              <a:r>
                <a:rPr lang="en-US" sz="1100" dirty="0" smtClean="0">
                  <a:latin typeface="Intel Clear" panose="020B0604020203020204" pitchFamily="34" charset="0"/>
                </a:rPr>
                <a:t>SSH Connection</a:t>
              </a:r>
              <a:endParaRPr lang="en-US" sz="1100" dirty="0">
                <a:latin typeface="Intel Clear" panose="020B0604020203020204" pitchFamily="34" charset="0"/>
              </a:endParaRPr>
            </a:p>
          </p:txBody>
        </p:sp>
        <p:sp>
          <p:nvSpPr>
            <p:cNvPr id="31" name="Rounded Rectangle 30"/>
            <p:cNvSpPr/>
            <p:nvPr/>
          </p:nvSpPr>
          <p:spPr bwMode="auto">
            <a:xfrm>
              <a:off x="7217832" y="3541491"/>
              <a:ext cx="1284345" cy="233446"/>
            </a:xfrm>
            <a:prstGeom prst="roundRect">
              <a:avLst>
                <a:gd name="adj" fmla="val 5667"/>
              </a:avLst>
            </a:prstGeom>
            <a:solidFill>
              <a:schemeClr val="accent1">
                <a:lumMod val="60000"/>
                <a:lumOff val="40000"/>
              </a:schemeClr>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normAutofit fontScale="70000" lnSpcReduction="20000"/>
            </a:bodyPr>
            <a:lstStyle/>
            <a:p>
              <a:pPr algn="ctr" eaLnBrk="0" hangingPunct="0"/>
              <a:r>
                <a:rPr lang="en-US" sz="1100" dirty="0" smtClean="0">
                  <a:latin typeface="Intel Clear" panose="020B0604020203020204" pitchFamily="34" charset="0"/>
                </a:rPr>
                <a:t>CRB Management</a:t>
              </a:r>
              <a:endParaRPr lang="en-US" sz="1100" dirty="0">
                <a:latin typeface="Intel Clear" panose="020B0604020203020204" pitchFamily="34" charset="0"/>
              </a:endParaRPr>
            </a:p>
          </p:txBody>
        </p:sp>
        <p:sp>
          <p:nvSpPr>
            <p:cNvPr id="32" name="Rounded Rectangle 31"/>
            <p:cNvSpPr/>
            <p:nvPr/>
          </p:nvSpPr>
          <p:spPr bwMode="auto">
            <a:xfrm>
              <a:off x="7225967" y="3824335"/>
              <a:ext cx="1284345" cy="233446"/>
            </a:xfrm>
            <a:prstGeom prst="roundRect">
              <a:avLst>
                <a:gd name="adj" fmla="val 5667"/>
              </a:avLst>
            </a:prstGeom>
            <a:solidFill>
              <a:schemeClr val="accent1">
                <a:lumMod val="60000"/>
                <a:lumOff val="40000"/>
              </a:schemeClr>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normAutofit fontScale="92500" lnSpcReduction="10000"/>
            </a:bodyPr>
            <a:lstStyle/>
            <a:p>
              <a:pPr algn="ctr" eaLnBrk="0" hangingPunct="0"/>
              <a:r>
                <a:rPr lang="en-US" sz="1100" dirty="0" err="1" smtClean="0">
                  <a:latin typeface="Intel Clear" panose="020B0604020203020204" pitchFamily="34" charset="0"/>
                </a:rPr>
                <a:t>PacketGen</a:t>
              </a:r>
              <a:endParaRPr lang="en-US" sz="1100" dirty="0">
                <a:latin typeface="Intel Clear" panose="020B0604020203020204" pitchFamily="34" charset="0"/>
              </a:endParaRPr>
            </a:p>
          </p:txBody>
        </p:sp>
        <p:sp>
          <p:nvSpPr>
            <p:cNvPr id="33" name="Rounded Rectangle 32"/>
            <p:cNvSpPr/>
            <p:nvPr/>
          </p:nvSpPr>
          <p:spPr bwMode="auto">
            <a:xfrm>
              <a:off x="4528195" y="2688512"/>
              <a:ext cx="2416565" cy="1177630"/>
            </a:xfrm>
            <a:prstGeom prst="roundRect">
              <a:avLst>
                <a:gd name="adj" fmla="val 5667"/>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rtlCol="0" anchor="t">
              <a:normAutofit/>
            </a:bodyPr>
            <a:lstStyle/>
            <a:p>
              <a:pPr algn="ctr" eaLnBrk="0" hangingPunct="0"/>
              <a:r>
                <a:rPr lang="en-US" sz="1400" dirty="0" smtClean="0">
                  <a:latin typeface="Intel Clear" panose="020B0604020203020204" pitchFamily="34" charset="0"/>
                </a:rPr>
                <a:t>Test Components</a:t>
              </a:r>
            </a:p>
          </p:txBody>
        </p:sp>
        <p:sp>
          <p:nvSpPr>
            <p:cNvPr id="34" name="Rounded Rectangle 33"/>
            <p:cNvSpPr/>
            <p:nvPr/>
          </p:nvSpPr>
          <p:spPr bwMode="auto">
            <a:xfrm>
              <a:off x="5798903" y="3165957"/>
              <a:ext cx="901960" cy="286118"/>
            </a:xfrm>
            <a:prstGeom prst="roundRect">
              <a:avLst>
                <a:gd name="adj" fmla="val 5667"/>
              </a:avLst>
            </a:prstGeom>
            <a:solidFill>
              <a:schemeClr val="accent1">
                <a:lumMod val="60000"/>
                <a:lumOff val="40000"/>
              </a:schemeClr>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normAutofit/>
            </a:bodyPr>
            <a:lstStyle/>
            <a:p>
              <a:pPr algn="ctr" eaLnBrk="0" hangingPunct="0"/>
              <a:r>
                <a:rPr lang="en-US" sz="1000" dirty="0" smtClean="0">
                  <a:latin typeface="Intel Clear" panose="020B0604020203020204" pitchFamily="34" charset="0"/>
                </a:rPr>
                <a:t>DUT</a:t>
              </a:r>
              <a:endParaRPr lang="en-US" sz="1000" dirty="0">
                <a:latin typeface="Intel Clear" panose="020B0604020203020204" pitchFamily="34" charset="0"/>
              </a:endParaRPr>
            </a:p>
          </p:txBody>
        </p:sp>
        <p:sp>
          <p:nvSpPr>
            <p:cNvPr id="35" name="Rounded Rectangle 34"/>
            <p:cNvSpPr/>
            <p:nvPr/>
          </p:nvSpPr>
          <p:spPr bwMode="auto">
            <a:xfrm>
              <a:off x="4813816" y="3165957"/>
              <a:ext cx="901960" cy="286118"/>
            </a:xfrm>
            <a:prstGeom prst="roundRect">
              <a:avLst>
                <a:gd name="adj" fmla="val 5667"/>
              </a:avLst>
            </a:prstGeom>
            <a:solidFill>
              <a:schemeClr val="accent1">
                <a:lumMod val="60000"/>
                <a:lumOff val="40000"/>
              </a:schemeClr>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normAutofit/>
            </a:bodyPr>
            <a:lstStyle/>
            <a:p>
              <a:pPr algn="ctr" eaLnBrk="0" hangingPunct="0"/>
              <a:r>
                <a:rPr lang="en-US" sz="1000" dirty="0" smtClean="0">
                  <a:latin typeface="Intel Clear" panose="020B0604020203020204" pitchFamily="34" charset="0"/>
                </a:rPr>
                <a:t>TESTER</a:t>
              </a:r>
              <a:endParaRPr lang="en-US" sz="1000" dirty="0">
                <a:latin typeface="Intel Clear" panose="020B0604020203020204" pitchFamily="34" charset="0"/>
              </a:endParaRPr>
            </a:p>
          </p:txBody>
        </p:sp>
        <p:sp>
          <p:nvSpPr>
            <p:cNvPr id="36" name="Rounded Rectangle 35"/>
            <p:cNvSpPr/>
            <p:nvPr/>
          </p:nvSpPr>
          <p:spPr bwMode="auto">
            <a:xfrm>
              <a:off x="4813816" y="3491843"/>
              <a:ext cx="901960" cy="286118"/>
            </a:xfrm>
            <a:prstGeom prst="roundRect">
              <a:avLst>
                <a:gd name="adj" fmla="val 5667"/>
              </a:avLst>
            </a:prstGeom>
            <a:solidFill>
              <a:schemeClr val="accent1">
                <a:lumMod val="60000"/>
                <a:lumOff val="40000"/>
              </a:schemeClr>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normAutofit/>
            </a:bodyPr>
            <a:lstStyle/>
            <a:p>
              <a:pPr algn="ctr" eaLnBrk="0" hangingPunct="0"/>
              <a:r>
                <a:rPr lang="en-US" sz="1000" dirty="0" smtClean="0">
                  <a:latin typeface="Intel Clear" panose="020B0604020203020204" pitchFamily="34" charset="0"/>
                </a:rPr>
                <a:t>Reporter</a:t>
              </a:r>
              <a:endParaRPr lang="en-US" sz="1000" dirty="0">
                <a:latin typeface="Intel Clear" panose="020B0604020203020204" pitchFamily="34" charset="0"/>
              </a:endParaRPr>
            </a:p>
          </p:txBody>
        </p:sp>
        <p:sp>
          <p:nvSpPr>
            <p:cNvPr id="37" name="Rounded Rectangle 36"/>
            <p:cNvSpPr/>
            <p:nvPr/>
          </p:nvSpPr>
          <p:spPr bwMode="auto">
            <a:xfrm>
              <a:off x="5798903" y="3488819"/>
              <a:ext cx="901960" cy="286118"/>
            </a:xfrm>
            <a:prstGeom prst="roundRect">
              <a:avLst>
                <a:gd name="adj" fmla="val 5667"/>
              </a:avLst>
            </a:prstGeom>
            <a:solidFill>
              <a:schemeClr val="accent1">
                <a:lumMod val="60000"/>
                <a:lumOff val="40000"/>
              </a:schemeClr>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normAutofit/>
            </a:bodyPr>
            <a:lstStyle/>
            <a:p>
              <a:pPr algn="ctr" eaLnBrk="0" hangingPunct="0"/>
              <a:r>
                <a:rPr lang="en-US" sz="1000" dirty="0" smtClean="0">
                  <a:latin typeface="Intel Clear" panose="020B0604020203020204" pitchFamily="34" charset="0"/>
                </a:rPr>
                <a:t>Test Case</a:t>
              </a:r>
              <a:endParaRPr lang="en-US" sz="1000" dirty="0">
                <a:latin typeface="Intel Clear" panose="020B0604020203020204" pitchFamily="34" charset="0"/>
              </a:endParaRPr>
            </a:p>
          </p:txBody>
        </p:sp>
      </p:grpSp>
      <p:sp>
        <p:nvSpPr>
          <p:cNvPr id="38" name="Rectangle 1"/>
          <p:cNvSpPr>
            <a:spLocks noChangeArrowheads="1"/>
          </p:cNvSpPr>
          <p:nvPr/>
        </p:nvSpPr>
        <p:spPr bwMode="auto">
          <a:xfrm>
            <a:off x="6023883" y="3320498"/>
            <a:ext cx="2477511"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zh-CN" sz="900" b="1" u="sng" dirty="0" smtClean="0">
                <a:solidFill>
                  <a:prstClr val="black"/>
                </a:solidFill>
                <a:latin typeface="Intel Clear" panose="020B0604020203020204" pitchFamily="34" charset="0"/>
                <a:cs typeface="Times New Roman" panose="02020603050405020304" pitchFamily="18" charset="0"/>
              </a:rPr>
              <a:t>Test Cases in DTS:</a:t>
            </a:r>
          </a:p>
          <a:p>
            <a:pPr fontAlgn="base">
              <a:spcBef>
                <a:spcPct val="0"/>
              </a:spcBef>
              <a:spcAft>
                <a:spcPct val="0"/>
              </a:spcAft>
              <a:tabLst>
                <a:tab pos="1198563" algn="l"/>
              </a:tabLst>
            </a:pPr>
            <a:r>
              <a:rPr lang="en-US" altLang="zh-CN" sz="600" dirty="0" smtClean="0">
                <a:solidFill>
                  <a:prstClr val="black"/>
                </a:solidFill>
                <a:latin typeface="Intel Clear" panose="020B0604020203020204" pitchFamily="34" charset="0"/>
                <a:cs typeface="Times New Roman" panose="02020603050405020304" pitchFamily="18" charset="0"/>
              </a:rPr>
              <a:t>Command line	Hello world</a:t>
            </a:r>
          </a:p>
          <a:p>
            <a:pPr fontAlgn="base">
              <a:spcBef>
                <a:spcPct val="0"/>
              </a:spcBef>
              <a:spcAft>
                <a:spcPct val="0"/>
              </a:spcAft>
              <a:tabLst>
                <a:tab pos="1198563" algn="l"/>
              </a:tabLst>
            </a:pPr>
            <a:r>
              <a:rPr lang="en-US" altLang="zh-CN" sz="600" dirty="0" smtClean="0">
                <a:solidFill>
                  <a:prstClr val="black"/>
                </a:solidFill>
                <a:latin typeface="Intel Clear" panose="020B0604020203020204" pitchFamily="34" charset="0"/>
                <a:cs typeface="Times New Roman" panose="02020603050405020304" pitchFamily="18" charset="0"/>
              </a:rPr>
              <a:t>Multi process	Timer</a:t>
            </a:r>
          </a:p>
          <a:p>
            <a:pPr fontAlgn="base">
              <a:spcBef>
                <a:spcPct val="0"/>
              </a:spcBef>
              <a:spcAft>
                <a:spcPct val="0"/>
              </a:spcAft>
              <a:tabLst>
                <a:tab pos="1198563" algn="l"/>
              </a:tabLst>
            </a:pPr>
            <a:r>
              <a:rPr lang="en-US" altLang="zh-CN" sz="600" dirty="0" smtClean="0">
                <a:solidFill>
                  <a:prstClr val="black"/>
                </a:solidFill>
                <a:latin typeface="Intel Clear" panose="020B0604020203020204" pitchFamily="34" charset="0"/>
                <a:cs typeface="Times New Roman" panose="02020603050405020304" pitchFamily="18" charset="0"/>
              </a:rPr>
              <a:t>Blacklist /Whitelist	Checksum offload</a:t>
            </a:r>
          </a:p>
          <a:p>
            <a:pPr fontAlgn="base">
              <a:spcBef>
                <a:spcPct val="0"/>
              </a:spcBef>
              <a:spcAft>
                <a:spcPct val="0"/>
              </a:spcAft>
              <a:tabLst>
                <a:tab pos="1198563" algn="l"/>
              </a:tabLst>
            </a:pPr>
            <a:r>
              <a:rPr lang="en-US" altLang="zh-CN" sz="600" dirty="0" smtClean="0">
                <a:solidFill>
                  <a:prstClr val="black"/>
                </a:solidFill>
                <a:latin typeface="Intel Clear" panose="020B0604020203020204" pitchFamily="34" charset="0"/>
                <a:cs typeface="Times New Roman" panose="02020603050405020304" pitchFamily="18" charset="0"/>
              </a:rPr>
              <a:t>Jumbo frame	Testpmd</a:t>
            </a:r>
          </a:p>
          <a:p>
            <a:pPr fontAlgn="base">
              <a:spcBef>
                <a:spcPct val="0"/>
              </a:spcBef>
              <a:spcAft>
                <a:spcPct val="0"/>
              </a:spcAft>
              <a:tabLst>
                <a:tab pos="1198563" algn="l"/>
              </a:tabLst>
            </a:pPr>
            <a:r>
              <a:rPr lang="en-US" altLang="zh-CN" sz="600" dirty="0" smtClean="0">
                <a:solidFill>
                  <a:prstClr val="black"/>
                </a:solidFill>
                <a:latin typeface="Intel Clear" panose="020B0604020203020204" pitchFamily="34" charset="0"/>
                <a:cs typeface="Times New Roman" panose="02020603050405020304" pitchFamily="18" charset="0"/>
              </a:rPr>
              <a:t>L2fwd	L3fwd</a:t>
            </a:r>
          </a:p>
          <a:p>
            <a:pPr fontAlgn="base">
              <a:spcBef>
                <a:spcPct val="0"/>
              </a:spcBef>
              <a:spcAft>
                <a:spcPct val="0"/>
              </a:spcAft>
              <a:tabLst>
                <a:tab pos="1198563" algn="l"/>
              </a:tabLst>
            </a:pPr>
            <a:r>
              <a:rPr lang="en-US" altLang="zh-CN" sz="600" dirty="0" smtClean="0">
                <a:solidFill>
                  <a:prstClr val="black"/>
                </a:solidFill>
                <a:latin typeface="Intel Clear" panose="020B0604020203020204" pitchFamily="34" charset="0"/>
                <a:cs typeface="Times New Roman" panose="02020603050405020304" pitchFamily="18" charset="0"/>
              </a:rPr>
              <a:t>IP fragment	Flow direction</a:t>
            </a:r>
          </a:p>
          <a:p>
            <a:pPr fontAlgn="base">
              <a:spcBef>
                <a:spcPct val="0"/>
              </a:spcBef>
              <a:spcAft>
                <a:spcPct val="0"/>
              </a:spcAft>
              <a:tabLst>
                <a:tab pos="1198563" algn="l"/>
              </a:tabLst>
            </a:pPr>
            <a:r>
              <a:rPr lang="en-US" altLang="zh-CN" sz="600" dirty="0" smtClean="0">
                <a:solidFill>
                  <a:prstClr val="black"/>
                </a:solidFill>
                <a:latin typeface="Intel Clear" panose="020B0604020203020204" pitchFamily="34" charset="0"/>
                <a:cs typeface="Times New Roman" panose="02020603050405020304" pitchFamily="18" charset="0"/>
              </a:rPr>
              <a:t>Link flow control	ieee1588 </a:t>
            </a:r>
          </a:p>
          <a:p>
            <a:pPr fontAlgn="base">
              <a:spcBef>
                <a:spcPct val="0"/>
              </a:spcBef>
              <a:spcAft>
                <a:spcPct val="0"/>
              </a:spcAft>
              <a:tabLst>
                <a:tab pos="1198563" algn="l"/>
              </a:tabLst>
            </a:pPr>
            <a:r>
              <a:rPr lang="en-US" altLang="zh-CN" sz="600" dirty="0" smtClean="0">
                <a:solidFill>
                  <a:prstClr val="black"/>
                </a:solidFill>
                <a:latin typeface="Intel Clear" panose="020B0604020203020204" pitchFamily="34" charset="0"/>
                <a:cs typeface="Times New Roman" panose="02020603050405020304" pitchFamily="18" charset="0"/>
              </a:rPr>
              <a:t>Packet Framework	</a:t>
            </a:r>
            <a:r>
              <a:rPr lang="en-US" altLang="zh-CN" sz="600" dirty="0" err="1" smtClean="0">
                <a:solidFill>
                  <a:prstClr val="black"/>
                </a:solidFill>
                <a:latin typeface="Intel Clear" panose="020B0604020203020204" pitchFamily="34" charset="0"/>
                <a:cs typeface="Times New Roman" panose="02020603050405020304" pitchFamily="18" charset="0"/>
              </a:rPr>
              <a:t>Vlan</a:t>
            </a:r>
            <a:r>
              <a:rPr lang="en-US" altLang="zh-CN" sz="600" dirty="0" smtClean="0">
                <a:solidFill>
                  <a:prstClr val="black"/>
                </a:solidFill>
                <a:latin typeface="Intel Clear" panose="020B0604020203020204" pitchFamily="34" charset="0"/>
                <a:cs typeface="Times New Roman" panose="02020603050405020304" pitchFamily="18" charset="0"/>
              </a:rPr>
              <a:t> cases</a:t>
            </a:r>
          </a:p>
          <a:p>
            <a:pPr fontAlgn="base">
              <a:spcBef>
                <a:spcPct val="0"/>
              </a:spcBef>
              <a:spcAft>
                <a:spcPct val="0"/>
              </a:spcAft>
              <a:tabLst>
                <a:tab pos="1198563" algn="l"/>
              </a:tabLst>
            </a:pPr>
            <a:r>
              <a:rPr lang="en-US" altLang="zh-CN" sz="600" dirty="0" smtClean="0">
                <a:solidFill>
                  <a:prstClr val="black"/>
                </a:solidFill>
                <a:latin typeface="Intel Clear" panose="020B0604020203020204" pitchFamily="34" charset="0"/>
                <a:cs typeface="Arial" charset="0"/>
              </a:rPr>
              <a:t>NIC </a:t>
            </a:r>
            <a:r>
              <a:rPr lang="en-US" altLang="zh-CN" sz="600" dirty="0">
                <a:solidFill>
                  <a:prstClr val="black"/>
                </a:solidFill>
                <a:latin typeface="Intel Clear" panose="020B0604020203020204" pitchFamily="34" charset="0"/>
                <a:cs typeface="Arial" charset="0"/>
              </a:rPr>
              <a:t>Generic </a:t>
            </a:r>
            <a:r>
              <a:rPr lang="en-US" altLang="zh-CN" sz="600" dirty="0" smtClean="0">
                <a:solidFill>
                  <a:prstClr val="black"/>
                </a:solidFill>
                <a:latin typeface="Intel Clear" panose="020B0604020203020204" pitchFamily="34" charset="0"/>
                <a:cs typeface="Arial" charset="0"/>
              </a:rPr>
              <a:t>Filter	</a:t>
            </a:r>
            <a:r>
              <a:rPr lang="en-US" altLang="zh-CN" sz="600" dirty="0" smtClean="0">
                <a:solidFill>
                  <a:prstClr val="black"/>
                </a:solidFill>
                <a:latin typeface="Intel Clear" panose="020B0604020203020204" pitchFamily="34" charset="0"/>
                <a:cs typeface="Times New Roman" panose="02020603050405020304" pitchFamily="18" charset="0"/>
              </a:rPr>
              <a:t>Link Bonding</a:t>
            </a:r>
            <a:endParaRPr lang="en-US" altLang="zh-CN" sz="900" dirty="0" smtClean="0">
              <a:solidFill>
                <a:prstClr val="black"/>
              </a:solidFill>
              <a:latin typeface="Intel Clear" panose="020B0604020203020204" pitchFamily="34" charset="0"/>
              <a:cs typeface="Times New Roman" panose="02020603050405020304" pitchFamily="18" charset="0"/>
            </a:endParaRPr>
          </a:p>
        </p:txBody>
      </p:sp>
      <p:sp>
        <p:nvSpPr>
          <p:cNvPr id="3" name="TextBox 2"/>
          <p:cNvSpPr txBox="1"/>
          <p:nvPr/>
        </p:nvSpPr>
        <p:spPr>
          <a:xfrm>
            <a:off x="5737087" y="4636343"/>
            <a:ext cx="1898427" cy="369332"/>
          </a:xfrm>
          <a:prstGeom prst="rect">
            <a:avLst/>
          </a:prstGeom>
          <a:noFill/>
        </p:spPr>
        <p:txBody>
          <a:bodyPr wrap="square" lIns="0" tIns="0" rIns="0" bIns="0" rtlCol="0" anchor="ctr">
            <a:spAutoFit/>
          </a:bodyPr>
          <a:lstStyle/>
          <a:p>
            <a:pPr eaLnBrk="1" hangingPunct="1"/>
            <a:r>
              <a:rPr lang="en-US" sz="800" dirty="0">
                <a:latin typeface="+mn-lt"/>
                <a:ea typeface="Geneva" charset="0"/>
                <a:cs typeface="Geneva" charset="0"/>
              </a:rPr>
              <a:t>Refer to Sample Application l3fwd_power_vm for API </a:t>
            </a:r>
          </a:p>
          <a:p>
            <a:pPr eaLnBrk="1" hangingPunct="1"/>
            <a:endParaRPr lang="en-US" sz="800" dirty="0">
              <a:latin typeface="+mn-lt"/>
              <a:ea typeface="Geneva" charset="0"/>
              <a:cs typeface="Geneva" charset="0"/>
            </a:endParaRPr>
          </a:p>
        </p:txBody>
      </p:sp>
    </p:spTree>
    <p:extLst>
      <p:ext uri="{BB962C8B-B14F-4D97-AF65-F5344CB8AC3E}">
        <p14:creationId xmlns:p14="http://schemas.microsoft.com/office/powerpoint/2010/main" val="3144010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15204" y="31601"/>
            <a:ext cx="6172200" cy="672096"/>
          </a:xfrm>
        </p:spPr>
        <p:txBody>
          <a:bodyPr>
            <a:normAutofit/>
          </a:bodyPr>
          <a:lstStyle/>
          <a:p>
            <a:r>
              <a:rPr lang="en-US" altLang="zh-CN" sz="2100" dirty="0"/>
              <a:t>Benefits from DPDK Test Suite</a:t>
            </a:r>
            <a:br>
              <a:rPr lang="en-US" altLang="zh-CN" sz="2100" dirty="0"/>
            </a:br>
            <a:r>
              <a:rPr lang="en-US" altLang="zh-CN" sz="2100" dirty="0"/>
              <a:t>- </a:t>
            </a:r>
            <a:r>
              <a:rPr lang="en-US" altLang="zh-CN" sz="1500" dirty="0"/>
              <a:t>Standardize Continue Integration Process </a:t>
            </a:r>
            <a:r>
              <a:rPr lang="en-US" altLang="zh-CN" sz="2100" dirty="0"/>
              <a:t> </a:t>
            </a:r>
            <a:endParaRPr lang="zh-CN" altLang="en-US" sz="2100" dirty="0"/>
          </a:p>
        </p:txBody>
      </p:sp>
      <p:sp>
        <p:nvSpPr>
          <p:cNvPr id="2" name="Rectangle 1"/>
          <p:cNvSpPr/>
          <p:nvPr/>
        </p:nvSpPr>
        <p:spPr>
          <a:xfrm>
            <a:off x="4195192" y="729649"/>
            <a:ext cx="3625403" cy="808871"/>
          </a:xfrm>
          <a:prstGeom prst="rect">
            <a:avLst/>
          </a:prstGeom>
        </p:spPr>
        <p:style>
          <a:lnRef idx="1">
            <a:schemeClr val="accent3"/>
          </a:lnRef>
          <a:fillRef idx="2">
            <a:schemeClr val="accent3"/>
          </a:fillRef>
          <a:effectRef idx="1">
            <a:schemeClr val="accent3"/>
          </a:effectRef>
          <a:fontRef idx="minor">
            <a:schemeClr val="dk1"/>
          </a:fontRef>
        </p:style>
        <p:txBody>
          <a:bodyPr vert="horz" lIns="0" tIns="0" rIns="0" bIns="0" rtlCol="0">
            <a:noAutofit/>
          </a:bodyPr>
          <a:lstStyle/>
          <a:p>
            <a:pPr defTabSz="342900">
              <a:spcBef>
                <a:spcPts val="900"/>
              </a:spcBef>
            </a:pPr>
            <a:r>
              <a:rPr lang="en-GB" altLang="zh-CN" sz="825" dirty="0">
                <a:solidFill>
                  <a:srgbClr val="0071C5"/>
                </a:solidFill>
                <a:latin typeface="Intel Clear" panose="020B0604020203020204" pitchFamily="34" charset="0"/>
                <a:cs typeface="Neo Sans Intel"/>
              </a:rPr>
              <a:t>DPDK Test Suite provides a possibility to standardize our continue integration process and guarantee quality of patch.</a:t>
            </a:r>
          </a:p>
          <a:p>
            <a:pPr marL="214313" indent="-214313">
              <a:buFont typeface="Arial" panose="020B0604020202020204" pitchFamily="34" charset="0"/>
              <a:buChar char="•"/>
            </a:pPr>
            <a:r>
              <a:rPr lang="en-US" altLang="zh-CN" sz="825" dirty="0">
                <a:solidFill>
                  <a:srgbClr val="0071C5"/>
                </a:solidFill>
                <a:latin typeface="Intel Clear" panose="020B0604020203020204" pitchFamily="34" charset="0"/>
                <a:cs typeface="Neo Sans Intel"/>
              </a:rPr>
              <a:t>Developer can submit their test code and test cases with their patch together.</a:t>
            </a:r>
          </a:p>
          <a:p>
            <a:pPr marL="214313" indent="-214313">
              <a:buFont typeface="Arial" panose="020B0604020202020204" pitchFamily="34" charset="0"/>
              <a:buChar char="•"/>
            </a:pPr>
            <a:r>
              <a:rPr lang="en-US" altLang="zh-CN" sz="825" dirty="0">
                <a:solidFill>
                  <a:srgbClr val="0071C5"/>
                </a:solidFill>
                <a:latin typeface="Intel Clear" panose="020B0604020203020204" pitchFamily="34" charset="0"/>
                <a:cs typeface="Neo Sans Intel"/>
              </a:rPr>
              <a:t>Most of test cases and script can reused by DPDK.org, and enhance automation coverage.</a:t>
            </a:r>
          </a:p>
          <a:p>
            <a:pPr marL="214313" indent="-214313">
              <a:buFont typeface="Arial" panose="020B0604020202020204" pitchFamily="34" charset="0"/>
              <a:buChar char="•"/>
            </a:pPr>
            <a:endParaRPr lang="en-GB" altLang="zh-CN" sz="825" dirty="0">
              <a:solidFill>
                <a:srgbClr val="0071C5"/>
              </a:solidFill>
              <a:latin typeface="Intel Clear" panose="020B0604020203020204" pitchFamily="34" charset="0"/>
              <a:cs typeface="Neo Sans Intel"/>
            </a:endParaRPr>
          </a:p>
          <a:p>
            <a:pPr defTabSz="342900">
              <a:spcBef>
                <a:spcPts val="900"/>
              </a:spcBef>
            </a:pPr>
            <a:endParaRPr lang="zh-CN" altLang="zh-CN" sz="825" dirty="0">
              <a:solidFill>
                <a:srgbClr val="0071C5"/>
              </a:solidFill>
              <a:latin typeface="Intel Clear" panose="020B0604020203020204" pitchFamily="34" charset="0"/>
              <a:cs typeface="Neo Sans Intel"/>
            </a:endParaRPr>
          </a:p>
        </p:txBody>
      </p:sp>
      <p:sp>
        <p:nvSpPr>
          <p:cNvPr id="40" name="Rectangle 39"/>
          <p:cNvSpPr/>
          <p:nvPr/>
        </p:nvSpPr>
        <p:spPr bwMode="auto">
          <a:xfrm>
            <a:off x="4401371" y="2749148"/>
            <a:ext cx="1335075" cy="1858952"/>
          </a:xfrm>
          <a:prstGeom prst="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sm" len="sm"/>
            <a:tailEnd type="none" w="sm" len="sm"/>
          </a:ln>
          <a:effectLst>
            <a:outerShdw blurRad="40000" dist="20000" dir="5400000" rotWithShape="0">
              <a:srgbClr val="000000">
                <a:alpha val="38000"/>
              </a:srgbClr>
            </a:outerShdw>
          </a:effectLst>
        </p:spPr>
        <p:txBody>
          <a:bodyPr wrap="none" lIns="0" rIns="0" rtlCol="0" anchor="ctr"/>
          <a:lstStyle/>
          <a:p>
            <a:pPr algn="ctr" defTabSz="685800">
              <a:defRPr/>
            </a:pPr>
            <a:endParaRPr lang="zh-CN" altLang="en-US" sz="1050" kern="0" dirty="0">
              <a:solidFill>
                <a:prstClr val="white"/>
              </a:solidFill>
              <a:ea typeface="宋体" panose="02010600030101010101" pitchFamily="2" charset="-122"/>
            </a:endParaRPr>
          </a:p>
        </p:txBody>
      </p:sp>
      <p:sp>
        <p:nvSpPr>
          <p:cNvPr id="41" name="Rectangle 40"/>
          <p:cNvSpPr/>
          <p:nvPr/>
        </p:nvSpPr>
        <p:spPr bwMode="auto">
          <a:xfrm>
            <a:off x="2895726" y="803885"/>
            <a:ext cx="1050967" cy="382979"/>
          </a:xfrm>
          <a:prstGeom prst="rect">
            <a:avLst/>
          </a:prstGeom>
          <a:solidFill>
            <a:srgbClr val="4F81BD"/>
          </a:solidFill>
          <a:ln w="3175" algn="ctr">
            <a:solidFill>
              <a:sysClr val="window" lastClr="FFFFFF"/>
            </a:solidFill>
            <a:round/>
            <a:headEnd type="none" w="sm" len="sm"/>
            <a:tailEnd type="none" w="sm" len="sm"/>
          </a:ln>
          <a:effectLst>
            <a:outerShdw blurRad="50800" dist="38100" dir="5400000" algn="t" rotWithShape="0">
              <a:prstClr val="black">
                <a:alpha val="40000"/>
              </a:prstClr>
            </a:outerShdw>
          </a:effectLst>
        </p:spPr>
        <p:txBody>
          <a:bodyPr wrap="none" lIns="0" rIns="0" rtlCol="0" anchor="ctr"/>
          <a:lstStyle/>
          <a:p>
            <a:pPr algn="ctr" defTabSz="685800">
              <a:defRPr/>
            </a:pPr>
            <a:r>
              <a:rPr lang="en-US" altLang="zh-CN" sz="1050" kern="0" dirty="0">
                <a:solidFill>
                  <a:prstClr val="white"/>
                </a:solidFill>
                <a:ea typeface="宋体" panose="02010600030101010101" pitchFamily="2" charset="-122"/>
                <a:cs typeface="Arial" charset="0"/>
              </a:rPr>
              <a:t>DPDK.org</a:t>
            </a:r>
          </a:p>
          <a:p>
            <a:pPr algn="ctr" defTabSz="685800">
              <a:defRPr/>
            </a:pPr>
            <a:r>
              <a:rPr lang="en-US" altLang="zh-CN" sz="1050" kern="0" dirty="0">
                <a:solidFill>
                  <a:prstClr val="white"/>
                </a:solidFill>
                <a:ea typeface="宋体" panose="02010600030101010101" pitchFamily="2" charset="-122"/>
                <a:cs typeface="Arial" charset="0"/>
              </a:rPr>
              <a:t> Community </a:t>
            </a:r>
            <a:endParaRPr lang="zh-CN" altLang="en-US" sz="1050" kern="0" dirty="0">
              <a:solidFill>
                <a:prstClr val="white"/>
              </a:solidFill>
              <a:ea typeface="宋体" panose="02010600030101010101" pitchFamily="2" charset="-122"/>
              <a:cs typeface="Arial" charset="0"/>
            </a:endParaRPr>
          </a:p>
        </p:txBody>
      </p:sp>
      <p:sp>
        <p:nvSpPr>
          <p:cNvPr id="42" name="Rectangle 41"/>
          <p:cNvSpPr/>
          <p:nvPr/>
        </p:nvSpPr>
        <p:spPr bwMode="auto">
          <a:xfrm>
            <a:off x="2145573" y="1578626"/>
            <a:ext cx="963386" cy="371450"/>
          </a:xfrm>
          <a:prstGeom prst="rect">
            <a:avLst/>
          </a:prstGeom>
          <a:solidFill>
            <a:srgbClr val="4F81BD"/>
          </a:solidFill>
          <a:ln w="3175" algn="ctr">
            <a:solidFill>
              <a:sysClr val="window" lastClr="FFFFFF"/>
            </a:solidFill>
            <a:round/>
            <a:headEnd type="none" w="sm" len="sm"/>
            <a:tailEnd type="none" w="sm" len="sm"/>
          </a:ln>
          <a:effectLst>
            <a:outerShdw blurRad="50800" dist="38100" dir="5400000" algn="t" rotWithShape="0">
              <a:prstClr val="black">
                <a:alpha val="40000"/>
              </a:prstClr>
            </a:outerShdw>
          </a:effectLst>
        </p:spPr>
        <p:txBody>
          <a:bodyPr wrap="none" lIns="0" rIns="0" rtlCol="0" anchor="ctr"/>
          <a:lstStyle/>
          <a:p>
            <a:pPr algn="ctr" defTabSz="685800">
              <a:defRPr/>
            </a:pPr>
            <a:r>
              <a:rPr lang="en-US" altLang="zh-CN" sz="1050" kern="0" dirty="0">
                <a:solidFill>
                  <a:prstClr val="white"/>
                </a:solidFill>
                <a:ea typeface="宋体" panose="02010600030101010101" pitchFamily="2" charset="-122"/>
                <a:cs typeface="Arial" charset="0"/>
              </a:rPr>
              <a:t>DPDK.org</a:t>
            </a:r>
          </a:p>
          <a:p>
            <a:pPr algn="ctr" defTabSz="685800">
              <a:defRPr/>
            </a:pPr>
            <a:r>
              <a:rPr lang="en-US" altLang="zh-CN" sz="1050" kern="0" dirty="0" err="1">
                <a:solidFill>
                  <a:prstClr val="white"/>
                </a:solidFill>
                <a:ea typeface="宋体" panose="02010600030101010101" pitchFamily="2" charset="-122"/>
                <a:cs typeface="Arial" charset="0"/>
              </a:rPr>
              <a:t>Dev</a:t>
            </a:r>
            <a:r>
              <a:rPr lang="en-US" altLang="zh-CN" sz="1050" kern="0" dirty="0">
                <a:solidFill>
                  <a:prstClr val="white"/>
                </a:solidFill>
                <a:ea typeface="宋体" panose="02010600030101010101" pitchFamily="2" charset="-122"/>
                <a:cs typeface="Arial" charset="0"/>
              </a:rPr>
              <a:t> Mail List</a:t>
            </a:r>
            <a:endParaRPr lang="zh-CN" altLang="en-US" sz="1050" kern="0" dirty="0">
              <a:solidFill>
                <a:prstClr val="white"/>
              </a:solidFill>
              <a:ea typeface="宋体" panose="02010600030101010101" pitchFamily="2" charset="-122"/>
              <a:cs typeface="Arial" charset="0"/>
            </a:endParaRPr>
          </a:p>
        </p:txBody>
      </p:sp>
      <p:sp>
        <p:nvSpPr>
          <p:cNvPr id="43" name="Rectangle 42"/>
          <p:cNvSpPr/>
          <p:nvPr/>
        </p:nvSpPr>
        <p:spPr bwMode="auto">
          <a:xfrm>
            <a:off x="1400916" y="800101"/>
            <a:ext cx="1050967" cy="382979"/>
          </a:xfrm>
          <a:prstGeom prst="rect">
            <a:avLst/>
          </a:prstGeom>
          <a:solidFill>
            <a:srgbClr val="4F81BD"/>
          </a:solidFill>
          <a:ln w="3175" algn="ctr">
            <a:solidFill>
              <a:sysClr val="window" lastClr="FFFFFF"/>
            </a:solidFill>
            <a:round/>
            <a:headEnd type="none" w="sm" len="sm"/>
            <a:tailEnd type="none" w="sm" len="sm"/>
          </a:ln>
          <a:effectLst>
            <a:outerShdw blurRad="50800" dist="38100" dir="5400000" algn="t" rotWithShape="0">
              <a:prstClr val="black">
                <a:alpha val="40000"/>
              </a:prstClr>
            </a:outerShdw>
          </a:effectLst>
        </p:spPr>
        <p:txBody>
          <a:bodyPr wrap="none" lIns="0" rIns="0" rtlCol="0" anchor="ctr"/>
          <a:lstStyle/>
          <a:p>
            <a:pPr algn="ctr" defTabSz="685800">
              <a:defRPr/>
            </a:pPr>
            <a:r>
              <a:rPr lang="en-US" altLang="zh-CN" sz="1050" kern="0" dirty="0">
                <a:solidFill>
                  <a:prstClr val="white"/>
                </a:solidFill>
                <a:ea typeface="宋体" panose="02010600030101010101" pitchFamily="2" charset="-122"/>
                <a:cs typeface="Arial" charset="0"/>
              </a:rPr>
              <a:t>Intel </a:t>
            </a:r>
          </a:p>
          <a:p>
            <a:pPr algn="ctr" defTabSz="685800">
              <a:defRPr/>
            </a:pPr>
            <a:r>
              <a:rPr lang="en-US" altLang="zh-CN" sz="1050" kern="0" dirty="0">
                <a:solidFill>
                  <a:prstClr val="white"/>
                </a:solidFill>
                <a:ea typeface="宋体" panose="02010600030101010101" pitchFamily="2" charset="-122"/>
                <a:cs typeface="Arial" charset="0"/>
              </a:rPr>
              <a:t>DPDK Engineers</a:t>
            </a:r>
            <a:endParaRPr lang="zh-CN" altLang="en-US" sz="1050" kern="0" dirty="0">
              <a:solidFill>
                <a:prstClr val="white"/>
              </a:solidFill>
              <a:ea typeface="宋体" panose="02010600030101010101" pitchFamily="2" charset="-122"/>
              <a:cs typeface="Arial" charset="0"/>
            </a:endParaRPr>
          </a:p>
        </p:txBody>
      </p:sp>
      <p:cxnSp>
        <p:nvCxnSpPr>
          <p:cNvPr id="44" name="Straight Arrow Connector 43"/>
          <p:cNvCxnSpPr>
            <a:stCxn id="41" idx="2"/>
            <a:endCxn id="42" idx="0"/>
          </p:cNvCxnSpPr>
          <p:nvPr/>
        </p:nvCxnSpPr>
        <p:spPr>
          <a:xfrm flipH="1">
            <a:off x="2627266" y="1186864"/>
            <a:ext cx="793943" cy="391762"/>
          </a:xfrm>
          <a:prstGeom prst="straightConnector1">
            <a:avLst/>
          </a:prstGeom>
          <a:noFill/>
          <a:ln w="19050" cap="flat" cmpd="sng" algn="ctr">
            <a:solidFill>
              <a:sysClr val="windowText" lastClr="000000"/>
            </a:solidFill>
            <a:prstDash val="solid"/>
            <a:headEnd w="lg" len="lg"/>
            <a:tailEnd type="triangle"/>
          </a:ln>
          <a:effectLst/>
        </p:spPr>
      </p:cxnSp>
      <p:cxnSp>
        <p:nvCxnSpPr>
          <p:cNvPr id="45" name="Straight Arrow Connector 44"/>
          <p:cNvCxnSpPr>
            <a:stCxn id="43" idx="2"/>
            <a:endCxn id="42" idx="0"/>
          </p:cNvCxnSpPr>
          <p:nvPr/>
        </p:nvCxnSpPr>
        <p:spPr>
          <a:xfrm>
            <a:off x="1926400" y="1183080"/>
            <a:ext cx="700866" cy="395546"/>
          </a:xfrm>
          <a:prstGeom prst="straightConnector1">
            <a:avLst/>
          </a:prstGeom>
          <a:noFill/>
          <a:ln w="19050" cap="flat" cmpd="sng" algn="ctr">
            <a:solidFill>
              <a:sysClr val="windowText" lastClr="000000"/>
            </a:solidFill>
            <a:prstDash val="solid"/>
            <a:headEnd w="lg" len="lg"/>
            <a:tailEnd type="triangle"/>
          </a:ln>
          <a:effectLst/>
        </p:spPr>
      </p:cxnSp>
      <p:sp>
        <p:nvSpPr>
          <p:cNvPr id="46" name="TextBox 45"/>
          <p:cNvSpPr txBox="1"/>
          <p:nvPr/>
        </p:nvSpPr>
        <p:spPr>
          <a:xfrm>
            <a:off x="2232815" y="1182170"/>
            <a:ext cx="1043888" cy="253916"/>
          </a:xfrm>
          <a:prstGeom prst="rect">
            <a:avLst/>
          </a:prstGeom>
          <a:noFill/>
        </p:spPr>
        <p:txBody>
          <a:bodyPr wrap="square" rtlCol="0">
            <a:spAutoFit/>
          </a:bodyPr>
          <a:lstStyle/>
          <a:p>
            <a:pPr fontAlgn="base">
              <a:spcBef>
                <a:spcPct val="0"/>
              </a:spcBef>
              <a:spcAft>
                <a:spcPct val="0"/>
              </a:spcAft>
            </a:pPr>
            <a:r>
              <a:rPr lang="en-US" altLang="zh-CN" sz="1050" dirty="0">
                <a:solidFill>
                  <a:prstClr val="black"/>
                </a:solidFill>
                <a:ea typeface="宋体" panose="02010600030101010101" pitchFamily="2" charset="-122"/>
                <a:cs typeface="Arial" charset="0"/>
              </a:rPr>
              <a:t>Submit Code</a:t>
            </a:r>
            <a:endParaRPr lang="en-GB" sz="1050" dirty="0">
              <a:solidFill>
                <a:prstClr val="black"/>
              </a:solidFill>
              <a:cs typeface="Arial" charset="0"/>
            </a:endParaRPr>
          </a:p>
        </p:txBody>
      </p:sp>
      <p:cxnSp>
        <p:nvCxnSpPr>
          <p:cNvPr id="47" name="Straight Arrow Connector 46"/>
          <p:cNvCxnSpPr>
            <a:stCxn id="42" idx="2"/>
            <a:endCxn id="48" idx="0"/>
          </p:cNvCxnSpPr>
          <p:nvPr/>
        </p:nvCxnSpPr>
        <p:spPr>
          <a:xfrm>
            <a:off x="2627266" y="1950076"/>
            <a:ext cx="0" cy="184538"/>
          </a:xfrm>
          <a:prstGeom prst="straightConnector1">
            <a:avLst/>
          </a:prstGeom>
          <a:noFill/>
          <a:ln w="19050" cap="flat" cmpd="sng" algn="ctr">
            <a:solidFill>
              <a:sysClr val="windowText" lastClr="000000"/>
            </a:solidFill>
            <a:prstDash val="solid"/>
            <a:headEnd w="lg" len="lg"/>
            <a:tailEnd type="triangle"/>
          </a:ln>
          <a:effectLst/>
        </p:spPr>
      </p:cxnSp>
      <p:sp>
        <p:nvSpPr>
          <p:cNvPr id="48" name="Rectangle 47"/>
          <p:cNvSpPr/>
          <p:nvPr/>
        </p:nvSpPr>
        <p:spPr bwMode="auto">
          <a:xfrm>
            <a:off x="1874481" y="2134614"/>
            <a:ext cx="1505569" cy="371450"/>
          </a:xfrm>
          <a:prstGeom prst="rect">
            <a:avLst/>
          </a:prstGeom>
          <a:solidFill>
            <a:srgbClr val="4F81BD"/>
          </a:solidFill>
          <a:ln w="3175" algn="ctr">
            <a:solidFill>
              <a:sysClr val="window" lastClr="FFFFFF"/>
            </a:solidFill>
            <a:round/>
            <a:headEnd type="none" w="sm" len="sm"/>
            <a:tailEnd type="none" w="sm" len="sm"/>
          </a:ln>
          <a:effectLst>
            <a:outerShdw blurRad="50800" dist="38100" dir="5400000" algn="t" rotWithShape="0">
              <a:prstClr val="black">
                <a:alpha val="40000"/>
              </a:prstClr>
            </a:outerShdw>
          </a:effectLst>
        </p:spPr>
        <p:txBody>
          <a:bodyPr wrap="none" lIns="0" rIns="0" rtlCol="0" anchor="ctr"/>
          <a:lstStyle/>
          <a:p>
            <a:pPr algn="ctr" defTabSz="685800">
              <a:defRPr/>
            </a:pPr>
            <a:r>
              <a:rPr lang="en-US" altLang="zh-CN" sz="1050" kern="0" dirty="0">
                <a:solidFill>
                  <a:prstClr val="white"/>
                </a:solidFill>
                <a:ea typeface="宋体" panose="02010600030101010101" pitchFamily="2" charset="-122"/>
                <a:cs typeface="Arial" charset="0"/>
              </a:rPr>
              <a:t>Review Source Code</a:t>
            </a:r>
          </a:p>
          <a:p>
            <a:pPr algn="ctr" defTabSz="685800">
              <a:defRPr/>
            </a:pPr>
            <a:r>
              <a:rPr lang="en-US" altLang="zh-CN" sz="1050" kern="0" dirty="0" err="1">
                <a:solidFill>
                  <a:prstClr val="white"/>
                </a:solidFill>
                <a:ea typeface="宋体" panose="02010600030101010101" pitchFamily="2" charset="-122"/>
                <a:cs typeface="Arial" charset="0"/>
              </a:rPr>
              <a:t>Ack</a:t>
            </a:r>
            <a:r>
              <a:rPr lang="en-US" altLang="zh-CN" sz="1050" kern="0" dirty="0">
                <a:solidFill>
                  <a:prstClr val="white"/>
                </a:solidFill>
                <a:ea typeface="宋体" panose="02010600030101010101" pitchFamily="2" charset="-122"/>
                <a:cs typeface="Arial" charset="0"/>
              </a:rPr>
              <a:t> &amp; Test Package</a:t>
            </a:r>
          </a:p>
        </p:txBody>
      </p:sp>
      <p:cxnSp>
        <p:nvCxnSpPr>
          <p:cNvPr id="49" name="Straight Arrow Connector 48"/>
          <p:cNvCxnSpPr>
            <a:stCxn id="48" idx="2"/>
            <a:endCxn id="50" idx="0"/>
          </p:cNvCxnSpPr>
          <p:nvPr/>
        </p:nvCxnSpPr>
        <p:spPr>
          <a:xfrm flipH="1">
            <a:off x="2627265" y="2506064"/>
            <a:ext cx="1" cy="164858"/>
          </a:xfrm>
          <a:prstGeom prst="straightConnector1">
            <a:avLst/>
          </a:prstGeom>
          <a:noFill/>
          <a:ln w="19050" cap="flat" cmpd="sng" algn="ctr">
            <a:solidFill>
              <a:sysClr val="windowText" lastClr="000000"/>
            </a:solidFill>
            <a:prstDash val="solid"/>
            <a:headEnd w="lg" len="lg"/>
            <a:tailEnd type="triangle"/>
          </a:ln>
          <a:effectLst/>
        </p:spPr>
      </p:cxnSp>
      <p:sp>
        <p:nvSpPr>
          <p:cNvPr id="50" name="Rectangle 49"/>
          <p:cNvSpPr/>
          <p:nvPr/>
        </p:nvSpPr>
        <p:spPr bwMode="auto">
          <a:xfrm>
            <a:off x="1874481" y="2670922"/>
            <a:ext cx="1505569" cy="371450"/>
          </a:xfrm>
          <a:prstGeom prst="rect">
            <a:avLst/>
          </a:prstGeom>
          <a:solidFill>
            <a:srgbClr val="4F81BD"/>
          </a:solidFill>
          <a:ln w="3175" algn="ctr">
            <a:solidFill>
              <a:sysClr val="window" lastClr="FFFFFF"/>
            </a:solidFill>
            <a:round/>
            <a:headEnd type="none" w="sm" len="sm"/>
            <a:tailEnd type="none" w="sm" len="sm"/>
          </a:ln>
          <a:effectLst>
            <a:outerShdw blurRad="50800" dist="38100" dir="5400000" algn="t" rotWithShape="0">
              <a:prstClr val="black">
                <a:alpha val="40000"/>
              </a:prstClr>
            </a:outerShdw>
          </a:effectLst>
        </p:spPr>
        <p:txBody>
          <a:bodyPr wrap="none" lIns="0" rIns="0" rtlCol="0" anchor="ctr"/>
          <a:lstStyle/>
          <a:p>
            <a:pPr algn="ctr" defTabSz="685800">
              <a:defRPr/>
            </a:pPr>
            <a:r>
              <a:rPr lang="en-US" altLang="zh-CN" sz="1050" kern="0" dirty="0">
                <a:solidFill>
                  <a:prstClr val="white"/>
                </a:solidFill>
                <a:ea typeface="宋体" panose="02010600030101010101" pitchFamily="2" charset="-122"/>
                <a:cs typeface="Arial" charset="0"/>
              </a:rPr>
              <a:t>Apply Patch</a:t>
            </a:r>
            <a:endParaRPr lang="zh-CN" altLang="en-US" sz="1050" kern="0" dirty="0">
              <a:solidFill>
                <a:prstClr val="white"/>
              </a:solidFill>
              <a:ea typeface="宋体" panose="02010600030101010101" pitchFamily="2" charset="-122"/>
              <a:cs typeface="Arial" charset="0"/>
            </a:endParaRPr>
          </a:p>
        </p:txBody>
      </p:sp>
      <p:cxnSp>
        <p:nvCxnSpPr>
          <p:cNvPr id="51" name="Straight Connector 50"/>
          <p:cNvCxnSpPr>
            <a:stCxn id="50" idx="3"/>
          </p:cNvCxnSpPr>
          <p:nvPr/>
        </p:nvCxnSpPr>
        <p:spPr>
          <a:xfrm>
            <a:off x="3380049" y="2856647"/>
            <a:ext cx="0" cy="0"/>
          </a:xfrm>
          <a:prstGeom prst="line">
            <a:avLst/>
          </a:prstGeom>
          <a:noFill/>
          <a:ln w="19050" cap="flat" cmpd="sng" algn="ctr">
            <a:solidFill>
              <a:sysClr val="windowText" lastClr="000000"/>
            </a:solidFill>
            <a:prstDash val="solid"/>
            <a:headEnd w="lg" len="lg"/>
            <a:tailEnd w="lg" len="lg"/>
          </a:ln>
          <a:effectLst/>
        </p:spPr>
      </p:cxnSp>
      <p:sp>
        <p:nvSpPr>
          <p:cNvPr id="52" name="Rectangle 51"/>
          <p:cNvSpPr/>
          <p:nvPr/>
        </p:nvSpPr>
        <p:spPr bwMode="auto">
          <a:xfrm>
            <a:off x="4384750" y="1607352"/>
            <a:ext cx="1351697" cy="1072964"/>
          </a:xfrm>
          <a:prstGeom prst="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sm" len="sm"/>
            <a:tailEnd type="none" w="sm" len="sm"/>
          </a:ln>
          <a:effectLst>
            <a:outerShdw blurRad="40000" dist="20000" dir="5400000" rotWithShape="0">
              <a:srgbClr val="000000">
                <a:alpha val="38000"/>
              </a:srgbClr>
            </a:outerShdw>
          </a:effectLst>
        </p:spPr>
        <p:txBody>
          <a:bodyPr wrap="none" lIns="0" rIns="0" rtlCol="0" anchor="ctr"/>
          <a:lstStyle/>
          <a:p>
            <a:pPr algn="ctr" defTabSz="685800">
              <a:defRPr/>
            </a:pPr>
            <a:endParaRPr lang="zh-CN" altLang="en-US" sz="1050" kern="0" dirty="0">
              <a:solidFill>
                <a:prstClr val="white"/>
              </a:solidFill>
              <a:ea typeface="宋体" panose="02010600030101010101" pitchFamily="2" charset="-122"/>
            </a:endParaRPr>
          </a:p>
        </p:txBody>
      </p:sp>
      <p:sp>
        <p:nvSpPr>
          <p:cNvPr id="53" name="Rectangle 52"/>
          <p:cNvSpPr/>
          <p:nvPr/>
        </p:nvSpPr>
        <p:spPr>
          <a:xfrm>
            <a:off x="4456173" y="1725306"/>
            <a:ext cx="1170833" cy="39241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headEnd type="none" w="sm" len="sm"/>
            <a:tailEnd type="none" w="sm" len="sm"/>
          </a:ln>
          <a:effectLst>
            <a:outerShdw blurRad="40000" dist="23000" dir="5400000" rotWithShape="0">
              <a:srgbClr val="000000">
                <a:alpha val="35000"/>
              </a:srgbClr>
            </a:outerShdw>
          </a:effectLst>
        </p:spPr>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defTabSz="685800">
              <a:defRPr/>
            </a:pPr>
            <a:r>
              <a:rPr lang="en-US" altLang="zh-CN" sz="1050" kern="0" dirty="0">
                <a:solidFill>
                  <a:prstClr val="white"/>
                </a:solidFill>
                <a:ea typeface="宋体" panose="02010600030101010101" pitchFamily="2" charset="-122"/>
              </a:rPr>
              <a:t>Automation</a:t>
            </a:r>
          </a:p>
          <a:p>
            <a:pPr algn="ctr" defTabSz="685800">
              <a:defRPr/>
            </a:pPr>
            <a:r>
              <a:rPr lang="en-US" altLang="zh-CN" sz="1050" kern="0" dirty="0">
                <a:solidFill>
                  <a:prstClr val="white"/>
                </a:solidFill>
                <a:ea typeface="宋体" panose="02010600030101010101" pitchFamily="2" charset="-122"/>
              </a:rPr>
              <a:t>Build</a:t>
            </a:r>
          </a:p>
        </p:txBody>
      </p:sp>
      <p:sp>
        <p:nvSpPr>
          <p:cNvPr id="54" name="Rectangle 53"/>
          <p:cNvSpPr/>
          <p:nvPr/>
        </p:nvSpPr>
        <p:spPr>
          <a:xfrm>
            <a:off x="4487821" y="3250803"/>
            <a:ext cx="1170833" cy="392415"/>
          </a:xfrm>
          <a:prstGeom prst="rect">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headEnd type="none" w="sm" len="sm"/>
            <a:tailEnd type="none" w="sm" len="sm"/>
          </a:ln>
          <a:effectLst>
            <a:outerShdw blurRad="40000" dist="23000" dir="5400000" rotWithShape="0">
              <a:srgbClr val="000000">
                <a:alpha val="35000"/>
              </a:srgbClr>
            </a:outerShdw>
          </a:effectLst>
        </p:spPr>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defTabSz="685800">
              <a:defRPr/>
            </a:pPr>
            <a:r>
              <a:rPr lang="en-US" altLang="zh-CN" sz="1050" kern="0" dirty="0">
                <a:solidFill>
                  <a:prstClr val="white"/>
                </a:solidFill>
                <a:ea typeface="宋体" panose="02010600030101010101" pitchFamily="2" charset="-122"/>
              </a:rPr>
              <a:t> Static Code </a:t>
            </a:r>
          </a:p>
          <a:p>
            <a:pPr algn="ctr" defTabSz="685800">
              <a:defRPr/>
            </a:pPr>
            <a:r>
              <a:rPr lang="en-US" altLang="zh-CN" sz="1050" kern="0" dirty="0">
                <a:solidFill>
                  <a:prstClr val="white"/>
                </a:solidFill>
                <a:ea typeface="宋体" panose="02010600030101010101" pitchFamily="2" charset="-122"/>
              </a:rPr>
              <a:t>Coverage Test</a:t>
            </a:r>
          </a:p>
        </p:txBody>
      </p:sp>
      <p:sp>
        <p:nvSpPr>
          <p:cNvPr id="55" name="Rectangle 54"/>
          <p:cNvSpPr/>
          <p:nvPr/>
        </p:nvSpPr>
        <p:spPr>
          <a:xfrm>
            <a:off x="4485286" y="2814329"/>
            <a:ext cx="1170833" cy="392415"/>
          </a:xfrm>
          <a:prstGeom prst="rect">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headEnd type="none" w="sm" len="sm"/>
            <a:tailEnd type="none" w="sm" len="sm"/>
          </a:ln>
          <a:effectLst>
            <a:outerShdw blurRad="40000" dist="23000" dir="5400000" rotWithShape="0">
              <a:srgbClr val="000000">
                <a:alpha val="35000"/>
              </a:srgbClr>
            </a:outerShdw>
          </a:effectLst>
        </p:spPr>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defTabSz="685800">
              <a:defRPr/>
            </a:pPr>
            <a:r>
              <a:rPr lang="en-US" altLang="zh-CN" sz="1050" kern="0" dirty="0">
                <a:solidFill>
                  <a:prstClr val="white"/>
                </a:solidFill>
                <a:ea typeface="宋体" panose="02010600030101010101" pitchFamily="2" charset="-122"/>
              </a:rPr>
              <a:t>OS &amp; Compilation</a:t>
            </a:r>
          </a:p>
          <a:p>
            <a:pPr algn="ctr" defTabSz="685800">
              <a:defRPr/>
            </a:pPr>
            <a:r>
              <a:rPr lang="en-US" altLang="zh-CN" sz="1050" kern="0" dirty="0">
                <a:solidFill>
                  <a:prstClr val="white"/>
                </a:solidFill>
                <a:ea typeface="宋体" panose="02010600030101010101" pitchFamily="2" charset="-122"/>
              </a:rPr>
              <a:t>Compatibility Test</a:t>
            </a:r>
          </a:p>
        </p:txBody>
      </p:sp>
      <p:sp>
        <p:nvSpPr>
          <p:cNvPr id="56" name="Rectangle 55"/>
          <p:cNvSpPr/>
          <p:nvPr/>
        </p:nvSpPr>
        <p:spPr>
          <a:xfrm>
            <a:off x="4485286" y="3712051"/>
            <a:ext cx="1170833" cy="392415"/>
          </a:xfrm>
          <a:prstGeom prst="rect">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headEnd type="none" w="sm" len="sm"/>
            <a:tailEnd type="none" w="sm" len="sm"/>
          </a:ln>
          <a:effectLst>
            <a:outerShdw blurRad="40000" dist="23000" dir="5400000" rotWithShape="0">
              <a:srgbClr val="000000">
                <a:alpha val="35000"/>
              </a:srgbClr>
            </a:outerShdw>
          </a:effectLst>
        </p:spPr>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defTabSz="685800">
              <a:defRPr/>
            </a:pPr>
            <a:r>
              <a:rPr lang="en-US" altLang="zh-CN" sz="1050" kern="0" dirty="0">
                <a:solidFill>
                  <a:prstClr val="white"/>
                </a:solidFill>
                <a:ea typeface="宋体" panose="02010600030101010101" pitchFamily="2" charset="-122"/>
              </a:rPr>
              <a:t>Unit Automation</a:t>
            </a:r>
          </a:p>
          <a:p>
            <a:pPr algn="ctr" defTabSz="685800">
              <a:defRPr/>
            </a:pPr>
            <a:r>
              <a:rPr lang="en-US" altLang="zh-CN" sz="1050" kern="0" dirty="0">
                <a:solidFill>
                  <a:prstClr val="white"/>
                </a:solidFill>
                <a:ea typeface="宋体" panose="02010600030101010101" pitchFamily="2" charset="-122"/>
              </a:rPr>
              <a:t>Regression Test</a:t>
            </a:r>
          </a:p>
        </p:txBody>
      </p:sp>
      <p:sp>
        <p:nvSpPr>
          <p:cNvPr id="57" name="Rectangle 56"/>
          <p:cNvSpPr/>
          <p:nvPr/>
        </p:nvSpPr>
        <p:spPr>
          <a:xfrm>
            <a:off x="4466871" y="2200644"/>
            <a:ext cx="1170833" cy="39241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headEnd type="none" w="sm" len="sm"/>
            <a:tailEnd type="none" w="sm" len="sm"/>
          </a:ln>
          <a:effectLst>
            <a:outerShdw blurRad="40000" dist="23000" dir="5400000" rotWithShape="0">
              <a:srgbClr val="000000">
                <a:alpha val="35000"/>
              </a:srgbClr>
            </a:outerShdw>
          </a:effectLst>
        </p:spPr>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defTabSz="685800">
              <a:defRPr/>
            </a:pPr>
            <a:r>
              <a:rPr lang="en-US" altLang="zh-CN" sz="1050" kern="0" dirty="0">
                <a:solidFill>
                  <a:prstClr val="white"/>
                </a:solidFill>
                <a:ea typeface="宋体" panose="02010600030101010101" pitchFamily="2" charset="-122"/>
              </a:rPr>
              <a:t>Smoke Function</a:t>
            </a:r>
          </a:p>
          <a:p>
            <a:pPr algn="ctr" defTabSz="685800">
              <a:defRPr/>
            </a:pPr>
            <a:r>
              <a:rPr lang="en-US" altLang="zh-CN" sz="1050" kern="0" dirty="0">
                <a:solidFill>
                  <a:prstClr val="white"/>
                </a:solidFill>
                <a:ea typeface="宋体" panose="02010600030101010101" pitchFamily="2" charset="-122"/>
              </a:rPr>
              <a:t>Feature Test</a:t>
            </a:r>
          </a:p>
        </p:txBody>
      </p:sp>
      <p:sp>
        <p:nvSpPr>
          <p:cNvPr id="58" name="Rectangle 57"/>
          <p:cNvSpPr/>
          <p:nvPr/>
        </p:nvSpPr>
        <p:spPr>
          <a:xfrm>
            <a:off x="4472794" y="4150502"/>
            <a:ext cx="1170833" cy="392415"/>
          </a:xfrm>
          <a:prstGeom prst="rect">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headEnd type="none" w="sm" len="sm"/>
            <a:tailEnd type="none" w="sm" len="sm"/>
          </a:ln>
          <a:effectLst>
            <a:outerShdw blurRad="40000" dist="23000" dir="5400000" rotWithShape="0">
              <a:srgbClr val="000000">
                <a:alpha val="35000"/>
              </a:srgbClr>
            </a:outerShdw>
          </a:effectLst>
        </p:spPr>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defTabSz="685800">
              <a:defRPr/>
            </a:pPr>
            <a:r>
              <a:rPr lang="en-US" altLang="zh-CN" sz="1050" kern="0" dirty="0">
                <a:solidFill>
                  <a:prstClr val="white"/>
                </a:solidFill>
                <a:ea typeface="宋体" panose="02010600030101010101" pitchFamily="2" charset="-122"/>
              </a:rPr>
              <a:t>DCTS</a:t>
            </a:r>
          </a:p>
          <a:p>
            <a:pPr algn="ctr" defTabSz="685800">
              <a:defRPr/>
            </a:pPr>
            <a:r>
              <a:rPr lang="en-US" altLang="zh-CN" sz="1050" kern="0" dirty="0">
                <a:solidFill>
                  <a:prstClr val="white"/>
                </a:solidFill>
                <a:ea typeface="宋体" panose="02010600030101010101" pitchFamily="2" charset="-122"/>
              </a:rPr>
              <a:t>Regression Test</a:t>
            </a:r>
          </a:p>
        </p:txBody>
      </p:sp>
      <p:sp>
        <p:nvSpPr>
          <p:cNvPr id="59" name="Rectangle 58"/>
          <p:cNvSpPr/>
          <p:nvPr/>
        </p:nvSpPr>
        <p:spPr bwMode="auto">
          <a:xfrm>
            <a:off x="1877576" y="3268386"/>
            <a:ext cx="1505569" cy="371450"/>
          </a:xfrm>
          <a:prstGeom prst="rect">
            <a:avLst/>
          </a:prstGeom>
          <a:solidFill>
            <a:srgbClr val="4F81BD"/>
          </a:solidFill>
          <a:ln w="3175" algn="ctr">
            <a:solidFill>
              <a:sysClr val="window" lastClr="FFFFFF"/>
            </a:solidFill>
            <a:round/>
            <a:headEnd type="none" w="sm" len="sm"/>
            <a:tailEnd type="none" w="sm" len="sm"/>
          </a:ln>
          <a:effectLst>
            <a:outerShdw blurRad="50800" dist="38100" dir="5400000" algn="t" rotWithShape="0">
              <a:prstClr val="black">
                <a:alpha val="40000"/>
              </a:prstClr>
            </a:outerShdw>
          </a:effectLst>
        </p:spPr>
        <p:txBody>
          <a:bodyPr wrap="none" lIns="0" rIns="0" rtlCol="0" anchor="ctr"/>
          <a:lstStyle/>
          <a:p>
            <a:pPr algn="ctr" defTabSz="685800">
              <a:defRPr/>
            </a:pPr>
            <a:r>
              <a:rPr lang="en-US" altLang="zh-CN" sz="1050" kern="0" dirty="0">
                <a:solidFill>
                  <a:prstClr val="white"/>
                </a:solidFill>
                <a:ea typeface="宋体" panose="02010600030101010101" pitchFamily="2" charset="-122"/>
                <a:cs typeface="Arial" charset="0"/>
              </a:rPr>
              <a:t>Continue Integration</a:t>
            </a:r>
            <a:endParaRPr lang="zh-CN" altLang="en-US" sz="1050" kern="0" dirty="0">
              <a:solidFill>
                <a:prstClr val="white"/>
              </a:solidFill>
              <a:ea typeface="宋体" panose="02010600030101010101" pitchFamily="2" charset="-122"/>
              <a:cs typeface="Arial" charset="0"/>
            </a:endParaRPr>
          </a:p>
        </p:txBody>
      </p:sp>
      <p:cxnSp>
        <p:nvCxnSpPr>
          <p:cNvPr id="60" name="Straight Arrow Connector 59"/>
          <p:cNvCxnSpPr>
            <a:stCxn id="50" idx="2"/>
            <a:endCxn id="59" idx="0"/>
          </p:cNvCxnSpPr>
          <p:nvPr/>
        </p:nvCxnSpPr>
        <p:spPr>
          <a:xfrm>
            <a:off x="2627266" y="3042373"/>
            <a:ext cx="3095" cy="226013"/>
          </a:xfrm>
          <a:prstGeom prst="straightConnector1">
            <a:avLst/>
          </a:prstGeom>
          <a:noFill/>
          <a:ln w="19050" cap="flat" cmpd="sng" algn="ctr">
            <a:solidFill>
              <a:sysClr val="windowText" lastClr="000000"/>
            </a:solidFill>
            <a:prstDash val="solid"/>
            <a:headEnd w="lg" len="lg"/>
            <a:tailEnd type="triangle"/>
          </a:ln>
          <a:effectLst/>
        </p:spPr>
      </p:cxnSp>
      <p:sp>
        <p:nvSpPr>
          <p:cNvPr id="61" name="Rectangle 60"/>
          <p:cNvSpPr/>
          <p:nvPr/>
        </p:nvSpPr>
        <p:spPr bwMode="auto">
          <a:xfrm>
            <a:off x="1873526" y="4344541"/>
            <a:ext cx="1505569" cy="371450"/>
          </a:xfrm>
          <a:prstGeom prst="rect">
            <a:avLst/>
          </a:prstGeom>
          <a:solidFill>
            <a:srgbClr val="4F81BD"/>
          </a:solidFill>
          <a:ln w="3175" algn="ctr">
            <a:solidFill>
              <a:sysClr val="window" lastClr="FFFFFF"/>
            </a:solidFill>
            <a:round/>
            <a:headEnd type="none" w="sm" len="sm"/>
            <a:tailEnd type="none" w="sm" len="sm"/>
          </a:ln>
          <a:effectLst>
            <a:outerShdw blurRad="50800" dist="38100" dir="5400000" algn="t" rotWithShape="0">
              <a:prstClr val="black">
                <a:alpha val="40000"/>
              </a:prstClr>
            </a:outerShdw>
          </a:effectLst>
        </p:spPr>
        <p:txBody>
          <a:bodyPr wrap="none" lIns="0" rIns="0" rtlCol="0" anchor="ctr"/>
          <a:lstStyle/>
          <a:p>
            <a:pPr algn="ctr" defTabSz="685800">
              <a:defRPr/>
            </a:pPr>
            <a:r>
              <a:rPr lang="en-US" altLang="zh-CN" sz="1050" kern="0" dirty="0">
                <a:solidFill>
                  <a:prstClr val="white"/>
                </a:solidFill>
                <a:ea typeface="宋体" panose="02010600030101010101" pitchFamily="2" charset="-122"/>
                <a:cs typeface="Arial" charset="0"/>
              </a:rPr>
              <a:t>Publish Test result </a:t>
            </a:r>
          </a:p>
          <a:p>
            <a:pPr algn="ctr" defTabSz="685800">
              <a:defRPr/>
            </a:pPr>
            <a:r>
              <a:rPr lang="en-US" altLang="zh-CN" sz="1050" kern="0" dirty="0">
                <a:solidFill>
                  <a:prstClr val="white"/>
                </a:solidFill>
                <a:ea typeface="宋体" panose="02010600030101010101" pitchFamily="2" charset="-122"/>
                <a:cs typeface="Arial" charset="0"/>
              </a:rPr>
              <a:t>in DPDK Org</a:t>
            </a:r>
            <a:endParaRPr lang="zh-CN" altLang="en-US" sz="1050" kern="0" dirty="0">
              <a:solidFill>
                <a:prstClr val="white"/>
              </a:solidFill>
              <a:ea typeface="宋体" panose="02010600030101010101" pitchFamily="2" charset="-122"/>
              <a:cs typeface="Arial" charset="0"/>
            </a:endParaRPr>
          </a:p>
        </p:txBody>
      </p:sp>
      <p:cxnSp>
        <p:nvCxnSpPr>
          <p:cNvPr id="62" name="Straight Arrow Connector 61"/>
          <p:cNvCxnSpPr>
            <a:stCxn id="64" idx="2"/>
            <a:endCxn id="61" idx="0"/>
          </p:cNvCxnSpPr>
          <p:nvPr/>
        </p:nvCxnSpPr>
        <p:spPr>
          <a:xfrm>
            <a:off x="2626310" y="4182867"/>
            <a:ext cx="0" cy="161673"/>
          </a:xfrm>
          <a:prstGeom prst="straightConnector1">
            <a:avLst/>
          </a:prstGeom>
          <a:noFill/>
          <a:ln w="19050" cap="flat" cmpd="sng" algn="ctr">
            <a:solidFill>
              <a:sysClr val="windowText" lastClr="000000"/>
            </a:solidFill>
            <a:prstDash val="solid"/>
            <a:headEnd w="lg" len="lg"/>
            <a:tailEnd type="triangle"/>
          </a:ln>
          <a:effectLst/>
        </p:spPr>
      </p:cxnSp>
      <p:cxnSp>
        <p:nvCxnSpPr>
          <p:cNvPr id="63" name="Straight Arrow Connector 62"/>
          <p:cNvCxnSpPr>
            <a:stCxn id="59" idx="2"/>
            <a:endCxn id="64" idx="0"/>
          </p:cNvCxnSpPr>
          <p:nvPr/>
        </p:nvCxnSpPr>
        <p:spPr>
          <a:xfrm flipH="1">
            <a:off x="2626310" y="3639836"/>
            <a:ext cx="4050" cy="171581"/>
          </a:xfrm>
          <a:prstGeom prst="straightConnector1">
            <a:avLst/>
          </a:prstGeom>
          <a:noFill/>
          <a:ln w="19050" cap="flat" cmpd="sng" algn="ctr">
            <a:solidFill>
              <a:sysClr val="windowText" lastClr="000000"/>
            </a:solidFill>
            <a:prstDash val="solid"/>
            <a:headEnd w="lg" len="lg"/>
            <a:tailEnd type="triangle"/>
          </a:ln>
          <a:effectLst/>
        </p:spPr>
      </p:cxnSp>
      <p:sp>
        <p:nvSpPr>
          <p:cNvPr id="64" name="Rectangle 63"/>
          <p:cNvSpPr/>
          <p:nvPr/>
        </p:nvSpPr>
        <p:spPr bwMode="auto">
          <a:xfrm>
            <a:off x="1873526" y="3811417"/>
            <a:ext cx="1505569" cy="371450"/>
          </a:xfrm>
          <a:prstGeom prst="rect">
            <a:avLst/>
          </a:prstGeom>
          <a:solidFill>
            <a:srgbClr val="4F81BD"/>
          </a:solidFill>
          <a:ln w="3175" algn="ctr">
            <a:solidFill>
              <a:sysClr val="window" lastClr="FFFFFF"/>
            </a:solidFill>
            <a:round/>
            <a:headEnd type="none" w="sm" len="sm"/>
            <a:tailEnd type="none" w="sm" len="sm"/>
          </a:ln>
          <a:effectLst>
            <a:outerShdw blurRad="50800" dist="38100" dir="5400000" algn="t" rotWithShape="0">
              <a:prstClr val="black">
                <a:alpha val="40000"/>
              </a:prstClr>
            </a:outerShdw>
          </a:effectLst>
        </p:spPr>
        <p:txBody>
          <a:bodyPr wrap="none" lIns="0" rIns="0" rtlCol="0" anchor="ctr"/>
          <a:lstStyle/>
          <a:p>
            <a:pPr algn="ctr" defTabSz="685800">
              <a:defRPr/>
            </a:pPr>
            <a:r>
              <a:rPr lang="en-US" altLang="zh-CN" sz="1050" kern="0" dirty="0">
                <a:solidFill>
                  <a:prstClr val="white"/>
                </a:solidFill>
                <a:ea typeface="宋体" panose="02010600030101010101" pitchFamily="2" charset="-122"/>
                <a:cs typeface="Arial" charset="0"/>
              </a:rPr>
              <a:t>Send email </a:t>
            </a:r>
            <a:endParaRPr lang="zh-CN" altLang="en-US" sz="1050" kern="0" dirty="0">
              <a:solidFill>
                <a:prstClr val="white"/>
              </a:solidFill>
              <a:ea typeface="宋体" panose="02010600030101010101" pitchFamily="2" charset="-122"/>
              <a:cs typeface="Arial" charset="0"/>
            </a:endParaRPr>
          </a:p>
        </p:txBody>
      </p:sp>
      <p:cxnSp>
        <p:nvCxnSpPr>
          <p:cNvPr id="65" name="Elbow Connector 64"/>
          <p:cNvCxnSpPr>
            <a:stCxn id="61" idx="2"/>
          </p:cNvCxnSpPr>
          <p:nvPr/>
        </p:nvCxnSpPr>
        <p:spPr>
          <a:xfrm rot="5400000" flipH="1">
            <a:off x="617797" y="2707477"/>
            <a:ext cx="2951635" cy="1065392"/>
          </a:xfrm>
          <a:prstGeom prst="bentConnector3">
            <a:avLst>
              <a:gd name="adj1" fmla="val -5809"/>
            </a:avLst>
          </a:prstGeom>
          <a:noFill/>
          <a:ln w="19050" cap="flat" cmpd="sng" algn="ctr">
            <a:solidFill>
              <a:sysClr val="windowText" lastClr="000000"/>
            </a:solidFill>
            <a:prstDash val="solid"/>
            <a:headEnd w="lg" len="lg"/>
            <a:tailEnd w="lg" len="lg"/>
          </a:ln>
          <a:effectLst/>
        </p:spPr>
      </p:cxnSp>
      <p:cxnSp>
        <p:nvCxnSpPr>
          <p:cNvPr id="66" name="Straight Arrow Connector 65"/>
          <p:cNvCxnSpPr>
            <a:endCxn id="42" idx="1"/>
          </p:cNvCxnSpPr>
          <p:nvPr/>
        </p:nvCxnSpPr>
        <p:spPr>
          <a:xfrm>
            <a:off x="1548681" y="1761490"/>
            <a:ext cx="596893" cy="2861"/>
          </a:xfrm>
          <a:prstGeom prst="straightConnector1">
            <a:avLst/>
          </a:prstGeom>
          <a:noFill/>
          <a:ln w="19050" cap="flat" cmpd="sng" algn="ctr">
            <a:solidFill>
              <a:sysClr val="windowText" lastClr="000000"/>
            </a:solidFill>
            <a:prstDash val="solid"/>
            <a:headEnd w="lg" len="lg"/>
            <a:tailEnd type="triangle"/>
          </a:ln>
          <a:effectLst/>
        </p:spPr>
      </p:cxnSp>
      <p:sp>
        <p:nvSpPr>
          <p:cNvPr id="67" name="Right Brace 66"/>
          <p:cNvSpPr/>
          <p:nvPr/>
        </p:nvSpPr>
        <p:spPr>
          <a:xfrm>
            <a:off x="5807869" y="1675021"/>
            <a:ext cx="200025" cy="1064390"/>
          </a:xfrm>
          <a:prstGeom prst="rightBrace">
            <a:avLst/>
          </a:prstGeom>
          <a:noFill/>
          <a:ln w="19050" cap="flat" cmpd="sng" algn="ctr">
            <a:solidFill>
              <a:sysClr val="windowText" lastClr="000000"/>
            </a:solidFill>
            <a:prstDash val="solid"/>
            <a:headEnd w="lg" len="lg"/>
            <a:tailEnd w="lg" len="lg"/>
          </a:ln>
          <a:effectLst/>
        </p:spPr>
        <p:txBody>
          <a:bodyPr rtlCol="0" anchor="ctr"/>
          <a:lstStyle/>
          <a:p>
            <a:pPr algn="ctr" defTabSz="685800" eaLnBrk="1" hangingPunct="1">
              <a:defRPr/>
            </a:pPr>
            <a:endParaRPr lang="zh-CN" altLang="en-US" sz="1350" kern="0">
              <a:solidFill>
                <a:prstClr val="black"/>
              </a:solidFill>
              <a:latin typeface="Calibri"/>
              <a:ea typeface="宋体" panose="02010600030101010101" pitchFamily="2" charset="-122"/>
            </a:endParaRPr>
          </a:p>
        </p:txBody>
      </p:sp>
      <p:sp>
        <p:nvSpPr>
          <p:cNvPr id="68" name="Right Brace 67"/>
          <p:cNvSpPr/>
          <p:nvPr/>
        </p:nvSpPr>
        <p:spPr>
          <a:xfrm>
            <a:off x="5824490" y="2855481"/>
            <a:ext cx="200025" cy="1692784"/>
          </a:xfrm>
          <a:prstGeom prst="rightBrace">
            <a:avLst/>
          </a:prstGeom>
          <a:noFill/>
          <a:ln w="19050" cap="flat" cmpd="sng" algn="ctr">
            <a:solidFill>
              <a:sysClr val="windowText" lastClr="000000"/>
            </a:solidFill>
            <a:prstDash val="solid"/>
            <a:headEnd w="lg" len="lg"/>
            <a:tailEnd w="lg" len="lg"/>
          </a:ln>
          <a:effectLst/>
        </p:spPr>
        <p:txBody>
          <a:bodyPr rtlCol="0" anchor="ctr"/>
          <a:lstStyle/>
          <a:p>
            <a:pPr algn="ctr" defTabSz="685800" eaLnBrk="1" hangingPunct="1">
              <a:defRPr/>
            </a:pPr>
            <a:endParaRPr lang="zh-CN" altLang="en-US" sz="1350" kern="0">
              <a:solidFill>
                <a:prstClr val="black"/>
              </a:solidFill>
              <a:latin typeface="Calibri"/>
              <a:ea typeface="宋体" panose="02010600030101010101" pitchFamily="2" charset="-122"/>
            </a:endParaRPr>
          </a:p>
        </p:txBody>
      </p:sp>
      <p:sp>
        <p:nvSpPr>
          <p:cNvPr id="69" name="Rectangle 68"/>
          <p:cNvSpPr/>
          <p:nvPr/>
        </p:nvSpPr>
        <p:spPr>
          <a:xfrm>
            <a:off x="4485284" y="4658248"/>
            <a:ext cx="1170833" cy="265064"/>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headEnd type="none" w="sm" len="sm"/>
            <a:tailEnd type="none" w="sm" len="sm"/>
          </a:ln>
          <a:effectLst>
            <a:outerShdw blurRad="40000" dist="23000" dir="5400000" rotWithShape="0">
              <a:srgbClr val="000000">
                <a:alpha val="35000"/>
              </a:srgbClr>
            </a:outerShdw>
          </a:effectLst>
        </p:spPr>
        <p:txBody>
          <a:bodyPr rot="0" spcFirstLastPara="0" vertOverflow="overflow" horzOverflow="overflow" vert="horz" wrap="none" lIns="0" tIns="34290" rIns="0" bIns="34290" numCol="1" spcCol="0" rtlCol="0" fromWordArt="0" anchor="ctr" anchorCtr="0" forceAA="0" compatLnSpc="1">
            <a:prstTxWarp prst="textNoShape">
              <a:avLst/>
            </a:prstTxWarp>
            <a:noAutofit/>
          </a:bodyPr>
          <a:lstStyle/>
          <a:p>
            <a:pPr algn="ctr" defTabSz="685800">
              <a:defRPr/>
            </a:pPr>
            <a:r>
              <a:rPr lang="en-US" altLang="zh-CN" sz="900" kern="0" dirty="0">
                <a:solidFill>
                  <a:prstClr val="white"/>
                </a:solidFill>
                <a:ea typeface="宋体" panose="02010600030101010101" pitchFamily="2" charset="-122"/>
              </a:rPr>
              <a:t>CI Check List &amp; Report </a:t>
            </a:r>
          </a:p>
        </p:txBody>
      </p:sp>
      <p:sp>
        <p:nvSpPr>
          <p:cNvPr id="71" name="Left-Right Arrow 70"/>
          <p:cNvSpPr/>
          <p:nvPr/>
        </p:nvSpPr>
        <p:spPr bwMode="auto">
          <a:xfrm>
            <a:off x="3392539" y="2142853"/>
            <a:ext cx="992211" cy="221476"/>
          </a:xfrm>
          <a:prstGeom prst="leftRightArrow">
            <a:avLst/>
          </a:prstGeom>
          <a:solidFill>
            <a:srgbClr val="4F81BD"/>
          </a:solidFill>
          <a:ln w="3175" algn="ctr">
            <a:solidFill>
              <a:sysClr val="window" lastClr="FFFFFF"/>
            </a:solidFill>
            <a:round/>
            <a:headEnd type="none" w="sm" len="sm"/>
            <a:tailEnd type="none" w="sm" len="sm"/>
          </a:ln>
          <a:effectLst>
            <a:outerShdw blurRad="50800" dist="38100" dir="5400000" algn="t" rotWithShape="0">
              <a:prstClr val="black">
                <a:alpha val="40000"/>
              </a:prstClr>
            </a:outerShdw>
          </a:effectLst>
        </p:spPr>
        <p:txBody>
          <a:bodyPr wrap="none" lIns="0" rIns="0" rtlCol="0" anchor="ctr"/>
          <a:lstStyle/>
          <a:p>
            <a:pPr algn="ctr" defTabSz="685800">
              <a:defRPr/>
            </a:pPr>
            <a:endParaRPr lang="zh-CN" altLang="en-US" sz="1050" kern="0" dirty="0">
              <a:solidFill>
                <a:prstClr val="white"/>
              </a:solidFill>
              <a:ea typeface="宋体" panose="02010600030101010101" pitchFamily="2" charset="-122"/>
              <a:cs typeface="Arial" charset="0"/>
            </a:endParaRPr>
          </a:p>
        </p:txBody>
      </p:sp>
      <p:sp>
        <p:nvSpPr>
          <p:cNvPr id="72" name="Left-Right Arrow 71"/>
          <p:cNvSpPr/>
          <p:nvPr/>
        </p:nvSpPr>
        <p:spPr bwMode="auto">
          <a:xfrm>
            <a:off x="3395634" y="3404280"/>
            <a:ext cx="992211" cy="183296"/>
          </a:xfrm>
          <a:prstGeom prst="leftRightArrow">
            <a:avLst/>
          </a:prstGeom>
          <a:solidFill>
            <a:srgbClr val="4F81BD"/>
          </a:solidFill>
          <a:ln w="3175" algn="ctr">
            <a:solidFill>
              <a:sysClr val="window" lastClr="FFFFFF"/>
            </a:solidFill>
            <a:round/>
            <a:headEnd type="none" w="sm" len="sm"/>
            <a:tailEnd type="none" w="sm" len="sm"/>
          </a:ln>
          <a:effectLst>
            <a:outerShdw blurRad="50800" dist="38100" dir="5400000" algn="t" rotWithShape="0">
              <a:prstClr val="black">
                <a:alpha val="40000"/>
              </a:prstClr>
            </a:outerShdw>
          </a:effectLst>
        </p:spPr>
        <p:txBody>
          <a:bodyPr wrap="none" lIns="0" rIns="0" rtlCol="0" anchor="ctr"/>
          <a:lstStyle/>
          <a:p>
            <a:pPr algn="ctr" defTabSz="685800">
              <a:defRPr/>
            </a:pPr>
            <a:endParaRPr lang="zh-CN" altLang="en-US" sz="1050" kern="0" dirty="0">
              <a:solidFill>
                <a:prstClr val="white"/>
              </a:solidFill>
              <a:ea typeface="宋体" panose="02010600030101010101" pitchFamily="2" charset="-122"/>
              <a:cs typeface="Arial" charset="0"/>
            </a:endParaRPr>
          </a:p>
        </p:txBody>
      </p:sp>
      <p:sp>
        <p:nvSpPr>
          <p:cNvPr id="73" name="TextBox 72"/>
          <p:cNvSpPr txBox="1"/>
          <p:nvPr/>
        </p:nvSpPr>
        <p:spPr>
          <a:xfrm rot="5400000">
            <a:off x="887159" y="3075769"/>
            <a:ext cx="1043888" cy="253916"/>
          </a:xfrm>
          <a:prstGeom prst="rect">
            <a:avLst/>
          </a:prstGeom>
          <a:noFill/>
        </p:spPr>
        <p:txBody>
          <a:bodyPr wrap="square" rtlCol="0">
            <a:spAutoFit/>
          </a:bodyPr>
          <a:lstStyle/>
          <a:p>
            <a:pPr fontAlgn="base">
              <a:spcBef>
                <a:spcPct val="0"/>
              </a:spcBef>
              <a:spcAft>
                <a:spcPct val="0"/>
              </a:spcAft>
            </a:pPr>
            <a:r>
              <a:rPr lang="en-US" altLang="zh-CN" sz="1050" dirty="0">
                <a:solidFill>
                  <a:prstClr val="black"/>
                </a:solidFill>
                <a:ea typeface="宋体" panose="02010600030101010101" pitchFamily="2" charset="-122"/>
                <a:cs typeface="Arial" charset="0"/>
              </a:rPr>
              <a:t>Patch Rework </a:t>
            </a:r>
            <a:endParaRPr lang="en-GB" sz="1050" dirty="0">
              <a:solidFill>
                <a:prstClr val="black"/>
              </a:solidFill>
              <a:cs typeface="Arial" charset="0"/>
            </a:endParaRPr>
          </a:p>
        </p:txBody>
      </p:sp>
      <p:sp>
        <p:nvSpPr>
          <p:cNvPr id="74" name="TextBox 73"/>
          <p:cNvSpPr txBox="1"/>
          <p:nvPr/>
        </p:nvSpPr>
        <p:spPr>
          <a:xfrm>
            <a:off x="6111881" y="2091800"/>
            <a:ext cx="1485543" cy="253916"/>
          </a:xfrm>
          <a:prstGeom prst="rect">
            <a:avLst/>
          </a:prstGeom>
          <a:noFill/>
        </p:spPr>
        <p:txBody>
          <a:bodyPr wrap="square" rtlCol="0">
            <a:spAutoFit/>
          </a:bodyPr>
          <a:lstStyle/>
          <a:p>
            <a:r>
              <a:rPr lang="en-US" altLang="zh-CN" sz="1050" dirty="0">
                <a:solidFill>
                  <a:prstClr val="black"/>
                </a:solidFill>
                <a:latin typeface="Intel Clear" panose="020B0604020203020204" pitchFamily="34" charset="0"/>
              </a:rPr>
              <a:t>Patch Test</a:t>
            </a:r>
          </a:p>
        </p:txBody>
      </p:sp>
      <p:sp>
        <p:nvSpPr>
          <p:cNvPr id="75" name="TextBox 74"/>
          <p:cNvSpPr txBox="1"/>
          <p:nvPr/>
        </p:nvSpPr>
        <p:spPr>
          <a:xfrm>
            <a:off x="6154889" y="3569012"/>
            <a:ext cx="1485543" cy="253916"/>
          </a:xfrm>
          <a:prstGeom prst="rect">
            <a:avLst/>
          </a:prstGeom>
          <a:noFill/>
        </p:spPr>
        <p:txBody>
          <a:bodyPr wrap="square" rtlCol="0">
            <a:spAutoFit/>
          </a:bodyPr>
          <a:lstStyle/>
          <a:p>
            <a:r>
              <a:rPr lang="en-US" sz="1050" dirty="0">
                <a:solidFill>
                  <a:prstClr val="black"/>
                </a:solidFill>
                <a:latin typeface="Intel Clear" panose="020B0604020203020204" pitchFamily="34" charset="0"/>
              </a:rPr>
              <a:t>Daily Regression Test</a:t>
            </a:r>
          </a:p>
        </p:txBody>
      </p:sp>
      <p:sp>
        <p:nvSpPr>
          <p:cNvPr id="4" name="Date Placeholder 3"/>
          <p:cNvSpPr>
            <a:spLocks noGrp="1"/>
          </p:cNvSpPr>
          <p:nvPr>
            <p:ph type="dt" sz="half" idx="10"/>
          </p:nvPr>
        </p:nvSpPr>
        <p:spPr/>
        <p:txBody>
          <a:bodyPr/>
          <a:lstStyle/>
          <a:p>
            <a:pPr>
              <a:defRPr/>
            </a:pPr>
            <a:r>
              <a:rPr lang="en-US" smtClean="0"/>
              <a:t>INTEL CONFIDENTIAL</a:t>
            </a:r>
            <a:endParaRPr lang="en-US" dirty="0"/>
          </a:p>
        </p:txBody>
      </p:sp>
    </p:spTree>
    <p:extLst>
      <p:ext uri="{BB962C8B-B14F-4D97-AF65-F5344CB8AC3E}">
        <p14:creationId xmlns:p14="http://schemas.microsoft.com/office/powerpoint/2010/main" val="2689180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zh-CN" dirty="0"/>
              <a:t>Benefits from DPDK Test </a:t>
            </a:r>
            <a:r>
              <a:rPr lang="en-US" altLang="zh-CN" dirty="0" smtClean="0"/>
              <a:t>Suite</a:t>
            </a:r>
            <a:endParaRPr lang="zh-CN" alt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374686432"/>
              </p:ext>
            </p:extLst>
          </p:nvPr>
        </p:nvGraphicFramePr>
        <p:xfrm>
          <a:off x="0" y="2289175"/>
          <a:ext cx="3649663" cy="2617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p:cNvSpPr/>
          <p:nvPr/>
        </p:nvSpPr>
        <p:spPr>
          <a:xfrm>
            <a:off x="240126" y="895520"/>
            <a:ext cx="4044202" cy="800100"/>
          </a:xfrm>
          <a:prstGeom prst="rect">
            <a:avLst/>
          </a:prstGeom>
        </p:spPr>
        <p:txBody>
          <a:bodyPr vert="horz" lIns="0" tIns="0" rIns="0" bIns="0" rtlCol="0">
            <a:noAutofit/>
          </a:bodyPr>
          <a:lstStyle/>
          <a:p>
            <a:pPr defTabSz="342900">
              <a:spcBef>
                <a:spcPts val="0"/>
              </a:spcBef>
              <a:spcAft>
                <a:spcPts val="1200"/>
              </a:spcAft>
            </a:pPr>
            <a:r>
              <a:rPr lang="en-US" altLang="zh-CN" sz="1050" b="1" dirty="0">
                <a:solidFill>
                  <a:srgbClr val="0071C5"/>
                </a:solidFill>
                <a:latin typeface="Intel Clear" panose="020B0604020203020204" pitchFamily="34" charset="0"/>
                <a:cs typeface="Neo Sans Intel"/>
              </a:rPr>
              <a:t>Saving validation effort on new </a:t>
            </a:r>
            <a:r>
              <a:rPr lang="en-US" altLang="zh-CN" sz="1050" b="1" dirty="0" smtClean="0">
                <a:solidFill>
                  <a:srgbClr val="0071C5"/>
                </a:solidFill>
                <a:latin typeface="Intel Clear" panose="020B0604020203020204" pitchFamily="34" charset="0"/>
                <a:cs typeface="Neo Sans Intel"/>
              </a:rPr>
              <a:t>patch</a:t>
            </a:r>
          </a:p>
          <a:p>
            <a:pPr defTabSz="342900">
              <a:spcBef>
                <a:spcPts val="0"/>
              </a:spcBef>
              <a:spcAft>
                <a:spcPts val="1200"/>
              </a:spcAft>
            </a:pPr>
            <a:r>
              <a:rPr lang="en-GB" altLang="zh-CN" sz="1050" dirty="0" smtClean="0">
                <a:solidFill>
                  <a:srgbClr val="0071C5"/>
                </a:solidFill>
                <a:latin typeface="Intel Clear" panose="020B0604020203020204" pitchFamily="34" charset="0"/>
                <a:cs typeface="Neo Sans Intel"/>
              </a:rPr>
              <a:t>DPDK </a:t>
            </a:r>
            <a:r>
              <a:rPr lang="en-GB" altLang="zh-CN" sz="1050" dirty="0">
                <a:solidFill>
                  <a:srgbClr val="0071C5"/>
                </a:solidFill>
                <a:latin typeface="Intel Clear" panose="020B0604020203020204" pitchFamily="34" charset="0"/>
                <a:cs typeface="Neo Sans Intel"/>
              </a:rPr>
              <a:t>Test Suite provides a solution to allow that DPDK developers contribute their function test to certify their patch integration. It only requires limitation effort to maintain test cases once merged into DPDK Test Suite.  Everyone can utilize DPDK Test Suite to measure performance and functionality for features.</a:t>
            </a:r>
            <a:endParaRPr lang="zh-CN" altLang="zh-CN" sz="1050" dirty="0">
              <a:solidFill>
                <a:srgbClr val="0071C5"/>
              </a:solidFill>
              <a:latin typeface="Intel Clear" panose="020B0604020203020204" pitchFamily="34" charset="0"/>
              <a:cs typeface="Neo Sans Intel"/>
            </a:endParaRPr>
          </a:p>
        </p:txBody>
      </p:sp>
      <p:pic>
        <p:nvPicPr>
          <p:cNvPr id="5" name="Content Placeholder 3"/>
          <p:cNvPicPr>
            <a:picLocks/>
          </p:cNvPicPr>
          <p:nvPr/>
        </p:nvPicPr>
        <p:blipFill>
          <a:blip r:embed="rId7">
            <a:extLst>
              <a:ext uri="{28A0092B-C50C-407E-A947-70E740481C1C}">
                <a14:useLocalDpi xmlns:a14="http://schemas.microsoft.com/office/drawing/2010/main" val="0"/>
              </a:ext>
            </a:extLst>
          </a:blip>
          <a:srcRect/>
          <a:stretch>
            <a:fillRect/>
          </a:stretch>
        </p:blipFill>
        <p:spPr bwMode="auto">
          <a:xfrm>
            <a:off x="4671892" y="3788229"/>
            <a:ext cx="4472108" cy="752973"/>
          </a:xfrm>
          <a:prstGeom prst="rect">
            <a:avLst/>
          </a:prstGeom>
          <a:noFill/>
          <a:ln>
            <a:noFill/>
          </a:ln>
        </p:spPr>
      </p:pic>
      <p:sp>
        <p:nvSpPr>
          <p:cNvPr id="6" name="Rectangle 5"/>
          <p:cNvSpPr/>
          <p:nvPr/>
        </p:nvSpPr>
        <p:spPr>
          <a:xfrm>
            <a:off x="5191044" y="2607650"/>
            <a:ext cx="2292956" cy="1034234"/>
          </a:xfrm>
          <a:prstGeom prst="rect">
            <a:avLst/>
          </a:prstGeom>
        </p:spPr>
        <p:txBody>
          <a:bodyPr vert="horz" lIns="0" tIns="0" rIns="0" bIns="0" rtlCol="0">
            <a:noAutofit/>
          </a:bodyPr>
          <a:lstStyle/>
          <a:p>
            <a:pPr defTabSz="342900"/>
            <a:r>
              <a:rPr lang="en-US" altLang="zh-CN" sz="1000" b="1" u="sng" dirty="0">
                <a:solidFill>
                  <a:srgbClr val="0071C5"/>
                </a:solidFill>
                <a:latin typeface="+mj-lt"/>
                <a:cs typeface="Neo Sans Intel"/>
              </a:rPr>
              <a:t>Example for Result:</a:t>
            </a:r>
          </a:p>
          <a:p>
            <a:pPr defTabSz="342900"/>
            <a:endParaRPr lang="en-GB" altLang="zh-CN" sz="1000" b="1" u="sng" dirty="0">
              <a:solidFill>
                <a:srgbClr val="0071C5"/>
              </a:solidFill>
              <a:latin typeface="+mj-lt"/>
              <a:cs typeface="Neo Sans Intel"/>
            </a:endParaRPr>
          </a:p>
          <a:p>
            <a:pPr defTabSz="342900"/>
            <a:r>
              <a:rPr lang="en-GB" altLang="zh-CN" sz="800" dirty="0">
                <a:solidFill>
                  <a:srgbClr val="002060"/>
                </a:solidFill>
                <a:latin typeface="+mj-lt"/>
                <a:cs typeface="Neo Sans Intel"/>
              </a:rPr>
              <a:t>[</a:t>
            </a:r>
            <a:r>
              <a:rPr lang="en-GB" altLang="zh-CN" sz="800" dirty="0" err="1">
                <a:solidFill>
                  <a:srgbClr val="002060"/>
                </a:solidFill>
                <a:latin typeface="+mj-lt"/>
                <a:cs typeface="Neo Sans Intel"/>
              </a:rPr>
              <a:t>root@tester</a:t>
            </a:r>
            <a:r>
              <a:rPr lang="en-GB" altLang="zh-CN" sz="800" dirty="0">
                <a:solidFill>
                  <a:srgbClr val="002060"/>
                </a:solidFill>
                <a:latin typeface="+mj-lt"/>
                <a:cs typeface="Neo Sans Intel"/>
              </a:rPr>
              <a:t> output]# cat statistics.txt</a:t>
            </a:r>
            <a:endParaRPr lang="zh-CN" altLang="zh-CN" sz="800" dirty="0">
              <a:solidFill>
                <a:srgbClr val="002060"/>
              </a:solidFill>
              <a:latin typeface="+mj-lt"/>
              <a:cs typeface="Neo Sans Intel"/>
            </a:endParaRPr>
          </a:p>
          <a:p>
            <a:pPr defTabSz="342900"/>
            <a:r>
              <a:rPr lang="en-GB" altLang="zh-CN" sz="800" dirty="0">
                <a:solidFill>
                  <a:srgbClr val="002060"/>
                </a:solidFill>
                <a:latin typeface="+mj-lt"/>
                <a:cs typeface="Neo Sans Intel"/>
              </a:rPr>
              <a:t>Passed     = 2</a:t>
            </a:r>
            <a:endParaRPr lang="zh-CN" altLang="zh-CN" sz="800" dirty="0">
              <a:solidFill>
                <a:srgbClr val="002060"/>
              </a:solidFill>
              <a:latin typeface="+mj-lt"/>
              <a:cs typeface="Neo Sans Intel"/>
            </a:endParaRPr>
          </a:p>
          <a:p>
            <a:pPr defTabSz="342900"/>
            <a:r>
              <a:rPr lang="en-GB" altLang="zh-CN" sz="800" dirty="0">
                <a:solidFill>
                  <a:srgbClr val="002060"/>
                </a:solidFill>
                <a:latin typeface="+mj-lt"/>
                <a:cs typeface="Neo Sans Intel"/>
              </a:rPr>
              <a:t>Failed     = 0</a:t>
            </a:r>
            <a:endParaRPr lang="zh-CN" altLang="zh-CN" sz="800" dirty="0">
              <a:solidFill>
                <a:srgbClr val="002060"/>
              </a:solidFill>
              <a:latin typeface="+mj-lt"/>
              <a:cs typeface="Neo Sans Intel"/>
            </a:endParaRPr>
          </a:p>
          <a:p>
            <a:pPr defTabSz="342900"/>
            <a:r>
              <a:rPr lang="en-GB" altLang="zh-CN" sz="800" dirty="0">
                <a:solidFill>
                  <a:srgbClr val="002060"/>
                </a:solidFill>
                <a:latin typeface="+mj-lt"/>
                <a:cs typeface="Neo Sans Intel"/>
              </a:rPr>
              <a:t>Blocked    = 0</a:t>
            </a:r>
            <a:endParaRPr lang="zh-CN" altLang="zh-CN" sz="800" dirty="0">
              <a:solidFill>
                <a:srgbClr val="002060"/>
              </a:solidFill>
              <a:latin typeface="+mj-lt"/>
              <a:cs typeface="Neo Sans Intel"/>
            </a:endParaRPr>
          </a:p>
          <a:p>
            <a:pPr defTabSz="342900"/>
            <a:r>
              <a:rPr lang="en-GB" altLang="zh-CN" sz="800" dirty="0">
                <a:solidFill>
                  <a:srgbClr val="002060"/>
                </a:solidFill>
                <a:latin typeface="+mj-lt"/>
                <a:cs typeface="Neo Sans Intel"/>
              </a:rPr>
              <a:t>Pass rate  = 100.0</a:t>
            </a:r>
            <a:endParaRPr lang="zh-CN" altLang="zh-CN" sz="800" dirty="0">
              <a:solidFill>
                <a:srgbClr val="002060"/>
              </a:solidFill>
              <a:latin typeface="+mj-lt"/>
              <a:cs typeface="Neo Sans Intel"/>
            </a:endParaRPr>
          </a:p>
        </p:txBody>
      </p:sp>
      <p:sp>
        <p:nvSpPr>
          <p:cNvPr id="7" name="Content Placeholder 1"/>
          <p:cNvSpPr txBox="1">
            <a:spLocks/>
          </p:cNvSpPr>
          <p:nvPr/>
        </p:nvSpPr>
        <p:spPr bwMode="auto">
          <a:xfrm>
            <a:off x="4931342" y="895520"/>
            <a:ext cx="4195483" cy="171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rmAutofit/>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33363" indent="-233363" algn="l" defTabSz="457200" rtl="0" eaLnBrk="0" fontAlgn="base" hangingPunct="0">
              <a:spcBef>
                <a:spcPts val="800"/>
              </a:spcBef>
              <a:spcAft>
                <a:spcPct val="0"/>
              </a:spcAft>
              <a:buFont typeface="Arial"/>
              <a:buChar char="•"/>
              <a:defRPr sz="1800" kern="1200" baseline="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a:buChar char="•"/>
              <a:defRPr sz="1400" kern="1200" baseline="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450"/>
              </a:spcBef>
            </a:pPr>
            <a:r>
              <a:rPr lang="en-US" altLang="zh-CN" sz="1050" b="1" dirty="0">
                <a:latin typeface="+mn-lt"/>
              </a:rPr>
              <a:t>Easy to track and manage test </a:t>
            </a:r>
            <a:r>
              <a:rPr lang="en-US" altLang="zh-CN" sz="1050" b="1" dirty="0" smtClean="0">
                <a:latin typeface="+mn-lt"/>
              </a:rPr>
              <a:t>result</a:t>
            </a:r>
          </a:p>
          <a:p>
            <a:pPr>
              <a:spcBef>
                <a:spcPts val="450"/>
              </a:spcBef>
            </a:pPr>
            <a:r>
              <a:rPr lang="en-GB" altLang="zh-CN" sz="1050" dirty="0" smtClean="0">
                <a:latin typeface="+mn-lt"/>
              </a:rPr>
              <a:t>After DTS finished the validation, all the result files will be saved in output folder. The files in output folder maybe different when change the CRB or choose different suites.</a:t>
            </a:r>
            <a:endParaRPr lang="zh-CN" altLang="zh-CN" sz="1050" dirty="0" smtClean="0">
              <a:latin typeface="+mn-lt"/>
            </a:endParaRPr>
          </a:p>
          <a:p>
            <a:pPr>
              <a:spcBef>
                <a:spcPts val="450"/>
              </a:spcBef>
            </a:pPr>
            <a:r>
              <a:rPr lang="en-GB" altLang="zh-CN" sz="1050" dirty="0" smtClean="0">
                <a:latin typeface="+mn-lt"/>
              </a:rPr>
              <a:t>Generally output folder will contained these files:</a:t>
            </a:r>
          </a:p>
          <a:p>
            <a:pPr lvl="1">
              <a:spcBef>
                <a:spcPts val="0"/>
              </a:spcBef>
            </a:pPr>
            <a:r>
              <a:rPr lang="en-GB" altLang="zh-CN" sz="800" dirty="0" smtClean="0">
                <a:solidFill>
                  <a:schemeClr val="tx1"/>
                </a:solidFill>
                <a:latin typeface="+mn-lt"/>
              </a:rPr>
              <a:t>CRB : folder contained with result RST file and graph of performance data</a:t>
            </a:r>
            <a:endParaRPr lang="zh-CN" altLang="zh-CN" sz="800" dirty="0" smtClean="0">
              <a:solidFill>
                <a:schemeClr val="tx1"/>
              </a:solidFill>
              <a:latin typeface="+mn-lt"/>
            </a:endParaRPr>
          </a:p>
          <a:p>
            <a:pPr lvl="1">
              <a:spcBef>
                <a:spcPts val="0"/>
              </a:spcBef>
            </a:pPr>
            <a:r>
              <a:rPr lang="en-GB" altLang="zh-CN" sz="800" dirty="0" smtClean="0">
                <a:solidFill>
                  <a:schemeClr val="tx1"/>
                </a:solidFill>
                <a:latin typeface="+mn-lt"/>
              </a:rPr>
              <a:t>dts.log: Full execution log of DPDK Test Suite framework  </a:t>
            </a:r>
            <a:endParaRPr lang="zh-CN" altLang="zh-CN" sz="800" dirty="0" smtClean="0">
              <a:solidFill>
                <a:schemeClr val="tx1"/>
              </a:solidFill>
              <a:latin typeface="+mn-lt"/>
            </a:endParaRPr>
          </a:p>
          <a:p>
            <a:pPr lvl="1">
              <a:spcBef>
                <a:spcPts val="0"/>
              </a:spcBef>
            </a:pPr>
            <a:r>
              <a:rPr lang="en-GB" altLang="zh-CN" sz="800" dirty="0" smtClean="0">
                <a:solidFill>
                  <a:schemeClr val="tx1"/>
                </a:solidFill>
                <a:latin typeface="+mn-lt"/>
              </a:rPr>
              <a:t>statstics.txt: summary statistics of DPDK Test Suite executed suites  </a:t>
            </a:r>
            <a:endParaRPr lang="zh-CN" altLang="zh-CN" sz="800" dirty="0" smtClean="0">
              <a:solidFill>
                <a:schemeClr val="tx1"/>
              </a:solidFill>
              <a:latin typeface="+mn-lt"/>
            </a:endParaRPr>
          </a:p>
          <a:p>
            <a:pPr lvl="1">
              <a:spcBef>
                <a:spcPts val="0"/>
              </a:spcBef>
            </a:pPr>
            <a:r>
              <a:rPr lang="en-GB" altLang="zh-CN" sz="800" dirty="0" err="1" smtClean="0">
                <a:solidFill>
                  <a:schemeClr val="tx1"/>
                </a:solidFill>
                <a:latin typeface="+mn-lt"/>
              </a:rPr>
              <a:t>TestSuiteName</a:t>
            </a:r>
            <a:r>
              <a:rPr lang="en-GB" altLang="zh-CN" sz="800" dirty="0" smtClean="0">
                <a:solidFill>
                  <a:schemeClr val="tx1"/>
                </a:solidFill>
                <a:latin typeface="+mn-lt"/>
              </a:rPr>
              <a:t> .log: log message of suite</a:t>
            </a:r>
            <a:endParaRPr lang="zh-CN" altLang="zh-CN" sz="800" dirty="0" smtClean="0">
              <a:solidFill>
                <a:schemeClr val="tx1"/>
              </a:solidFill>
              <a:latin typeface="+mn-lt"/>
            </a:endParaRPr>
          </a:p>
          <a:p>
            <a:pPr lvl="1">
              <a:spcBef>
                <a:spcPts val="0"/>
              </a:spcBef>
            </a:pPr>
            <a:r>
              <a:rPr lang="en-GB" altLang="zh-CN" sz="800" dirty="0" smtClean="0">
                <a:solidFill>
                  <a:schemeClr val="tx1"/>
                </a:solidFill>
                <a:latin typeface="+mn-lt"/>
              </a:rPr>
              <a:t>test_result.xls: excel format result file</a:t>
            </a:r>
            <a:endParaRPr lang="zh-CN" altLang="zh-CN" sz="800" dirty="0">
              <a:solidFill>
                <a:schemeClr val="tx1"/>
              </a:solidFill>
              <a:latin typeface="+mn-lt"/>
            </a:endParaRPr>
          </a:p>
        </p:txBody>
      </p:sp>
      <p:sp>
        <p:nvSpPr>
          <p:cNvPr id="8" name="Date Placeholder 7"/>
          <p:cNvSpPr>
            <a:spLocks noGrp="1"/>
          </p:cNvSpPr>
          <p:nvPr>
            <p:ph type="dt" sz="half" idx="10"/>
          </p:nvPr>
        </p:nvSpPr>
        <p:spPr/>
        <p:txBody>
          <a:bodyPr/>
          <a:lstStyle/>
          <a:p>
            <a:pPr>
              <a:defRPr/>
            </a:pPr>
            <a:r>
              <a:rPr lang="en-US" smtClean="0"/>
              <a:t>INTEL CONFIDENTIAL</a:t>
            </a:r>
            <a:endParaRPr lang="en-US" dirty="0"/>
          </a:p>
        </p:txBody>
      </p:sp>
    </p:spTree>
    <p:extLst>
      <p:ext uri="{BB962C8B-B14F-4D97-AF65-F5344CB8AC3E}">
        <p14:creationId xmlns:p14="http://schemas.microsoft.com/office/powerpoint/2010/main" val="2344358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Power Management</a:t>
            </a:r>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7" name="Content Placeholder 2"/>
          <p:cNvSpPr txBox="1">
            <a:spLocks/>
          </p:cNvSpPr>
          <p:nvPr/>
        </p:nvSpPr>
        <p:spPr bwMode="auto">
          <a:xfrm>
            <a:off x="457200" y="1834107"/>
            <a:ext cx="8123464" cy="75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6" y="1140086"/>
            <a:ext cx="4644050"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0"/>
              </a:spcBef>
              <a:buFont typeface="Arial" panose="020B0604020202020204" pitchFamily="34" charset="0"/>
              <a:buChar char="•"/>
            </a:pPr>
            <a:r>
              <a:rPr lang="en-US" sz="1000" dirty="0"/>
              <a:t>CPU Frequency Scaling Manager </a:t>
            </a:r>
            <a:r>
              <a:rPr lang="en-US" sz="1000" dirty="0" smtClean="0"/>
              <a:t>(P- States) to </a:t>
            </a:r>
            <a:r>
              <a:rPr lang="en-US" sz="1000" dirty="0"/>
              <a:t>use in NFV Environments</a:t>
            </a:r>
          </a:p>
          <a:p>
            <a:pPr marL="342900" indent="-171450">
              <a:spcBef>
                <a:spcPts val="300"/>
              </a:spcBef>
              <a:buFont typeface="Arial" panose="020B0604020202020204" pitchFamily="34" charset="0"/>
              <a:buChar char="•"/>
              <a:tabLst>
                <a:tab pos="1087438" algn="l"/>
              </a:tabLst>
            </a:pPr>
            <a:r>
              <a:rPr lang="en-US" sz="900" b="1" dirty="0"/>
              <a:t>Problem:</a:t>
            </a:r>
            <a:r>
              <a:rPr lang="en-US" sz="900" dirty="0"/>
              <a:t> </a:t>
            </a:r>
            <a:r>
              <a:rPr lang="en-US" sz="800" dirty="0"/>
              <a:t>	</a:t>
            </a:r>
            <a:r>
              <a:rPr lang="en-US" sz="700" dirty="0"/>
              <a:t>VMs have no ability to change host core frequency. </a:t>
            </a:r>
          </a:p>
          <a:p>
            <a:pPr marL="915988" lvl="3" indent="0">
              <a:buNone/>
              <a:tabLst>
                <a:tab pos="1087438" algn="l"/>
              </a:tabLst>
            </a:pPr>
            <a:r>
              <a:rPr lang="en-US" sz="700" dirty="0">
                <a:solidFill>
                  <a:srgbClr val="0071C5"/>
                </a:solidFill>
              </a:rPr>
              <a:t>	VMs see only virtual topology, Virtual to Physical cores may </a:t>
            </a:r>
            <a:r>
              <a:rPr lang="en-US" sz="700" dirty="0" smtClean="0">
                <a:solidFill>
                  <a:srgbClr val="0071C5"/>
                </a:solidFill>
              </a:rPr>
              <a:t>migrate</a:t>
            </a:r>
            <a:endParaRPr lang="en-US" sz="800" dirty="0" smtClean="0">
              <a:solidFill>
                <a:srgbClr val="0071C5"/>
              </a:solidFill>
            </a:endParaRPr>
          </a:p>
          <a:p>
            <a:pPr marL="342900" lvl="1" indent="-171450">
              <a:spcBef>
                <a:spcPts val="300"/>
              </a:spcBef>
              <a:tabLst>
                <a:tab pos="1087438" algn="l"/>
              </a:tabLst>
            </a:pPr>
            <a:r>
              <a:rPr lang="en-US" sz="900" b="1" dirty="0">
                <a:solidFill>
                  <a:srgbClr val="0071C5"/>
                </a:solidFill>
                <a:cs typeface="Neo Sans Intel"/>
              </a:rPr>
              <a:t>Solution:</a:t>
            </a:r>
            <a:r>
              <a:rPr lang="en-US" sz="1000" b="1" dirty="0">
                <a:solidFill>
                  <a:srgbClr val="0071C5"/>
                </a:solidFill>
                <a:cs typeface="Neo Sans Intel"/>
              </a:rPr>
              <a:t> 	</a:t>
            </a:r>
            <a:r>
              <a:rPr lang="en-US" sz="700" dirty="0">
                <a:solidFill>
                  <a:srgbClr val="0071C5"/>
                </a:solidFill>
              </a:rPr>
              <a:t>VMs issue hints &amp; commands to a host monitor that governs power </a:t>
            </a:r>
          </a:p>
          <a:p>
            <a:pPr marL="915988" lvl="3" indent="0">
              <a:buNone/>
              <a:tabLst>
                <a:tab pos="1087438" algn="l"/>
              </a:tabLst>
            </a:pPr>
            <a:endParaRPr lang="en-US" sz="700" dirty="0">
              <a:solidFill>
                <a:srgbClr val="0071C5"/>
              </a:solidFill>
            </a:endParaRPr>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47106" y="3332012"/>
            <a:ext cx="4648639"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000" dirty="0"/>
              <a:t>With Haswell+, more granular per core frequency scaling available </a:t>
            </a:r>
          </a:p>
          <a:p>
            <a:pPr marL="342900" indent="-171450">
              <a:buFont typeface="Arial" panose="020B0604020202020204" pitchFamily="34" charset="0"/>
              <a:buChar char="•"/>
            </a:pPr>
            <a:r>
              <a:rPr lang="en-US" sz="1000" dirty="0"/>
              <a:t>VM Power Manager may act on </a:t>
            </a:r>
          </a:p>
          <a:p>
            <a:pPr marL="568325" lvl="1" indent="-171450">
              <a:spcBef>
                <a:spcPts val="0"/>
              </a:spcBef>
            </a:pPr>
            <a:r>
              <a:rPr lang="en-US" sz="900" dirty="0"/>
              <a:t>Hints &amp; commands from VM Power Agents</a:t>
            </a:r>
          </a:p>
          <a:p>
            <a:pPr marL="568325" lvl="1" indent="-171450">
              <a:spcBef>
                <a:spcPts val="0"/>
              </a:spcBef>
            </a:pPr>
            <a:r>
              <a:rPr lang="en-US" sz="900" dirty="0"/>
              <a:t>A CLI to </a:t>
            </a:r>
            <a:r>
              <a:rPr lang="en-US" sz="900" dirty="0" smtClean="0"/>
              <a:t>alter </a:t>
            </a:r>
            <a:r>
              <a:rPr lang="en-US" sz="900" dirty="0"/>
              <a:t>VMs characteristics</a:t>
            </a:r>
          </a:p>
          <a:p>
            <a:pPr marL="568325" lvl="1" indent="-171450">
              <a:spcBef>
                <a:spcPts val="0"/>
              </a:spcBef>
            </a:pPr>
            <a:r>
              <a:rPr lang="en-US" sz="900" dirty="0"/>
              <a:t>A remote Orchestration Layer (if employed) accessing the VM Power </a:t>
            </a:r>
            <a:r>
              <a:rPr lang="en-US" sz="900" dirty="0" smtClean="0"/>
              <a:t>Manager</a:t>
            </a:r>
          </a:p>
          <a:p>
            <a:pPr marL="396875" lvl="1" indent="0">
              <a:spcBef>
                <a:spcPts val="0"/>
              </a:spcBef>
              <a:buNone/>
            </a:pPr>
            <a:endParaRPr lang="en-US" sz="900" dirty="0" smtClean="0"/>
          </a:p>
          <a:p>
            <a:pPr marL="171450">
              <a:spcBef>
                <a:spcPts val="0"/>
              </a:spcBef>
            </a:pPr>
            <a:r>
              <a:rPr lang="en-US" sz="900" dirty="0" smtClean="0">
                <a:latin typeface="+mn-lt"/>
              </a:rPr>
              <a:t>Note prior power management work in an earlier release was based on </a:t>
            </a:r>
            <a:r>
              <a:rPr lang="en-GB" sz="900" dirty="0" smtClean="0">
                <a:latin typeface="+mn-lt"/>
              </a:rPr>
              <a:t>a </a:t>
            </a:r>
            <a:r>
              <a:rPr lang="en-GB" sz="900" dirty="0">
                <a:latin typeface="+mn-lt"/>
              </a:rPr>
              <a:t>combination of CPU idling </a:t>
            </a:r>
            <a:r>
              <a:rPr lang="en-GB" sz="900" dirty="0" smtClean="0">
                <a:latin typeface="+mn-lt"/>
              </a:rPr>
              <a:t>(C-States) using </a:t>
            </a:r>
            <a:r>
              <a:rPr lang="en-GB" sz="900" dirty="0">
                <a:latin typeface="+mn-lt"/>
              </a:rPr>
              <a:t>speculative sleeps and frequency hints to the HW-based frequency governor. </a:t>
            </a:r>
            <a:endParaRPr lang="en-US" sz="900" dirty="0">
              <a:latin typeface="+mn-lt"/>
            </a:endParaRPr>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2" y="2218688"/>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100" dirty="0"/>
              <a:t>Ability to modify the frequency of cores used in VMs</a:t>
            </a:r>
          </a:p>
          <a:p>
            <a:pPr marL="342900" indent="-171450">
              <a:buFont typeface="Arial" panose="020B0604020202020204" pitchFamily="34" charset="0"/>
              <a:buChar char="•"/>
            </a:pPr>
            <a:r>
              <a:rPr lang="en-US" sz="1100" dirty="0"/>
              <a:t>Provides core mapping and low latency messaging to VM Power Manager </a:t>
            </a:r>
          </a:p>
        </p:txBody>
      </p:sp>
      <p:graphicFrame>
        <p:nvGraphicFramePr>
          <p:cNvPr id="14" name="Object 13"/>
          <p:cNvGraphicFramePr>
            <a:graphicFrameLocks noChangeAspect="1"/>
          </p:cNvGraphicFramePr>
          <p:nvPr>
            <p:extLst>
              <p:ext uri="{D42A27DB-BD31-4B8C-83A1-F6EECF244321}">
                <p14:modId xmlns:p14="http://schemas.microsoft.com/office/powerpoint/2010/main" val="830263142"/>
              </p:ext>
            </p:extLst>
          </p:nvPr>
        </p:nvGraphicFramePr>
        <p:xfrm>
          <a:off x="4854693" y="631962"/>
          <a:ext cx="4260748" cy="3261612"/>
        </p:xfrm>
        <a:graphic>
          <a:graphicData uri="http://schemas.openxmlformats.org/presentationml/2006/ole">
            <mc:AlternateContent xmlns:mc="http://schemas.openxmlformats.org/markup-compatibility/2006">
              <mc:Choice xmlns:v="urn:schemas-microsoft-com:vml" Requires="v">
                <p:oleObj spid="_x0000_s2195" name="Visio" r:id="rId3" imgW="7052901" imgH="5399190" progId="Visio.Drawing.11">
                  <p:embed/>
                </p:oleObj>
              </mc:Choice>
              <mc:Fallback>
                <p:oleObj name="Visio" r:id="rId3" imgW="7052901" imgH="5399190" progId="Visio.Drawing.11">
                  <p:embed/>
                  <p:pic>
                    <p:nvPicPr>
                      <p:cNvPr id="0" name=""/>
                      <p:cNvPicPr>
                        <a:picLocks noChangeAspect="1" noChangeArrowheads="1"/>
                      </p:cNvPicPr>
                      <p:nvPr/>
                    </p:nvPicPr>
                    <p:blipFill>
                      <a:blip r:embed="rId4"/>
                      <a:srcRect/>
                      <a:stretch>
                        <a:fillRect/>
                      </a:stretch>
                    </p:blipFill>
                    <p:spPr bwMode="auto">
                      <a:xfrm>
                        <a:off x="4854693" y="631962"/>
                        <a:ext cx="4260748" cy="3261612"/>
                      </a:xfrm>
                      <a:prstGeom prst="rect">
                        <a:avLst/>
                      </a:prstGeom>
                      <a:noFill/>
                      <a:extLst/>
                    </p:spPr>
                  </p:pic>
                </p:oleObj>
              </mc:Fallback>
            </mc:AlternateContent>
          </a:graphicData>
        </a:graphic>
      </p:graphicFrame>
    </p:spTree>
    <p:extLst>
      <p:ext uri="{BB962C8B-B14F-4D97-AF65-F5344CB8AC3E}">
        <p14:creationId xmlns:p14="http://schemas.microsoft.com/office/powerpoint/2010/main" val="426778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Quick DPDK overview</a:t>
            </a:r>
          </a:p>
          <a:p>
            <a:pPr marL="457200" indent="-457200">
              <a:buFont typeface="+mj-lt"/>
              <a:buAutoNum type="arabicPeriod"/>
            </a:pPr>
            <a:r>
              <a:rPr lang="en-US" dirty="0"/>
              <a:t>Intel® Ethernet Controller XL710 (Fortville) </a:t>
            </a:r>
            <a:r>
              <a:rPr lang="en-US" dirty="0" smtClean="0"/>
              <a:t>Overview</a:t>
            </a:r>
          </a:p>
          <a:p>
            <a:pPr marL="457200" indent="-457200">
              <a:buFont typeface="+mj-lt"/>
              <a:buAutoNum type="arabicPeriod"/>
            </a:pPr>
            <a:r>
              <a:rPr lang="en-US" dirty="0" smtClean="0"/>
              <a:t>R1.7 Features</a:t>
            </a:r>
          </a:p>
          <a:p>
            <a:pPr marL="457200" indent="-457200">
              <a:buFont typeface="+mj-lt"/>
              <a:buAutoNum type="arabicPeriod"/>
            </a:pPr>
            <a:r>
              <a:rPr lang="en-US" dirty="0" smtClean="0"/>
              <a:t>R1.8 Features</a:t>
            </a:r>
          </a:p>
          <a:p>
            <a:pPr marL="457200" indent="-457200">
              <a:buFont typeface="+mj-lt"/>
              <a:buAutoNum type="arabicPeriod"/>
            </a:pPr>
            <a:r>
              <a:rPr lang="en-US" dirty="0" smtClean="0"/>
              <a:t>R2.0 Features</a:t>
            </a:r>
          </a:p>
          <a:p>
            <a:pPr marL="457200" indent="-457200">
              <a:buFont typeface="+mj-lt"/>
              <a:buAutoNum type="arabicPeriod"/>
            </a:pPr>
            <a:r>
              <a:rPr lang="en-US" dirty="0" smtClean="0"/>
              <a:t>R2.1 Features</a:t>
            </a:r>
          </a:p>
          <a:p>
            <a:pPr marL="457200" indent="-457200">
              <a:buFont typeface="+mj-lt"/>
              <a:buAutoNum type="arabicPeriod"/>
            </a:pPr>
            <a:r>
              <a:rPr lang="en-US" dirty="0" smtClean="0"/>
              <a:t>R2.2 Features</a:t>
            </a:r>
            <a:endParaRPr lang="en-US" dirty="0"/>
          </a:p>
        </p:txBody>
      </p:sp>
      <p:sp>
        <p:nvSpPr>
          <p:cNvPr id="4" name="Date Placeholder 3"/>
          <p:cNvSpPr>
            <a:spLocks noGrp="1"/>
          </p:cNvSpPr>
          <p:nvPr>
            <p:ph type="dt" sz="half" idx="10"/>
          </p:nvPr>
        </p:nvSpPr>
        <p:spPr/>
        <p:txBody>
          <a:bodyPr/>
          <a:lstStyle/>
          <a:p>
            <a:pPr>
              <a:defRPr/>
            </a:pPr>
            <a:r>
              <a:rPr lang="en-US" smtClean="0"/>
              <a:t>INTEL CONFIDENTIAL</a:t>
            </a:r>
            <a:endParaRPr lang="en-US" dirty="0"/>
          </a:p>
        </p:txBody>
      </p:sp>
    </p:spTree>
    <p:extLst>
      <p:ext uri="{BB962C8B-B14F-4D97-AF65-F5344CB8AC3E}">
        <p14:creationId xmlns:p14="http://schemas.microsoft.com/office/powerpoint/2010/main" val="4281719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 lvl="2" defTabSz="266700">
              <a:lnSpc>
                <a:spcPct val="90000"/>
              </a:lnSpc>
              <a:spcAft>
                <a:spcPct val="15000"/>
              </a:spcAft>
            </a:pPr>
            <a:r>
              <a:rPr lang="en-GB" sz="3200" kern="1200" dirty="0">
                <a:latin typeface="+mj-lt"/>
              </a:rPr>
              <a:t>vhost-net for 2M pages</a:t>
            </a:r>
            <a:r>
              <a:rPr lang="en-US" sz="600" kern="1200" dirty="0"/>
              <a:t/>
            </a:r>
            <a:br>
              <a:rPr lang="en-US" sz="600" kern="1200" dirty="0"/>
            </a:br>
            <a:endParaRPr lang="en-US" sz="600" kern="1200" dirty="0"/>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6" y="1140086"/>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100" dirty="0" smtClean="0"/>
              <a:t>Provides support for 2M pages with IVSHM </a:t>
            </a:r>
          </a:p>
          <a:p>
            <a:pPr marL="342900" indent="-171450">
              <a:spcBef>
                <a:spcPts val="600"/>
              </a:spcBef>
              <a:buFont typeface="Arial" panose="020B0604020202020204" pitchFamily="34" charset="0"/>
              <a:buChar char="•"/>
            </a:pPr>
            <a:r>
              <a:rPr lang="en-US" sz="1100" dirty="0" smtClean="0"/>
              <a:t>Allows each VM to have its own 2M page for communications with the virtual switch</a:t>
            </a:r>
          </a:p>
          <a:p>
            <a:pPr marL="342900" indent="-171450">
              <a:spcBef>
                <a:spcPts val="600"/>
              </a:spcBef>
              <a:buFont typeface="Arial" panose="020B0604020202020204" pitchFamily="34" charset="0"/>
              <a:buChar char="•"/>
            </a:pPr>
            <a:endParaRPr lang="en-US" sz="1100" dirty="0" smtClean="0"/>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47107" y="3332012"/>
            <a:ext cx="4337048"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100" dirty="0" smtClean="0"/>
              <a:t>VM to VM traffic using IVSHM with a virtual switch architecture</a:t>
            </a:r>
          </a:p>
          <a:p>
            <a:pPr marL="568325" lvl="1" indent="-171450">
              <a:spcBef>
                <a:spcPts val="600"/>
              </a:spcBef>
            </a:pPr>
            <a:r>
              <a:rPr lang="en-US" sz="900" dirty="0" smtClean="0"/>
              <a:t>This requires a packet copy in the virtual switch to allow packet protection between VMs</a:t>
            </a:r>
          </a:p>
          <a:p>
            <a:pPr marL="568325" lvl="1" indent="-171450">
              <a:spcBef>
                <a:spcPts val="600"/>
              </a:spcBef>
            </a:pPr>
            <a:r>
              <a:rPr lang="en-US" sz="900" dirty="0" smtClean="0"/>
              <a:t>If packet protection is not required a 1G page may be used to interconnect the virtual switch and all VMs thereby removing the packet copy</a:t>
            </a:r>
          </a:p>
          <a:p>
            <a:pPr marL="568325" lvl="1" indent="-171450">
              <a:spcBef>
                <a:spcPts val="600"/>
              </a:spcBef>
            </a:pPr>
            <a:endParaRPr lang="en-US" sz="900" dirty="0"/>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2" y="2218688"/>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100" dirty="0" smtClean="0"/>
              <a:t>Protection for traffic flowing between VMs</a:t>
            </a:r>
          </a:p>
        </p:txBody>
      </p:sp>
      <p:sp>
        <p:nvSpPr>
          <p:cNvPr id="14" name="Rounded Rectangle 13"/>
          <p:cNvSpPr/>
          <p:nvPr/>
        </p:nvSpPr>
        <p:spPr bwMode="auto">
          <a:xfrm>
            <a:off x="5973996" y="2314854"/>
            <a:ext cx="1110176" cy="237064"/>
          </a:xfrm>
          <a:prstGeom prst="round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algn="ctr"/>
            <a:r>
              <a:rPr lang="en-US" sz="800" dirty="0" smtClean="0">
                <a:solidFill>
                  <a:schemeClr val="bg1"/>
                </a:solidFill>
                <a:effectLst>
                  <a:outerShdw blurRad="38100" dist="38100" dir="2700000" algn="tl">
                    <a:srgbClr val="000000">
                      <a:alpha val="43137"/>
                    </a:srgbClr>
                  </a:outerShdw>
                </a:effectLst>
                <a:latin typeface="+mn-lt"/>
                <a:ea typeface="Geneva" charset="0"/>
                <a:cs typeface="Geneva" charset="0"/>
              </a:rPr>
              <a:t>OVS</a:t>
            </a:r>
            <a:endParaRPr lang="en-US" sz="8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5" name="Rectangle 14"/>
          <p:cNvSpPr/>
          <p:nvPr/>
        </p:nvSpPr>
        <p:spPr bwMode="auto">
          <a:xfrm>
            <a:off x="6061242" y="2818878"/>
            <a:ext cx="730092" cy="296858"/>
          </a:xfrm>
          <a:prstGeom prst="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algn="ct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6" name="Rectangle 15"/>
          <p:cNvSpPr/>
          <p:nvPr/>
        </p:nvSpPr>
        <p:spPr bwMode="auto">
          <a:xfrm>
            <a:off x="6437352" y="2818878"/>
            <a:ext cx="188052" cy="166983"/>
          </a:xfrm>
          <a:prstGeom prst="rect">
            <a:avLst/>
          </a:prstGeom>
          <a:solidFill>
            <a:schemeClr val="accent6">
              <a:lumMod val="75000"/>
            </a:schemeClr>
          </a:solidFill>
          <a:ln w="12700" algn="ctr">
            <a:noFill/>
            <a:round/>
            <a:headEnd type="none" w="sm" len="sm"/>
            <a:tailEnd type="none" w="sm" len="sm"/>
          </a:ln>
          <a:effectLst/>
        </p:spPr>
        <p:txBody>
          <a:bodyPr lIns="0" tIns="0" rIns="0" bIns="0" rtlCol="0" anchor="ctr"/>
          <a:lstStyle/>
          <a:p>
            <a:pPr algn="ctr"/>
            <a:r>
              <a:rPr lang="en-US" sz="800" dirty="0" smtClean="0">
                <a:solidFill>
                  <a:schemeClr val="bg1"/>
                </a:solidFill>
                <a:effectLst>
                  <a:outerShdw blurRad="38100" dist="38100" dir="2700000" algn="tl">
                    <a:srgbClr val="000000">
                      <a:alpha val="43137"/>
                    </a:srgbClr>
                  </a:outerShdw>
                </a:effectLst>
                <a:latin typeface="+mn-lt"/>
                <a:ea typeface="Geneva" charset="0"/>
                <a:cs typeface="Geneva" charset="0"/>
              </a:rPr>
              <a:t>PF</a:t>
            </a:r>
            <a:endParaRPr lang="en-US" sz="8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7" name="Rectangle 16"/>
          <p:cNvSpPr/>
          <p:nvPr/>
        </p:nvSpPr>
        <p:spPr bwMode="auto">
          <a:xfrm>
            <a:off x="6099963" y="2823518"/>
            <a:ext cx="188052" cy="166983"/>
          </a:xfrm>
          <a:prstGeom prst="rect">
            <a:avLst/>
          </a:prstGeom>
          <a:solidFill>
            <a:schemeClr val="accent6">
              <a:lumMod val="75000"/>
            </a:schemeClr>
          </a:solidFill>
          <a:ln w="12700" algn="ctr">
            <a:noFill/>
            <a:round/>
            <a:headEnd type="none" w="sm" len="sm"/>
            <a:tailEnd type="none" w="sm" len="sm"/>
          </a:ln>
          <a:effectLst/>
        </p:spPr>
        <p:txBody>
          <a:bodyPr lIns="0" tIns="0" rIns="0" bIns="0" rtlCol="0" anchor="ctr"/>
          <a:lstStyle/>
          <a:p>
            <a:pPr algn="ctr"/>
            <a:r>
              <a:rPr lang="en-US" sz="800" dirty="0">
                <a:solidFill>
                  <a:schemeClr val="bg1"/>
                </a:solidFill>
                <a:effectLst>
                  <a:outerShdw blurRad="38100" dist="38100" dir="2700000" algn="tl">
                    <a:srgbClr val="000000">
                      <a:alpha val="43137"/>
                    </a:srgbClr>
                  </a:outerShdw>
                </a:effectLst>
                <a:latin typeface="+mn-lt"/>
                <a:ea typeface="Geneva" charset="0"/>
                <a:cs typeface="Geneva" charset="0"/>
              </a:rPr>
              <a:t>V</a:t>
            </a:r>
            <a:r>
              <a:rPr lang="en-US" sz="800" dirty="0" smtClean="0">
                <a:solidFill>
                  <a:schemeClr val="bg1"/>
                </a:solidFill>
                <a:effectLst>
                  <a:outerShdw blurRad="38100" dist="38100" dir="2700000" algn="tl">
                    <a:srgbClr val="000000">
                      <a:alpha val="43137"/>
                    </a:srgbClr>
                  </a:outerShdw>
                </a:effectLst>
                <a:latin typeface="+mn-lt"/>
                <a:ea typeface="Geneva" charset="0"/>
                <a:cs typeface="Geneva" charset="0"/>
              </a:rPr>
              <a:t>F</a:t>
            </a:r>
            <a:endParaRPr lang="en-US" sz="8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cxnSp>
        <p:nvCxnSpPr>
          <p:cNvPr id="18" name="Straight Arrow Connector 17"/>
          <p:cNvCxnSpPr>
            <a:stCxn id="15" idx="2"/>
          </p:cNvCxnSpPr>
          <p:nvPr/>
        </p:nvCxnSpPr>
        <p:spPr>
          <a:xfrm flipH="1">
            <a:off x="6426287" y="3115736"/>
            <a:ext cx="1" cy="213368"/>
          </a:xfrm>
          <a:prstGeom prst="straightConnector1">
            <a:avLst/>
          </a:prstGeom>
          <a:ln w="19050" cap="rnd">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6" idx="0"/>
            <a:endCxn id="14" idx="2"/>
          </p:cNvCxnSpPr>
          <p:nvPr/>
        </p:nvCxnSpPr>
        <p:spPr>
          <a:xfrm flipH="1" flipV="1">
            <a:off x="6529084" y="2551918"/>
            <a:ext cx="2294" cy="266960"/>
          </a:xfrm>
          <a:prstGeom prst="straightConnector1">
            <a:avLst/>
          </a:prstGeom>
          <a:ln w="19050" cap="rnd">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auto">
          <a:xfrm>
            <a:off x="5464607" y="1257300"/>
            <a:ext cx="942344" cy="286182"/>
          </a:xfrm>
          <a:prstGeom prst="round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algn="ctr"/>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VM0</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26" name="Rounded Rectangle 25"/>
          <p:cNvSpPr/>
          <p:nvPr/>
        </p:nvSpPr>
        <p:spPr bwMode="auto">
          <a:xfrm>
            <a:off x="6603475" y="1257300"/>
            <a:ext cx="942344" cy="286182"/>
          </a:xfrm>
          <a:prstGeom prst="round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algn="ctr"/>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VM1</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65" name="Rounded Rectangle 64"/>
          <p:cNvSpPr/>
          <p:nvPr/>
        </p:nvSpPr>
        <p:spPr bwMode="auto">
          <a:xfrm>
            <a:off x="6656612" y="1625676"/>
            <a:ext cx="350406" cy="564183"/>
          </a:xfrm>
          <a:prstGeom prst="roundRect">
            <a:avLst/>
          </a:prstGeom>
          <a:gradFill>
            <a:gsLst>
              <a:gs pos="0">
                <a:schemeClr val="accent6">
                  <a:lumMod val="67000"/>
                </a:schemeClr>
              </a:gs>
              <a:gs pos="48000">
                <a:schemeClr val="accent6">
                  <a:lumMod val="97000"/>
                  <a:lumOff val="3000"/>
                </a:schemeClr>
              </a:gs>
              <a:gs pos="100000">
                <a:schemeClr val="accent6">
                  <a:lumMod val="60000"/>
                  <a:lumOff val="40000"/>
                </a:schemeClr>
              </a:gs>
            </a:gsLst>
            <a:lin ang="16200000" scaled="1"/>
          </a:gradFill>
          <a:ln w="12700" algn="ctr">
            <a:solidFill>
              <a:schemeClr val="bg2"/>
            </a:solidFill>
            <a:round/>
            <a:headEnd type="none" w="sm" len="sm"/>
            <a:tailEnd type="none" w="sm" len="sm"/>
          </a:ln>
          <a:effectLst/>
        </p:spPr>
        <p:txBody>
          <a:bodyPr lIns="0" tIns="0" rIns="0" bIns="0" rtlCol="0" anchor="ctr"/>
          <a:lstStyle/>
          <a:p>
            <a:pPr algn="ct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35" name="Rounded Rectangle 34"/>
          <p:cNvSpPr/>
          <p:nvPr/>
        </p:nvSpPr>
        <p:spPr bwMode="auto">
          <a:xfrm>
            <a:off x="6024686" y="1615750"/>
            <a:ext cx="350406" cy="564183"/>
          </a:xfrm>
          <a:prstGeom prst="roundRect">
            <a:avLst/>
          </a:prstGeom>
          <a:gradFill>
            <a:gsLst>
              <a:gs pos="0">
                <a:schemeClr val="accent6">
                  <a:lumMod val="67000"/>
                </a:schemeClr>
              </a:gs>
              <a:gs pos="48000">
                <a:schemeClr val="accent6">
                  <a:lumMod val="97000"/>
                  <a:lumOff val="3000"/>
                </a:schemeClr>
              </a:gs>
              <a:gs pos="100000">
                <a:schemeClr val="accent6">
                  <a:lumMod val="60000"/>
                  <a:lumOff val="40000"/>
                </a:schemeClr>
              </a:gs>
            </a:gsLst>
            <a:lin ang="16200000" scaled="1"/>
          </a:gradFill>
          <a:ln w="12700" algn="ctr">
            <a:solidFill>
              <a:schemeClr val="bg2"/>
            </a:solidFill>
            <a:round/>
            <a:headEnd type="none" w="sm" len="sm"/>
            <a:tailEnd type="none" w="sm" len="sm"/>
          </a:ln>
          <a:effectLst/>
        </p:spPr>
        <p:txBody>
          <a:bodyPr lIns="0" tIns="0" rIns="0" bIns="0" rtlCol="0" anchor="ctr"/>
          <a:lstStyle/>
          <a:p>
            <a:pPr algn="ct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cxnSp>
        <p:nvCxnSpPr>
          <p:cNvPr id="27" name="Straight Arrow Connector 26"/>
          <p:cNvCxnSpPr>
            <a:stCxn id="14" idx="0"/>
            <a:endCxn id="26" idx="2"/>
          </p:cNvCxnSpPr>
          <p:nvPr/>
        </p:nvCxnSpPr>
        <p:spPr>
          <a:xfrm flipV="1">
            <a:off x="6529084" y="1543482"/>
            <a:ext cx="545563" cy="771372"/>
          </a:xfrm>
          <a:prstGeom prst="straightConnector1">
            <a:avLst/>
          </a:prstGeom>
          <a:ln w="19050" cap="rnd">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4" idx="0"/>
            <a:endCxn id="20" idx="2"/>
          </p:cNvCxnSpPr>
          <p:nvPr/>
        </p:nvCxnSpPr>
        <p:spPr>
          <a:xfrm flipH="1" flipV="1">
            <a:off x="5935779" y="1543482"/>
            <a:ext cx="593305" cy="771372"/>
          </a:xfrm>
          <a:prstGeom prst="straightConnector1">
            <a:avLst/>
          </a:prstGeom>
          <a:ln w="19050" cap="rnd">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195255" y="1643925"/>
            <a:ext cx="1161727" cy="507831"/>
          </a:xfrm>
          <a:prstGeom prst="rect">
            <a:avLst/>
          </a:prstGeom>
          <a:noFill/>
        </p:spPr>
        <p:txBody>
          <a:bodyPr wrap="square" lIns="0" tIns="0" rIns="0" bIns="0" rtlCol="0" anchor="ctr">
            <a:spAutoFit/>
          </a:bodyPr>
          <a:lstStyle/>
          <a:p>
            <a:pPr eaLnBrk="1" hangingPunct="1"/>
            <a:r>
              <a:rPr lang="en-US" sz="1100" dirty="0" smtClean="0">
                <a:latin typeface="+mn-lt"/>
                <a:ea typeface="Geneva" charset="0"/>
                <a:cs typeface="Geneva" charset="0"/>
              </a:rPr>
              <a:t>Private 2M Page for packet movement</a:t>
            </a:r>
            <a:endParaRPr lang="en-US" sz="1100" dirty="0">
              <a:latin typeface="+mn-lt"/>
              <a:ea typeface="Geneva" charset="0"/>
              <a:cs typeface="Geneva" charset="0"/>
            </a:endParaRPr>
          </a:p>
        </p:txBody>
      </p:sp>
      <p:sp>
        <p:nvSpPr>
          <p:cNvPr id="37" name="TextBox 36"/>
          <p:cNvSpPr txBox="1"/>
          <p:nvPr/>
        </p:nvSpPr>
        <p:spPr>
          <a:xfrm>
            <a:off x="4832329" y="1643925"/>
            <a:ext cx="1161727" cy="507831"/>
          </a:xfrm>
          <a:prstGeom prst="rect">
            <a:avLst/>
          </a:prstGeom>
          <a:noFill/>
        </p:spPr>
        <p:txBody>
          <a:bodyPr wrap="square" lIns="0" tIns="0" rIns="0" bIns="0" rtlCol="0" anchor="ctr">
            <a:spAutoFit/>
          </a:bodyPr>
          <a:lstStyle/>
          <a:p>
            <a:pPr eaLnBrk="1" hangingPunct="1"/>
            <a:r>
              <a:rPr lang="en-US" sz="1100" dirty="0" smtClean="0">
                <a:latin typeface="+mn-lt"/>
                <a:ea typeface="Geneva" charset="0"/>
                <a:cs typeface="Geneva" charset="0"/>
              </a:rPr>
              <a:t>Private 2M Page for packet movement</a:t>
            </a:r>
            <a:endParaRPr lang="en-US" sz="1100" dirty="0">
              <a:latin typeface="+mn-lt"/>
              <a:ea typeface="Geneva" charset="0"/>
              <a:cs typeface="Geneva" charset="0"/>
            </a:endParaRPr>
          </a:p>
        </p:txBody>
      </p:sp>
      <p:sp>
        <p:nvSpPr>
          <p:cNvPr id="67" name="TextBox 66"/>
          <p:cNvSpPr txBox="1"/>
          <p:nvPr/>
        </p:nvSpPr>
        <p:spPr>
          <a:xfrm>
            <a:off x="7144073" y="2334130"/>
            <a:ext cx="1685401" cy="484748"/>
          </a:xfrm>
          <a:prstGeom prst="rect">
            <a:avLst/>
          </a:prstGeom>
          <a:noFill/>
        </p:spPr>
        <p:txBody>
          <a:bodyPr wrap="square" lIns="0" tIns="0" rIns="0" bIns="0" rtlCol="0" anchor="ctr">
            <a:spAutoFit/>
          </a:bodyPr>
          <a:lstStyle/>
          <a:p>
            <a:pPr eaLnBrk="1" hangingPunct="1"/>
            <a:r>
              <a:rPr lang="en-US" sz="1050" dirty="0" smtClean="0">
                <a:latin typeface="+mn-lt"/>
                <a:ea typeface="Geneva" charset="0"/>
                <a:cs typeface="Geneva" charset="0"/>
              </a:rPr>
              <a:t>OVS used for copying packet from one interface to another</a:t>
            </a:r>
            <a:endParaRPr lang="en-US" sz="1050" dirty="0">
              <a:latin typeface="+mn-lt"/>
              <a:ea typeface="Geneva" charset="0"/>
              <a:cs typeface="Geneva" charset="0"/>
            </a:endParaRPr>
          </a:p>
        </p:txBody>
      </p:sp>
    </p:spTree>
    <p:extLst>
      <p:ext uri="{BB962C8B-B14F-4D97-AF65-F5344CB8AC3E}">
        <p14:creationId xmlns:p14="http://schemas.microsoft.com/office/powerpoint/2010/main" val="524654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2.0 New Features</a:t>
            </a:r>
            <a:endParaRPr lang="en-US" dirty="0"/>
          </a:p>
        </p:txBody>
      </p:sp>
      <p:sp>
        <p:nvSpPr>
          <p:cNvPr id="3" name="Date Placeholder 2"/>
          <p:cNvSpPr>
            <a:spLocks noGrp="1"/>
          </p:cNvSpPr>
          <p:nvPr>
            <p:ph type="dt" sz="half" idx="10"/>
          </p:nvPr>
        </p:nvSpPr>
        <p:spPr/>
        <p:txBody>
          <a:bodyPr/>
          <a:lstStyle/>
          <a:p>
            <a:pPr>
              <a:defRPr/>
            </a:pPr>
            <a:r>
              <a:rPr lang="en-US" smtClean="0"/>
              <a:t>INTEL CONFIDENTIAL</a:t>
            </a:r>
            <a:endParaRPr lang="en-US" dirty="0"/>
          </a:p>
        </p:txBody>
      </p:sp>
      <p:sp>
        <p:nvSpPr>
          <p:cNvPr id="8" name="AutoShape 5"/>
          <p:cNvSpPr>
            <a:spLocks noChangeAspect="1" noChangeArrowheads="1"/>
          </p:cNvSpPr>
          <p:nvPr/>
        </p:nvSpPr>
        <p:spPr bwMode="auto">
          <a:xfrm>
            <a:off x="4859709" y="4611469"/>
            <a:ext cx="957443" cy="185470"/>
          </a:xfrm>
          <a:prstGeom prst="roundRect">
            <a:avLst/>
          </a:prstGeom>
          <a:solidFill>
            <a:srgbClr val="00B050"/>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wrap="none" lIns="92075" tIns="27432" rIns="92075" bIns="27432" anchor="ctr"/>
          <a:lstStyle/>
          <a:p>
            <a:pPr marL="117475" indent="-117475" algn="ctr" eaLnBrk="0" hangingPunct="0"/>
            <a:r>
              <a:rPr lang="en-US" sz="1000" b="1" dirty="0" smtClean="0">
                <a:solidFill>
                  <a:schemeClr val="bg1"/>
                </a:solidFill>
                <a:latin typeface="Arial" pitchFamily="34" charset="0"/>
                <a:cs typeface="Arial" pitchFamily="34" charset="0"/>
              </a:rPr>
              <a:t>Shipping</a:t>
            </a:r>
          </a:p>
        </p:txBody>
      </p:sp>
      <p:sp>
        <p:nvSpPr>
          <p:cNvPr id="9" name="AutoShape 5"/>
          <p:cNvSpPr>
            <a:spLocks noChangeAspect="1" noChangeArrowheads="1"/>
          </p:cNvSpPr>
          <p:nvPr/>
        </p:nvSpPr>
        <p:spPr bwMode="auto">
          <a:xfrm>
            <a:off x="5891312" y="4619599"/>
            <a:ext cx="968479" cy="182097"/>
          </a:xfrm>
          <a:prstGeom prst="roundRect">
            <a:avLst/>
          </a:prstGeom>
          <a:solidFill>
            <a:srgbClr val="0070C0"/>
          </a:solidFill>
          <a:ln w="9525">
            <a:prstDash val="solid"/>
            <a:headEnd type="none" w="sm" len="sm"/>
            <a:tailEnd type="none" w="sm" len="sm"/>
          </a:ln>
        </p:spPr>
        <p:style>
          <a:lnRef idx="1">
            <a:schemeClr val="dk1"/>
          </a:lnRef>
          <a:fillRef idx="2">
            <a:schemeClr val="dk1"/>
          </a:fillRef>
          <a:effectRef idx="1">
            <a:schemeClr val="dk1"/>
          </a:effectRef>
          <a:fontRef idx="minor">
            <a:schemeClr val="dk1"/>
          </a:fontRef>
        </p:style>
        <p:txBody>
          <a:bodyPr wrap="none" lIns="92075" tIns="46038" rIns="92075" bIns="46038" anchor="ctr"/>
          <a:lstStyle/>
          <a:p>
            <a:pPr marL="117475" indent="-117475" algn="ctr" eaLnBrk="0" hangingPunct="0"/>
            <a:r>
              <a:rPr lang="en-US" sz="1000" b="1" smtClean="0">
                <a:solidFill>
                  <a:schemeClr val="bg1"/>
                </a:solidFill>
                <a:latin typeface="Arial" pitchFamily="34" charset="0"/>
                <a:cs typeface="Arial" pitchFamily="34" charset="0"/>
              </a:rPr>
              <a:t>In Development</a:t>
            </a:r>
          </a:p>
        </p:txBody>
      </p:sp>
      <p:sp>
        <p:nvSpPr>
          <p:cNvPr id="10" name="AutoShape 5"/>
          <p:cNvSpPr>
            <a:spLocks noChangeAspect="1" noChangeArrowheads="1"/>
          </p:cNvSpPr>
          <p:nvPr/>
        </p:nvSpPr>
        <p:spPr bwMode="auto">
          <a:xfrm>
            <a:off x="6933951" y="4610484"/>
            <a:ext cx="968479" cy="181137"/>
          </a:xfrm>
          <a:prstGeom prst="roundRect">
            <a:avLst/>
          </a:prstGeom>
          <a:solidFill>
            <a:srgbClr val="7030A0"/>
          </a:solidFill>
          <a:ln>
            <a:solidFill>
              <a:schemeClr val="tx1"/>
            </a:solidFill>
            <a:prstDash val="solid"/>
            <a:headEnd type="none" w="sm" len="sm"/>
            <a:tailEnd type="none" w="sm" len="sm"/>
          </a:ln>
        </p:spPr>
        <p:style>
          <a:lnRef idx="1">
            <a:schemeClr val="dk1"/>
          </a:lnRef>
          <a:fillRef idx="2">
            <a:schemeClr val="dk1"/>
          </a:fillRef>
          <a:effectRef idx="1">
            <a:schemeClr val="dk1"/>
          </a:effectRef>
          <a:fontRef idx="minor">
            <a:schemeClr val="dk1"/>
          </a:fontRef>
        </p:style>
        <p:txBody>
          <a:bodyPr wrap="none" lIns="92075" tIns="46038" rIns="92075" bIns="46038" anchor="ctr"/>
          <a:lstStyle/>
          <a:p>
            <a:pPr marL="117475" indent="-117475" algn="ctr" eaLnBrk="0" hangingPunct="0"/>
            <a:r>
              <a:rPr lang="en-US" sz="1000" b="1" dirty="0" smtClean="0">
                <a:solidFill>
                  <a:schemeClr val="bg1"/>
                </a:solidFill>
                <a:latin typeface="Arial" pitchFamily="34" charset="0"/>
                <a:cs typeface="Arial" pitchFamily="34" charset="0"/>
              </a:rPr>
              <a:t>Planning</a:t>
            </a:r>
          </a:p>
        </p:txBody>
      </p:sp>
      <p:grpSp>
        <p:nvGrpSpPr>
          <p:cNvPr id="11" name="Group 10"/>
          <p:cNvGrpSpPr/>
          <p:nvPr/>
        </p:nvGrpSpPr>
        <p:grpSpPr>
          <a:xfrm>
            <a:off x="1724911" y="797243"/>
            <a:ext cx="2817591" cy="3396163"/>
            <a:chOff x="2227251" y="176438"/>
            <a:chExt cx="2009681" cy="3396163"/>
          </a:xfrm>
        </p:grpSpPr>
        <p:sp>
          <p:nvSpPr>
            <p:cNvPr id="12" name="Rounded Rectangle 11"/>
            <p:cNvSpPr/>
            <p:nvPr/>
          </p:nvSpPr>
          <p:spPr>
            <a:xfrm>
              <a:off x="2227251" y="176438"/>
              <a:ext cx="2009681" cy="3396163"/>
            </a:xfrm>
            <a:prstGeom prst="roundRect">
              <a:avLst>
                <a:gd name="adj" fmla="val 10000"/>
              </a:avLst>
            </a:prstGeom>
            <a:solidFill>
              <a:srgbClr val="0070C0"/>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
          <p:nvSpPr>
            <p:cNvPr id="13" name="Rounded Rectangle 4"/>
            <p:cNvSpPr/>
            <p:nvPr/>
          </p:nvSpPr>
          <p:spPr>
            <a:xfrm>
              <a:off x="2286113" y="235300"/>
              <a:ext cx="1891957" cy="32784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41910" rIns="0" bIns="41910" numCol="1" spcCol="1270" anchor="t" anchorCtr="0">
              <a:noAutofit/>
            </a:bodyPr>
            <a:lstStyle/>
            <a:p>
              <a:pPr lvl="0" algn="l" defTabSz="466725">
                <a:lnSpc>
                  <a:spcPct val="90000"/>
                </a:lnSpc>
                <a:spcBef>
                  <a:spcPct val="0"/>
                </a:spcBef>
                <a:spcAft>
                  <a:spcPct val="35000"/>
                </a:spcAft>
              </a:pPr>
              <a:r>
                <a:rPr lang="en-US" sz="1100" b="1" i="1" kern="1200" dirty="0" smtClean="0"/>
                <a:t>Q1’15 (v 2.0) - Roadmap</a:t>
              </a:r>
              <a:endParaRPr lang="en-US" sz="1100" kern="1200" dirty="0">
                <a:solidFill>
                  <a:schemeClr val="bg1"/>
                </a:solidFill>
              </a:endParaRPr>
            </a:p>
            <a:p>
              <a:pPr marL="57150" lvl="1" indent="-57150" algn="l" defTabSz="355600">
                <a:lnSpc>
                  <a:spcPct val="90000"/>
                </a:lnSpc>
                <a:spcBef>
                  <a:spcPct val="0"/>
                </a:spcBef>
                <a:spcAft>
                  <a:spcPct val="15000"/>
                </a:spcAft>
                <a:buChar char="••"/>
              </a:pPr>
              <a:r>
                <a:rPr lang="en-US" sz="900" b="1" i="1" kern="1200" dirty="0" smtClean="0"/>
                <a:t>Silicon Support</a:t>
              </a:r>
              <a:endParaRPr lang="en-US" sz="900" b="1" i="1" kern="1200" dirty="0"/>
            </a:p>
            <a:p>
              <a:pPr marL="114300" lvl="2" indent="-57150" algn="l" defTabSz="311150">
                <a:lnSpc>
                  <a:spcPct val="90000"/>
                </a:lnSpc>
                <a:spcBef>
                  <a:spcPct val="0"/>
                </a:spcBef>
                <a:spcAft>
                  <a:spcPct val="15000"/>
                </a:spcAft>
                <a:buChar char="••"/>
              </a:pPr>
              <a:r>
                <a:rPr lang="en-US" sz="800" kern="1200" dirty="0" smtClean="0">
                  <a:latin typeface="+mj-lt"/>
                </a:rPr>
                <a:t>Broadwell DE</a:t>
              </a:r>
              <a:endParaRPr lang="en-US" sz="800" kern="1200" dirty="0">
                <a:latin typeface="+mj-lt"/>
              </a:endParaRPr>
            </a:p>
            <a:p>
              <a:pPr marL="114300" lvl="2" indent="-57150" algn="l" defTabSz="311150">
                <a:lnSpc>
                  <a:spcPct val="90000"/>
                </a:lnSpc>
                <a:spcBef>
                  <a:spcPct val="0"/>
                </a:spcBef>
                <a:spcAft>
                  <a:spcPct val="15000"/>
                </a:spcAft>
                <a:buChar char="••"/>
              </a:pPr>
              <a:r>
                <a:rPr lang="en-US" sz="800" kern="1200" dirty="0" smtClean="0">
                  <a:latin typeface="+mj-lt"/>
                </a:rPr>
                <a:t>Red Rock Canyon (host interface only)</a:t>
              </a:r>
              <a:endParaRPr lang="en-IE" sz="800" kern="1200" dirty="0" smtClean="0">
                <a:latin typeface="+mj-lt"/>
              </a:endParaRPr>
            </a:p>
            <a:p>
              <a:pPr marL="114300" lvl="2" indent="-57150" algn="l" defTabSz="311150">
                <a:lnSpc>
                  <a:spcPct val="90000"/>
                </a:lnSpc>
                <a:spcBef>
                  <a:spcPct val="0"/>
                </a:spcBef>
                <a:spcAft>
                  <a:spcPct val="15000"/>
                </a:spcAft>
                <a:buChar char="••"/>
              </a:pPr>
              <a:r>
                <a:rPr lang="en-US" sz="800" b="0" kern="1200" dirty="0" smtClean="0">
                  <a:solidFill>
                    <a:srgbClr val="FFFFFF"/>
                  </a:solidFill>
                  <a:latin typeface="+mj-lt"/>
                  <a:cs typeface="Arial"/>
                </a:rPr>
                <a:t>Sageville (Intel® Ethernet Controller X550)</a:t>
              </a:r>
              <a:endParaRPr lang="en-IE" sz="800" b="0" kern="1200" dirty="0" smtClean="0">
                <a:solidFill>
                  <a:srgbClr val="FFFFFF"/>
                </a:solidFill>
                <a:latin typeface="+mj-lt"/>
                <a:cs typeface="Arial"/>
              </a:endParaRPr>
            </a:p>
            <a:p>
              <a:pPr marL="114300" lvl="2" indent="-57150" algn="l" defTabSz="311150">
                <a:lnSpc>
                  <a:spcPct val="90000"/>
                </a:lnSpc>
                <a:spcBef>
                  <a:spcPct val="0"/>
                </a:spcBef>
                <a:spcAft>
                  <a:spcPct val="15000"/>
                </a:spcAft>
                <a:buChar char="••"/>
              </a:pPr>
              <a:endParaRPr lang="en-IE" sz="800" kern="1200" dirty="0" smtClean="0"/>
            </a:p>
            <a:p>
              <a:pPr marL="57150" lvl="1" indent="-57150" algn="l" defTabSz="355600">
                <a:lnSpc>
                  <a:spcPct val="90000"/>
                </a:lnSpc>
                <a:spcBef>
                  <a:spcPct val="0"/>
                </a:spcBef>
                <a:spcAft>
                  <a:spcPct val="15000"/>
                </a:spcAft>
                <a:buChar char="••"/>
              </a:pPr>
              <a:r>
                <a:rPr lang="en-US" sz="900" b="1" i="1" kern="1200" dirty="0" smtClean="0"/>
                <a:t>DPDK</a:t>
              </a:r>
              <a:endParaRPr lang="en-US" sz="900" i="1" kern="1200" dirty="0"/>
            </a:p>
            <a:p>
              <a:pPr marL="114300" lvl="2" indent="-57150" defTabSz="355600">
                <a:lnSpc>
                  <a:spcPct val="90000"/>
                </a:lnSpc>
                <a:spcAft>
                  <a:spcPct val="15000"/>
                </a:spcAft>
                <a:buFontTx/>
                <a:buChar char="••"/>
              </a:pPr>
              <a:r>
                <a:rPr lang="en-US" sz="800" dirty="0"/>
                <a:t>RHEL 7.2 Integration</a:t>
              </a:r>
              <a:endParaRPr lang="en-US" sz="800" dirty="0">
                <a:solidFill>
                  <a:schemeClr val="bg1"/>
                </a:solidFill>
              </a:endParaRPr>
            </a:p>
            <a:p>
              <a:pPr marL="114300" lvl="2" indent="-57150" algn="l" defTabSz="355600">
                <a:lnSpc>
                  <a:spcPct val="90000"/>
                </a:lnSpc>
                <a:spcBef>
                  <a:spcPct val="0"/>
                </a:spcBef>
                <a:spcAft>
                  <a:spcPct val="15000"/>
                </a:spcAft>
                <a:buChar char="••"/>
              </a:pPr>
              <a:r>
                <a:rPr lang="en-US" sz="900" kern="1200" dirty="0" smtClean="0">
                  <a:latin typeface="+mj-lt"/>
                </a:rPr>
                <a:t>Bifurcated Driver</a:t>
              </a:r>
              <a:endParaRPr lang="en-US" sz="900" kern="1200" dirty="0">
                <a:solidFill>
                  <a:schemeClr val="bg1"/>
                </a:solidFill>
                <a:latin typeface="+mj-lt"/>
              </a:endParaRPr>
            </a:p>
            <a:p>
              <a:pPr marL="114300" lvl="2" indent="-57150" algn="l" defTabSz="355600">
                <a:lnSpc>
                  <a:spcPct val="90000"/>
                </a:lnSpc>
                <a:spcBef>
                  <a:spcPct val="0"/>
                </a:spcBef>
                <a:spcAft>
                  <a:spcPct val="15000"/>
                </a:spcAft>
                <a:buChar char="••"/>
              </a:pPr>
              <a:r>
                <a:rPr lang="en-US" sz="900" kern="1200" dirty="0" err="1" smtClean="0">
                  <a:latin typeface="+mj-lt"/>
                </a:rPr>
                <a:t>uio_pci_generic</a:t>
              </a:r>
              <a:r>
                <a:rPr lang="en-US" sz="900" kern="1200" dirty="0" smtClean="0">
                  <a:latin typeface="+mj-lt"/>
                </a:rPr>
                <a:t> </a:t>
              </a:r>
              <a:endParaRPr lang="en-US" sz="900" kern="1200" dirty="0">
                <a:solidFill>
                  <a:schemeClr val="bg1"/>
                </a:solidFill>
                <a:latin typeface="+mj-lt"/>
              </a:endParaRPr>
            </a:p>
            <a:p>
              <a:pPr marL="114300" lvl="2" indent="-57150" algn="l" defTabSz="355600">
                <a:lnSpc>
                  <a:spcPct val="90000"/>
                </a:lnSpc>
                <a:spcBef>
                  <a:spcPct val="0"/>
                </a:spcBef>
                <a:spcAft>
                  <a:spcPct val="15000"/>
                </a:spcAft>
                <a:buChar char="••"/>
              </a:pPr>
              <a:r>
                <a:rPr lang="en-US" sz="900" kern="1200" dirty="0" smtClean="0">
                  <a:solidFill>
                    <a:schemeClr val="bg1"/>
                  </a:solidFill>
                  <a:latin typeface="+mj-lt"/>
                </a:rPr>
                <a:t>Packet Reordering</a:t>
              </a:r>
              <a:endParaRPr lang="en-US" sz="900" kern="1200" dirty="0">
                <a:solidFill>
                  <a:schemeClr val="bg1"/>
                </a:solidFill>
                <a:latin typeface="+mj-lt"/>
              </a:endParaRPr>
            </a:p>
            <a:p>
              <a:pPr marL="114300" lvl="2" indent="-57150" algn="l" defTabSz="355600">
                <a:lnSpc>
                  <a:spcPct val="90000"/>
                </a:lnSpc>
                <a:spcBef>
                  <a:spcPct val="0"/>
                </a:spcBef>
                <a:spcAft>
                  <a:spcPct val="15000"/>
                </a:spcAft>
                <a:buChar char="••"/>
              </a:pPr>
              <a:r>
                <a:rPr lang="en-US" sz="900" kern="1200" dirty="0" smtClean="0">
                  <a:solidFill>
                    <a:schemeClr val="bg1"/>
                  </a:solidFill>
                  <a:latin typeface="+mj-lt"/>
                </a:rPr>
                <a:t>Packet Distributor Phase 2</a:t>
              </a:r>
              <a:endParaRPr lang="en-US" sz="900" kern="1200" dirty="0">
                <a:solidFill>
                  <a:schemeClr val="bg1"/>
                </a:solidFill>
                <a:latin typeface="+mj-lt"/>
              </a:endParaRPr>
            </a:p>
            <a:p>
              <a:pPr marL="114300" lvl="2" indent="-57150" algn="l" defTabSz="355600">
                <a:lnSpc>
                  <a:spcPct val="90000"/>
                </a:lnSpc>
                <a:spcBef>
                  <a:spcPct val="0"/>
                </a:spcBef>
                <a:spcAft>
                  <a:spcPct val="15000"/>
                </a:spcAft>
                <a:buChar char="••"/>
              </a:pPr>
              <a:r>
                <a:rPr lang="en-US" sz="900" kern="1200" dirty="0" smtClean="0">
                  <a:latin typeface="+mj-lt"/>
                </a:rPr>
                <a:t>Multiple pThreads per Core (</a:t>
              </a:r>
              <a:r>
                <a:rPr lang="en-US" sz="900" kern="1200" dirty="0" err="1" smtClean="0">
                  <a:latin typeface="+mj-lt"/>
                </a:rPr>
                <a:t>cgroups</a:t>
              </a:r>
              <a:r>
                <a:rPr lang="en-US" sz="900" kern="1200" dirty="0" smtClean="0">
                  <a:latin typeface="+mj-lt"/>
                </a:rPr>
                <a:t>)</a:t>
              </a:r>
              <a:endParaRPr lang="en-US" sz="900" kern="1200" dirty="0">
                <a:latin typeface="+mj-lt"/>
              </a:endParaRPr>
            </a:p>
            <a:p>
              <a:pPr marL="114300" lvl="2" indent="-57150" algn="l" defTabSz="355600">
                <a:lnSpc>
                  <a:spcPct val="90000"/>
                </a:lnSpc>
                <a:spcBef>
                  <a:spcPct val="0"/>
                </a:spcBef>
                <a:spcAft>
                  <a:spcPct val="15000"/>
                </a:spcAft>
                <a:buChar char="••"/>
              </a:pPr>
              <a:r>
                <a:rPr lang="en-US" sz="900" kern="1200" dirty="0" smtClean="0">
                  <a:latin typeface="+mj-lt"/>
                </a:rPr>
                <a:t>Fedora 21</a:t>
              </a:r>
              <a:endParaRPr lang="en-US" sz="900" kern="1200" dirty="0">
                <a:latin typeface="+mj-lt"/>
              </a:endParaRPr>
            </a:p>
            <a:p>
              <a:pPr marL="114300" lvl="2" indent="-57150" algn="l" defTabSz="355600">
                <a:lnSpc>
                  <a:spcPct val="90000"/>
                </a:lnSpc>
                <a:spcBef>
                  <a:spcPct val="0"/>
                </a:spcBef>
                <a:spcAft>
                  <a:spcPct val="15000"/>
                </a:spcAft>
                <a:buChar char="••"/>
              </a:pPr>
              <a:r>
                <a:rPr lang="en-US" sz="900" kern="1200" dirty="0" smtClean="0">
                  <a:latin typeface="+mj-lt"/>
                </a:rPr>
                <a:t>Host interface for Red Rock Canyon</a:t>
              </a:r>
              <a:endParaRPr lang="en-US" sz="900" kern="1200" dirty="0">
                <a:latin typeface="+mj-lt"/>
              </a:endParaRPr>
            </a:p>
            <a:p>
              <a:pPr marL="114300" lvl="2" indent="-57150" algn="l" defTabSz="355600">
                <a:lnSpc>
                  <a:spcPct val="90000"/>
                </a:lnSpc>
                <a:spcBef>
                  <a:spcPct val="0"/>
                </a:spcBef>
                <a:spcAft>
                  <a:spcPct val="15000"/>
                </a:spcAft>
                <a:buChar char="••"/>
              </a:pPr>
              <a:r>
                <a:rPr lang="en-US" sz="900" kern="1200" dirty="0" smtClean="0">
                  <a:latin typeface="+mj-lt"/>
                </a:rPr>
                <a:t>Integrated qemu user space vhost</a:t>
              </a:r>
              <a:endParaRPr lang="en-US" sz="900" kern="1200" dirty="0">
                <a:latin typeface="+mj-lt"/>
              </a:endParaRPr>
            </a:p>
            <a:p>
              <a:pPr marL="114300" lvl="2" indent="-57150" algn="l" defTabSz="355600">
                <a:lnSpc>
                  <a:spcPct val="90000"/>
                </a:lnSpc>
                <a:spcBef>
                  <a:spcPct val="0"/>
                </a:spcBef>
                <a:spcAft>
                  <a:spcPct val="15000"/>
                </a:spcAft>
                <a:buChar char="••"/>
              </a:pPr>
              <a:r>
                <a:rPr lang="en-US" sz="900" kern="1200" dirty="0" smtClean="0">
                  <a:latin typeface="+mj-lt"/>
                </a:rPr>
                <a:t>PCI Hot Plug Support</a:t>
              </a:r>
              <a:endParaRPr lang="en-US" sz="900" kern="1200" dirty="0">
                <a:latin typeface="+mj-lt"/>
              </a:endParaRPr>
            </a:p>
            <a:p>
              <a:pPr marL="114300" lvl="2" indent="-57150" algn="l" defTabSz="355600">
                <a:lnSpc>
                  <a:spcPct val="90000"/>
                </a:lnSpc>
                <a:spcBef>
                  <a:spcPct val="0"/>
                </a:spcBef>
                <a:spcAft>
                  <a:spcPct val="15000"/>
                </a:spcAft>
                <a:buChar char="••"/>
              </a:pPr>
              <a:r>
                <a:rPr lang="en-US" sz="900" kern="1200" dirty="0" smtClean="0">
                  <a:latin typeface="+mj-lt"/>
                </a:rPr>
                <a:t>Fortville Features (Continued)</a:t>
              </a:r>
              <a:endParaRPr lang="en-US" sz="900" kern="1200" dirty="0">
                <a:latin typeface="+mj-lt"/>
              </a:endParaRPr>
            </a:p>
            <a:p>
              <a:pPr marL="114300" lvl="2" indent="-57150" algn="l" defTabSz="355600">
                <a:lnSpc>
                  <a:spcPct val="90000"/>
                </a:lnSpc>
                <a:spcBef>
                  <a:spcPct val="0"/>
                </a:spcBef>
                <a:spcAft>
                  <a:spcPct val="15000"/>
                </a:spcAft>
                <a:buChar char="••"/>
              </a:pPr>
              <a:r>
                <a:rPr lang="en-US" sz="900" kern="1200" dirty="0" smtClean="0">
                  <a:latin typeface="+mj-lt"/>
                </a:rPr>
                <a:t>Single Virtio Driver</a:t>
              </a:r>
              <a:endParaRPr lang="en-US" sz="900" kern="1200" dirty="0">
                <a:latin typeface="+mj-lt"/>
              </a:endParaRPr>
            </a:p>
            <a:p>
              <a:pPr marL="114300" lvl="2" indent="-57150" algn="l" defTabSz="355600">
                <a:lnSpc>
                  <a:spcPct val="90000"/>
                </a:lnSpc>
                <a:spcBef>
                  <a:spcPct val="0"/>
                </a:spcBef>
                <a:spcAft>
                  <a:spcPct val="15000"/>
                </a:spcAft>
                <a:buChar char="••"/>
              </a:pPr>
              <a:r>
                <a:rPr lang="en-US" sz="900" kern="1200" dirty="0" smtClean="0">
                  <a:latin typeface="+mj-lt"/>
                </a:rPr>
                <a:t>X32 ABI </a:t>
              </a:r>
              <a:endParaRPr lang="en-US" sz="900" kern="1200" dirty="0">
                <a:latin typeface="+mj-lt"/>
              </a:endParaRPr>
            </a:p>
            <a:p>
              <a:pPr marL="114300" lvl="2" indent="-57150" algn="l" defTabSz="355600">
                <a:lnSpc>
                  <a:spcPct val="90000"/>
                </a:lnSpc>
                <a:spcBef>
                  <a:spcPct val="0"/>
                </a:spcBef>
                <a:spcAft>
                  <a:spcPct val="15000"/>
                </a:spcAft>
                <a:buChar char="••"/>
              </a:pPr>
              <a:r>
                <a:rPr lang="en-US" sz="900" kern="1200" dirty="0" smtClean="0">
                  <a:latin typeface="+mj-lt"/>
                </a:rPr>
                <a:t>AVX2 (memcpy, ACL)</a:t>
              </a:r>
              <a:endParaRPr lang="en-US" sz="900" kern="1200" dirty="0">
                <a:latin typeface="+mj-lt"/>
              </a:endParaRPr>
            </a:p>
            <a:p>
              <a:pPr marL="114300" lvl="2" indent="-57150" algn="l" defTabSz="355600">
                <a:lnSpc>
                  <a:spcPct val="90000"/>
                </a:lnSpc>
                <a:spcBef>
                  <a:spcPct val="0"/>
                </a:spcBef>
                <a:spcAft>
                  <a:spcPct val="15000"/>
                </a:spcAft>
                <a:buChar char="••"/>
              </a:pPr>
              <a:r>
                <a:rPr lang="en-US" sz="900" kern="1200" dirty="0" smtClean="0">
                  <a:latin typeface="+mj-lt"/>
                </a:rPr>
                <a:t>CPU % utilization</a:t>
              </a:r>
              <a:endParaRPr lang="en-US" sz="900" kern="1200" dirty="0">
                <a:latin typeface="+mj-lt"/>
              </a:endParaRPr>
            </a:p>
            <a:p>
              <a:pPr marL="114300" lvl="2" indent="-57150" algn="l" defTabSz="355600">
                <a:lnSpc>
                  <a:spcPct val="90000"/>
                </a:lnSpc>
                <a:spcBef>
                  <a:spcPct val="0"/>
                </a:spcBef>
                <a:spcAft>
                  <a:spcPct val="15000"/>
                </a:spcAft>
                <a:buChar char="••"/>
              </a:pPr>
              <a:r>
                <a:rPr lang="en-US" sz="900" kern="1200" dirty="0" smtClean="0">
                  <a:latin typeface="+mj-lt"/>
                </a:rPr>
                <a:t>Interrupt mode for PMD</a:t>
              </a:r>
              <a:endParaRPr lang="en-US" sz="800" kern="1200" dirty="0">
                <a:latin typeface="+mj-lt"/>
              </a:endParaRPr>
            </a:p>
            <a:p>
              <a:pPr marL="114300" lvl="2" indent="-57150" algn="l" defTabSz="311150" rtl="0">
                <a:lnSpc>
                  <a:spcPct val="90000"/>
                </a:lnSpc>
                <a:spcBef>
                  <a:spcPct val="0"/>
                </a:spcBef>
                <a:spcAft>
                  <a:spcPct val="15000"/>
                </a:spcAft>
                <a:buChar char="••"/>
              </a:pPr>
              <a:endParaRPr lang="en-US" sz="700" kern="1200" dirty="0"/>
            </a:p>
          </p:txBody>
        </p:sp>
      </p:grpSp>
    </p:spTree>
    <p:extLst>
      <p:ext uri="{BB962C8B-B14F-4D97-AF65-F5344CB8AC3E}">
        <p14:creationId xmlns:p14="http://schemas.microsoft.com/office/powerpoint/2010/main" val="2133313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Sageville (Intel® X550) Support</a:t>
            </a:r>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6" y="1140086"/>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100" dirty="0"/>
              <a:t>Support the Sageville 2x10GBASE-T</a:t>
            </a:r>
            <a:br>
              <a:rPr lang="en-US" sz="1100" dirty="0"/>
            </a:br>
            <a:r>
              <a:rPr lang="en-US" sz="1100" dirty="0"/>
              <a:t>Intel® Ethernet Controller X550-AT2 / X550-BT2.</a:t>
            </a:r>
          </a:p>
          <a:p>
            <a:pPr marL="342900" indent="-171450">
              <a:spcBef>
                <a:spcPts val="600"/>
              </a:spcBef>
              <a:buFont typeface="Arial" panose="020B0604020202020204" pitchFamily="34" charset="0"/>
              <a:buChar char="•"/>
            </a:pPr>
            <a:endParaRPr lang="en-US" sz="1100" dirty="0" smtClean="0"/>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47107" y="3332012"/>
            <a:ext cx="4337048"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200" dirty="0"/>
              <a:t>Network Virtualization Stateless Offloads 	</a:t>
            </a:r>
          </a:p>
          <a:p>
            <a:pPr marL="568325" lvl="1" indent="-171450">
              <a:spcBef>
                <a:spcPts val="600"/>
              </a:spcBef>
            </a:pPr>
            <a:r>
              <a:rPr lang="en-US" sz="1000" dirty="0"/>
              <a:t>NVGRE and VXLAN stateless offloads; Checksum, TSO, RSS, VMDq, header split</a:t>
            </a:r>
          </a:p>
          <a:p>
            <a:pPr marL="342900" indent="-171450">
              <a:spcBef>
                <a:spcPts val="600"/>
              </a:spcBef>
              <a:buFont typeface="Arial" panose="020B0604020202020204" pitchFamily="34" charset="0"/>
              <a:buChar char="•"/>
            </a:pPr>
            <a:r>
              <a:rPr lang="en-US" sz="1200" dirty="0"/>
              <a:t>Packet Routing with Full wildcard support</a:t>
            </a:r>
          </a:p>
          <a:p>
            <a:pPr marL="342900" indent="-171450">
              <a:spcBef>
                <a:spcPts val="600"/>
              </a:spcBef>
              <a:buFont typeface="Arial" panose="020B0604020202020204" pitchFamily="34" charset="0"/>
              <a:buChar char="•"/>
            </a:pPr>
            <a:r>
              <a:rPr lang="en-US" sz="1200" dirty="0"/>
              <a:t>Per Packet Timestamp - 1588</a:t>
            </a:r>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2" y="2218688"/>
            <a:ext cx="4708756"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200" dirty="0"/>
              <a:t>Optimized for Virtualization</a:t>
            </a:r>
          </a:p>
          <a:p>
            <a:pPr marL="568325" lvl="1" indent="-171450">
              <a:spcBef>
                <a:spcPts val="0"/>
              </a:spcBef>
            </a:pPr>
            <a:r>
              <a:rPr lang="en-US" sz="1000" dirty="0"/>
              <a:t>128 Tx and Rx queues per port</a:t>
            </a:r>
          </a:p>
          <a:p>
            <a:pPr marL="342900" indent="-171450">
              <a:spcBef>
                <a:spcPts val="600"/>
              </a:spcBef>
              <a:buFont typeface="Arial" panose="020B0604020202020204" pitchFamily="34" charset="0"/>
              <a:buChar char="•"/>
            </a:pPr>
            <a:r>
              <a:rPr lang="en-US" sz="1200" dirty="0"/>
              <a:t>RSS – Indirection table per PF and </a:t>
            </a:r>
            <a:r>
              <a:rPr lang="en-US" sz="1200" dirty="0" smtClean="0"/>
              <a:t>VF</a:t>
            </a:r>
            <a:endParaRPr lang="en-US" sz="1000" dirty="0"/>
          </a:p>
        </p:txBody>
      </p:sp>
      <p:pic>
        <p:nvPicPr>
          <p:cNvPr id="13"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947466" y="13929"/>
            <a:ext cx="2189226" cy="3121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a:grpSpLocks noChangeAspect="1"/>
          </p:cNvGrpSpPr>
          <p:nvPr/>
        </p:nvGrpSpPr>
        <p:grpSpPr>
          <a:xfrm>
            <a:off x="5315693" y="2913675"/>
            <a:ext cx="1804509" cy="1959490"/>
            <a:chOff x="4366637" y="2212490"/>
            <a:chExt cx="3342236" cy="3629286"/>
          </a:xfrm>
        </p:grpSpPr>
        <p:sp>
          <p:nvSpPr>
            <p:cNvPr id="15" name="Rounded Rectangle 14"/>
            <p:cNvSpPr/>
            <p:nvPr/>
          </p:nvSpPr>
          <p:spPr bwMode="auto">
            <a:xfrm>
              <a:off x="4859043" y="4333139"/>
              <a:ext cx="2834640" cy="548640"/>
            </a:xfrm>
            <a:prstGeom prst="roundRect">
              <a:avLst/>
            </a:prstGeom>
            <a:solidFill>
              <a:schemeClr val="accent2">
                <a:lumMod val="75000"/>
              </a:schemeClr>
            </a:solidFill>
            <a:ln/>
            <a:extLst/>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584200" rtl="0" eaLnBrk="1" fontAlgn="base" latinLnBrk="0" hangingPunct="0">
                <a:lnSpc>
                  <a:spcPct val="100000"/>
                </a:lnSpc>
                <a:spcBef>
                  <a:spcPct val="0"/>
                </a:spcBef>
                <a:spcAft>
                  <a:spcPct val="0"/>
                </a:spcAft>
                <a:buClrTx/>
                <a:buSzTx/>
                <a:buFontTx/>
                <a:buNone/>
                <a:tabLst/>
              </a:pPr>
              <a:r>
                <a:rPr lang="en-US" sz="600" b="1" dirty="0" smtClean="0">
                  <a:solidFill>
                    <a:schemeClr val="bg1">
                      <a:lumMod val="95000"/>
                    </a:schemeClr>
                  </a:solidFill>
                  <a:latin typeface="+mj-lt"/>
                  <a:ea typeface="Georgia" pitchFamily="18" charset="0"/>
                  <a:cs typeface="Georgia" pitchFamily="18" charset="0"/>
                </a:rPr>
                <a:t>RX Filter</a:t>
              </a:r>
            </a:p>
            <a:p>
              <a:pPr defTabSz="584200"/>
              <a:r>
                <a:rPr lang="en-US" sz="600" b="1" dirty="0">
                  <a:solidFill>
                    <a:schemeClr val="bg1">
                      <a:lumMod val="95000"/>
                    </a:schemeClr>
                  </a:solidFill>
                  <a:latin typeface="+mj-lt"/>
                </a:rPr>
                <a:t>Inner </a:t>
              </a:r>
              <a:r>
                <a:rPr lang="en-US" sz="600" b="1" dirty="0" smtClean="0">
                  <a:solidFill>
                    <a:schemeClr val="bg1">
                      <a:lumMod val="95000"/>
                    </a:schemeClr>
                  </a:solidFill>
                  <a:latin typeface="+mj-lt"/>
                </a:rPr>
                <a:t>DMAC</a:t>
              </a:r>
              <a:r>
                <a:rPr lang="en-US" sz="600" b="1" dirty="0">
                  <a:solidFill>
                    <a:schemeClr val="bg1">
                      <a:lumMod val="95000"/>
                    </a:schemeClr>
                  </a:solidFill>
                  <a:latin typeface="+mj-lt"/>
                </a:rPr>
                <a:t>, </a:t>
              </a:r>
              <a:r>
                <a:rPr lang="en-US" sz="600" b="1" dirty="0" smtClean="0">
                  <a:solidFill>
                    <a:schemeClr val="bg1">
                      <a:lumMod val="95000"/>
                    </a:schemeClr>
                  </a:solidFill>
                  <a:latin typeface="+mj-lt"/>
                </a:rPr>
                <a:t>VLAN, Tenant ID </a:t>
              </a:r>
              <a:endParaRPr lang="en-US" sz="600" b="1" dirty="0">
                <a:solidFill>
                  <a:schemeClr val="bg1">
                    <a:lumMod val="95000"/>
                  </a:schemeClr>
                </a:solidFill>
                <a:latin typeface="+mj-lt"/>
              </a:endParaRPr>
            </a:p>
          </p:txBody>
        </p:sp>
        <p:sp>
          <p:nvSpPr>
            <p:cNvPr id="16" name="Rounded Rectangle 15"/>
            <p:cNvSpPr/>
            <p:nvPr/>
          </p:nvSpPr>
          <p:spPr bwMode="auto">
            <a:xfrm>
              <a:off x="4859043" y="3456168"/>
              <a:ext cx="2834640" cy="548640"/>
            </a:xfrm>
            <a:prstGeom prst="roundRect">
              <a:avLst/>
            </a:prstGeom>
            <a:solidFill>
              <a:schemeClr val="accent2">
                <a:lumMod val="75000"/>
              </a:schemeClr>
            </a:solidFill>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defTabSz="584200"/>
              <a:r>
                <a:rPr lang="en-US" sz="600" b="1" dirty="0" smtClean="0">
                  <a:solidFill>
                    <a:schemeClr val="bg1">
                      <a:lumMod val="95000"/>
                    </a:schemeClr>
                  </a:solidFill>
                  <a:latin typeface="+mj-lt"/>
                </a:rPr>
                <a:t>RX Queue </a:t>
              </a:r>
            </a:p>
          </p:txBody>
        </p:sp>
        <p:cxnSp>
          <p:nvCxnSpPr>
            <p:cNvPr id="17" name="Straight Arrow Connector 16"/>
            <p:cNvCxnSpPr>
              <a:stCxn id="15" idx="0"/>
            </p:cNvCxnSpPr>
            <p:nvPr/>
          </p:nvCxnSpPr>
          <p:spPr bwMode="auto">
            <a:xfrm flipV="1">
              <a:off x="6276363" y="4004808"/>
              <a:ext cx="0" cy="328331"/>
            </a:xfrm>
            <a:prstGeom prst="straightConnector1">
              <a:avLst/>
            </a:prstGeom>
            <a:blipFill dpi="0" rotWithShape="0">
              <a:blip r:embed="rId3"/>
              <a:srcRect/>
              <a:tile tx="0" ty="0" sx="100000" sy="100000" flip="none" algn="tl"/>
            </a:blipFill>
            <a:ln w="12700" cap="flat" cmpd="sng" algn="ctr">
              <a:solidFill>
                <a:srgbClr val="FF0000"/>
              </a:solidFill>
              <a:prstDash val="solid"/>
              <a:miter lim="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p:cNvCxnSpPr/>
            <p:nvPr/>
          </p:nvCxnSpPr>
          <p:spPr bwMode="auto">
            <a:xfrm flipV="1">
              <a:off x="6206515" y="4004808"/>
              <a:ext cx="0" cy="328331"/>
            </a:xfrm>
            <a:prstGeom prst="line">
              <a:avLst/>
            </a:prstGeom>
            <a:blipFill dpi="0" rotWithShape="0">
              <a:blip r:embed="rId3"/>
              <a:srcRect/>
              <a:tile tx="0" ty="0" sx="100000" sy="100000" flip="none" algn="tl"/>
            </a:blipFill>
            <a:ln w="12700" cap="flat" cmpd="sng" algn="ctr">
              <a:solidFill>
                <a:srgbClr val="00B050"/>
              </a:solidFill>
              <a:prstDash val="solid"/>
              <a:miter lim="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ounded Rectangle 18"/>
            <p:cNvSpPr/>
            <p:nvPr/>
          </p:nvSpPr>
          <p:spPr bwMode="auto">
            <a:xfrm>
              <a:off x="5623255" y="5213126"/>
              <a:ext cx="1299869" cy="628650"/>
            </a:xfrm>
            <a:prstGeom prst="roundRect">
              <a:avLst/>
            </a:prstGeom>
            <a:solidFill>
              <a:schemeClr val="accent2">
                <a:lumMod val="75000"/>
              </a:schemeClr>
            </a:solidFill>
            <a:ln/>
            <a:ex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584200" rtl="0" eaLnBrk="1" fontAlgn="base" latinLnBrk="0" hangingPunct="0">
                <a:lnSpc>
                  <a:spcPct val="100000"/>
                </a:lnSpc>
                <a:spcBef>
                  <a:spcPct val="0"/>
                </a:spcBef>
                <a:spcAft>
                  <a:spcPct val="0"/>
                </a:spcAft>
                <a:buClrTx/>
                <a:buSzTx/>
                <a:buFontTx/>
                <a:buNone/>
                <a:tabLst/>
              </a:pPr>
              <a:r>
                <a:rPr kumimoji="0" lang="en-US" sz="600" b="1" i="0" u="none" strike="noStrike" cap="none" normalizeH="0" baseline="0" dirty="0" smtClean="0">
                  <a:ln>
                    <a:noFill/>
                  </a:ln>
                  <a:solidFill>
                    <a:schemeClr val="bg1">
                      <a:lumMod val="95000"/>
                    </a:schemeClr>
                  </a:solidFill>
                  <a:effectLst/>
                  <a:latin typeface="+mj-lt"/>
                  <a:ea typeface="Georgia" pitchFamily="18" charset="0"/>
                  <a:cs typeface="Georgia" pitchFamily="18" charset="0"/>
                  <a:sym typeface="Georgia" pitchFamily="18" charset="0"/>
                </a:rPr>
                <a:t>MAC</a:t>
              </a:r>
            </a:p>
            <a:p>
              <a:pPr marL="0" marR="0" indent="0" algn="ctr" defTabSz="584200" rtl="0" eaLnBrk="1" fontAlgn="base" latinLnBrk="0" hangingPunct="0">
                <a:lnSpc>
                  <a:spcPct val="100000"/>
                </a:lnSpc>
                <a:spcBef>
                  <a:spcPct val="0"/>
                </a:spcBef>
                <a:spcAft>
                  <a:spcPct val="0"/>
                </a:spcAft>
                <a:buClrTx/>
                <a:buSzTx/>
                <a:buFontTx/>
                <a:buNone/>
                <a:tabLst/>
              </a:pPr>
              <a:r>
                <a:rPr lang="en-US" sz="600" b="1" dirty="0" smtClean="0">
                  <a:solidFill>
                    <a:schemeClr val="bg1">
                      <a:lumMod val="95000"/>
                    </a:schemeClr>
                  </a:solidFill>
                  <a:latin typeface="+mj-lt"/>
                  <a:ea typeface="Georgia" pitchFamily="18" charset="0"/>
                  <a:cs typeface="Georgia" pitchFamily="18" charset="0"/>
                </a:rPr>
                <a:t>Outer DMAC as gate</a:t>
              </a:r>
              <a:endParaRPr kumimoji="0" lang="en-US" sz="600" b="1" i="0" u="none" strike="noStrike" cap="none" normalizeH="0" baseline="0" dirty="0" smtClean="0">
                <a:ln>
                  <a:noFill/>
                </a:ln>
                <a:solidFill>
                  <a:schemeClr val="bg1">
                    <a:lumMod val="95000"/>
                  </a:schemeClr>
                </a:solidFill>
                <a:effectLst/>
                <a:latin typeface="+mj-lt"/>
                <a:ea typeface="Georgia" pitchFamily="18" charset="0"/>
                <a:cs typeface="Georgia" pitchFamily="18" charset="0"/>
                <a:sym typeface="Georgia" pitchFamily="18" charset="0"/>
              </a:endParaRPr>
            </a:p>
          </p:txBody>
        </p:sp>
        <p:cxnSp>
          <p:nvCxnSpPr>
            <p:cNvPr id="20" name="Straight Arrow Connector 19"/>
            <p:cNvCxnSpPr/>
            <p:nvPr/>
          </p:nvCxnSpPr>
          <p:spPr bwMode="auto">
            <a:xfrm flipV="1">
              <a:off x="6276363" y="4881779"/>
              <a:ext cx="0" cy="328331"/>
            </a:xfrm>
            <a:prstGeom prst="straightConnector1">
              <a:avLst/>
            </a:prstGeom>
            <a:blipFill dpi="0" rotWithShape="0">
              <a:blip r:embed="rId3"/>
              <a:srcRect/>
              <a:tile tx="0" ty="0" sx="100000" sy="100000" flip="none" algn="tl"/>
            </a:blipFill>
            <a:ln w="12700" cap="flat" cmpd="sng" algn="ctr">
              <a:solidFill>
                <a:srgbClr val="FF0000"/>
              </a:solidFill>
              <a:prstDash val="solid"/>
              <a:miter lim="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p:cNvCxnSpPr/>
            <p:nvPr/>
          </p:nvCxnSpPr>
          <p:spPr bwMode="auto">
            <a:xfrm flipV="1">
              <a:off x="6206515" y="4881779"/>
              <a:ext cx="0" cy="328331"/>
            </a:xfrm>
            <a:prstGeom prst="line">
              <a:avLst/>
            </a:prstGeom>
            <a:blipFill dpi="0" rotWithShape="0">
              <a:blip r:embed="rId3"/>
              <a:srcRect/>
              <a:tile tx="0" ty="0" sx="100000" sy="100000" flip="none" algn="tl"/>
            </a:blipFill>
            <a:ln w="12700" cap="flat" cmpd="sng" algn="ctr">
              <a:solidFill>
                <a:srgbClr val="00B050"/>
              </a:solidFill>
              <a:prstDash val="solid"/>
              <a:miter lim="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2" name="Group 21"/>
            <p:cNvGrpSpPr/>
            <p:nvPr/>
          </p:nvGrpSpPr>
          <p:grpSpPr>
            <a:xfrm>
              <a:off x="4366637" y="2212490"/>
              <a:ext cx="137160" cy="331470"/>
              <a:chOff x="3646017" y="1382334"/>
              <a:chExt cx="137160" cy="331470"/>
            </a:xfrm>
          </p:grpSpPr>
          <p:sp>
            <p:nvSpPr>
              <p:cNvPr id="89" name="Rectangle 88"/>
              <p:cNvSpPr/>
              <p:nvPr/>
            </p:nvSpPr>
            <p:spPr bwMode="auto">
              <a:xfrm>
                <a:off x="3646017" y="138233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90" name="Rectangle 89"/>
              <p:cNvSpPr/>
              <p:nvPr/>
            </p:nvSpPr>
            <p:spPr bwMode="auto">
              <a:xfrm>
                <a:off x="3646017" y="142995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91" name="Rectangle 90"/>
              <p:cNvSpPr/>
              <p:nvPr/>
            </p:nvSpPr>
            <p:spPr bwMode="auto">
              <a:xfrm>
                <a:off x="3646017" y="147758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92" name="Rectangle 91"/>
              <p:cNvSpPr/>
              <p:nvPr/>
            </p:nvSpPr>
            <p:spPr bwMode="auto">
              <a:xfrm>
                <a:off x="3646017" y="152520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93" name="Rectangle 92"/>
              <p:cNvSpPr/>
              <p:nvPr/>
            </p:nvSpPr>
            <p:spPr bwMode="auto">
              <a:xfrm>
                <a:off x="3646017" y="157283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94" name="Rectangle 93"/>
              <p:cNvSpPr/>
              <p:nvPr/>
            </p:nvSpPr>
            <p:spPr bwMode="auto">
              <a:xfrm>
                <a:off x="3646017" y="162045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95" name="Rectangle 94"/>
              <p:cNvSpPr/>
              <p:nvPr/>
            </p:nvSpPr>
            <p:spPr bwMode="auto">
              <a:xfrm>
                <a:off x="3646017" y="166808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grpSp>
        <p:grpSp>
          <p:nvGrpSpPr>
            <p:cNvPr id="23" name="Group 22"/>
            <p:cNvGrpSpPr/>
            <p:nvPr/>
          </p:nvGrpSpPr>
          <p:grpSpPr>
            <a:xfrm>
              <a:off x="4669203" y="2212490"/>
              <a:ext cx="137160" cy="331470"/>
              <a:chOff x="3646017" y="1382334"/>
              <a:chExt cx="137160" cy="331470"/>
            </a:xfrm>
          </p:grpSpPr>
          <p:sp>
            <p:nvSpPr>
              <p:cNvPr id="81" name="Rectangle 80"/>
              <p:cNvSpPr/>
              <p:nvPr/>
            </p:nvSpPr>
            <p:spPr bwMode="auto">
              <a:xfrm>
                <a:off x="3646017" y="138233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82" name="Rectangle 81"/>
              <p:cNvSpPr/>
              <p:nvPr/>
            </p:nvSpPr>
            <p:spPr bwMode="auto">
              <a:xfrm>
                <a:off x="3646017" y="142995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83" name="Rectangle 82"/>
              <p:cNvSpPr/>
              <p:nvPr/>
            </p:nvSpPr>
            <p:spPr bwMode="auto">
              <a:xfrm>
                <a:off x="3646017" y="147758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85" name="Rectangle 84"/>
              <p:cNvSpPr/>
              <p:nvPr/>
            </p:nvSpPr>
            <p:spPr bwMode="auto">
              <a:xfrm>
                <a:off x="3646017" y="152520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86" name="Rectangle 85"/>
              <p:cNvSpPr/>
              <p:nvPr/>
            </p:nvSpPr>
            <p:spPr bwMode="auto">
              <a:xfrm>
                <a:off x="3646017" y="157283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87" name="Rectangle 86"/>
              <p:cNvSpPr/>
              <p:nvPr/>
            </p:nvSpPr>
            <p:spPr bwMode="auto">
              <a:xfrm>
                <a:off x="3646017" y="162045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88" name="Rectangle 87"/>
              <p:cNvSpPr/>
              <p:nvPr/>
            </p:nvSpPr>
            <p:spPr bwMode="auto">
              <a:xfrm>
                <a:off x="3646017" y="166808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grpSp>
        <p:grpSp>
          <p:nvGrpSpPr>
            <p:cNvPr id="24" name="Group 23"/>
            <p:cNvGrpSpPr/>
            <p:nvPr/>
          </p:nvGrpSpPr>
          <p:grpSpPr>
            <a:xfrm>
              <a:off x="4971769" y="2212490"/>
              <a:ext cx="137160" cy="331470"/>
              <a:chOff x="3646017" y="1382334"/>
              <a:chExt cx="137160" cy="331470"/>
            </a:xfrm>
          </p:grpSpPr>
          <p:sp>
            <p:nvSpPr>
              <p:cNvPr id="74" name="Rectangle 73"/>
              <p:cNvSpPr/>
              <p:nvPr/>
            </p:nvSpPr>
            <p:spPr bwMode="auto">
              <a:xfrm>
                <a:off x="3646017" y="138233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75" name="Rectangle 74"/>
              <p:cNvSpPr/>
              <p:nvPr/>
            </p:nvSpPr>
            <p:spPr bwMode="auto">
              <a:xfrm>
                <a:off x="3646017" y="142995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76" name="Rectangle 75"/>
              <p:cNvSpPr/>
              <p:nvPr/>
            </p:nvSpPr>
            <p:spPr bwMode="auto">
              <a:xfrm>
                <a:off x="3646017" y="147758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77" name="Rectangle 76"/>
              <p:cNvSpPr/>
              <p:nvPr/>
            </p:nvSpPr>
            <p:spPr bwMode="auto">
              <a:xfrm>
                <a:off x="3646017" y="152520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78" name="Rectangle 77"/>
              <p:cNvSpPr/>
              <p:nvPr/>
            </p:nvSpPr>
            <p:spPr bwMode="auto">
              <a:xfrm>
                <a:off x="3646017" y="157283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79" name="Rectangle 78"/>
              <p:cNvSpPr/>
              <p:nvPr/>
            </p:nvSpPr>
            <p:spPr bwMode="auto">
              <a:xfrm>
                <a:off x="3646017" y="162045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80" name="Rectangle 79"/>
              <p:cNvSpPr/>
              <p:nvPr/>
            </p:nvSpPr>
            <p:spPr bwMode="auto">
              <a:xfrm>
                <a:off x="3646017" y="166808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grpSp>
        <p:grpSp>
          <p:nvGrpSpPr>
            <p:cNvPr id="25" name="Group 24"/>
            <p:cNvGrpSpPr/>
            <p:nvPr/>
          </p:nvGrpSpPr>
          <p:grpSpPr>
            <a:xfrm>
              <a:off x="5274335" y="2212490"/>
              <a:ext cx="137160" cy="331470"/>
              <a:chOff x="3646017" y="1382334"/>
              <a:chExt cx="137160" cy="331470"/>
            </a:xfrm>
          </p:grpSpPr>
          <p:sp>
            <p:nvSpPr>
              <p:cNvPr id="67" name="Rectangle 66"/>
              <p:cNvSpPr/>
              <p:nvPr/>
            </p:nvSpPr>
            <p:spPr bwMode="auto">
              <a:xfrm>
                <a:off x="3646017" y="138233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68" name="Rectangle 67"/>
              <p:cNvSpPr/>
              <p:nvPr/>
            </p:nvSpPr>
            <p:spPr bwMode="auto">
              <a:xfrm>
                <a:off x="3646017" y="142995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69" name="Rectangle 68"/>
              <p:cNvSpPr/>
              <p:nvPr/>
            </p:nvSpPr>
            <p:spPr bwMode="auto">
              <a:xfrm>
                <a:off x="3646017" y="147758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70" name="Rectangle 69"/>
              <p:cNvSpPr/>
              <p:nvPr/>
            </p:nvSpPr>
            <p:spPr bwMode="auto">
              <a:xfrm>
                <a:off x="3646017" y="152520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71" name="Rectangle 70"/>
              <p:cNvSpPr/>
              <p:nvPr/>
            </p:nvSpPr>
            <p:spPr bwMode="auto">
              <a:xfrm>
                <a:off x="3646017" y="157283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72" name="Rectangle 71"/>
              <p:cNvSpPr/>
              <p:nvPr/>
            </p:nvSpPr>
            <p:spPr bwMode="auto">
              <a:xfrm>
                <a:off x="3646017" y="162045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73" name="Rectangle 72"/>
              <p:cNvSpPr/>
              <p:nvPr/>
            </p:nvSpPr>
            <p:spPr bwMode="auto">
              <a:xfrm>
                <a:off x="3646017" y="166808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grpSp>
        <p:grpSp>
          <p:nvGrpSpPr>
            <p:cNvPr id="26" name="Group 25"/>
            <p:cNvGrpSpPr/>
            <p:nvPr/>
          </p:nvGrpSpPr>
          <p:grpSpPr>
            <a:xfrm>
              <a:off x="5576901" y="2212490"/>
              <a:ext cx="137160" cy="331470"/>
              <a:chOff x="3646017" y="1382334"/>
              <a:chExt cx="137160" cy="331470"/>
            </a:xfrm>
          </p:grpSpPr>
          <p:sp>
            <p:nvSpPr>
              <p:cNvPr id="60" name="Rectangle 59"/>
              <p:cNvSpPr/>
              <p:nvPr/>
            </p:nvSpPr>
            <p:spPr bwMode="auto">
              <a:xfrm>
                <a:off x="3646017" y="138233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61" name="Rectangle 60"/>
              <p:cNvSpPr/>
              <p:nvPr/>
            </p:nvSpPr>
            <p:spPr bwMode="auto">
              <a:xfrm>
                <a:off x="3646017" y="142995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62" name="Rectangle 61"/>
              <p:cNvSpPr/>
              <p:nvPr/>
            </p:nvSpPr>
            <p:spPr bwMode="auto">
              <a:xfrm>
                <a:off x="3646017" y="147758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63" name="Rectangle 62"/>
              <p:cNvSpPr/>
              <p:nvPr/>
            </p:nvSpPr>
            <p:spPr bwMode="auto">
              <a:xfrm>
                <a:off x="3646017" y="152520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64" name="Rectangle 63"/>
              <p:cNvSpPr/>
              <p:nvPr/>
            </p:nvSpPr>
            <p:spPr bwMode="auto">
              <a:xfrm>
                <a:off x="3646017" y="157283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65" name="Rectangle 64"/>
              <p:cNvSpPr/>
              <p:nvPr/>
            </p:nvSpPr>
            <p:spPr bwMode="auto">
              <a:xfrm>
                <a:off x="3646017" y="162045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66" name="Rectangle 65"/>
              <p:cNvSpPr/>
              <p:nvPr/>
            </p:nvSpPr>
            <p:spPr bwMode="auto">
              <a:xfrm>
                <a:off x="3646017" y="166808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grpSp>
        <p:grpSp>
          <p:nvGrpSpPr>
            <p:cNvPr id="27" name="Group 26"/>
            <p:cNvGrpSpPr/>
            <p:nvPr/>
          </p:nvGrpSpPr>
          <p:grpSpPr>
            <a:xfrm>
              <a:off x="5879465" y="2212490"/>
              <a:ext cx="137160" cy="331470"/>
              <a:chOff x="3646017" y="1382334"/>
              <a:chExt cx="137160" cy="331470"/>
            </a:xfrm>
          </p:grpSpPr>
          <p:sp>
            <p:nvSpPr>
              <p:cNvPr id="53" name="Rectangle 52"/>
              <p:cNvSpPr/>
              <p:nvPr/>
            </p:nvSpPr>
            <p:spPr bwMode="auto">
              <a:xfrm>
                <a:off x="3646017" y="138233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54" name="Rectangle 53"/>
              <p:cNvSpPr/>
              <p:nvPr/>
            </p:nvSpPr>
            <p:spPr bwMode="auto">
              <a:xfrm>
                <a:off x="3646017" y="142995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55" name="Rectangle 54"/>
              <p:cNvSpPr/>
              <p:nvPr/>
            </p:nvSpPr>
            <p:spPr bwMode="auto">
              <a:xfrm>
                <a:off x="3646017" y="147758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56" name="Rectangle 55"/>
              <p:cNvSpPr/>
              <p:nvPr/>
            </p:nvSpPr>
            <p:spPr bwMode="auto">
              <a:xfrm>
                <a:off x="3646017" y="152520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57" name="Rectangle 56"/>
              <p:cNvSpPr/>
              <p:nvPr/>
            </p:nvSpPr>
            <p:spPr bwMode="auto">
              <a:xfrm>
                <a:off x="3646017" y="157283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58" name="Rectangle 57"/>
              <p:cNvSpPr/>
              <p:nvPr/>
            </p:nvSpPr>
            <p:spPr bwMode="auto">
              <a:xfrm>
                <a:off x="3646017" y="162045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59" name="Rectangle 58"/>
              <p:cNvSpPr/>
              <p:nvPr/>
            </p:nvSpPr>
            <p:spPr bwMode="auto">
              <a:xfrm>
                <a:off x="3646017" y="166808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grpSp>
        <p:grpSp>
          <p:nvGrpSpPr>
            <p:cNvPr id="28" name="Group 27"/>
            <p:cNvGrpSpPr/>
            <p:nvPr/>
          </p:nvGrpSpPr>
          <p:grpSpPr>
            <a:xfrm>
              <a:off x="7282153" y="2212490"/>
              <a:ext cx="137160" cy="331470"/>
              <a:chOff x="3646017" y="1382334"/>
              <a:chExt cx="137160" cy="331470"/>
            </a:xfrm>
          </p:grpSpPr>
          <p:sp>
            <p:nvSpPr>
              <p:cNvPr id="46" name="Rectangle 45"/>
              <p:cNvSpPr/>
              <p:nvPr/>
            </p:nvSpPr>
            <p:spPr bwMode="auto">
              <a:xfrm>
                <a:off x="3646017" y="138233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47" name="Rectangle 46"/>
              <p:cNvSpPr/>
              <p:nvPr/>
            </p:nvSpPr>
            <p:spPr bwMode="auto">
              <a:xfrm>
                <a:off x="3646017" y="142995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48" name="Rectangle 47"/>
              <p:cNvSpPr/>
              <p:nvPr/>
            </p:nvSpPr>
            <p:spPr bwMode="auto">
              <a:xfrm>
                <a:off x="3646017" y="147758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49" name="Rectangle 48"/>
              <p:cNvSpPr/>
              <p:nvPr/>
            </p:nvSpPr>
            <p:spPr bwMode="auto">
              <a:xfrm>
                <a:off x="3646017" y="152520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50" name="Rectangle 49"/>
              <p:cNvSpPr/>
              <p:nvPr/>
            </p:nvSpPr>
            <p:spPr bwMode="auto">
              <a:xfrm>
                <a:off x="3646017" y="157283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51" name="Rectangle 50"/>
              <p:cNvSpPr/>
              <p:nvPr/>
            </p:nvSpPr>
            <p:spPr bwMode="auto">
              <a:xfrm>
                <a:off x="3646017" y="162045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52" name="Rectangle 51"/>
              <p:cNvSpPr/>
              <p:nvPr/>
            </p:nvSpPr>
            <p:spPr bwMode="auto">
              <a:xfrm>
                <a:off x="3646017" y="166808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grpSp>
        <p:grpSp>
          <p:nvGrpSpPr>
            <p:cNvPr id="29" name="Group 28"/>
            <p:cNvGrpSpPr/>
            <p:nvPr/>
          </p:nvGrpSpPr>
          <p:grpSpPr>
            <a:xfrm>
              <a:off x="7571713" y="2212490"/>
              <a:ext cx="137160" cy="331470"/>
              <a:chOff x="3646017" y="1382334"/>
              <a:chExt cx="137160" cy="331470"/>
            </a:xfrm>
          </p:grpSpPr>
          <p:sp>
            <p:nvSpPr>
              <p:cNvPr id="39" name="Rectangle 38"/>
              <p:cNvSpPr/>
              <p:nvPr/>
            </p:nvSpPr>
            <p:spPr bwMode="auto">
              <a:xfrm>
                <a:off x="3646017" y="138233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40" name="Rectangle 39"/>
              <p:cNvSpPr/>
              <p:nvPr/>
            </p:nvSpPr>
            <p:spPr bwMode="auto">
              <a:xfrm>
                <a:off x="3646017" y="142995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41" name="Rectangle 40"/>
              <p:cNvSpPr/>
              <p:nvPr/>
            </p:nvSpPr>
            <p:spPr bwMode="auto">
              <a:xfrm>
                <a:off x="3646017" y="147758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42" name="Rectangle 41"/>
              <p:cNvSpPr/>
              <p:nvPr/>
            </p:nvSpPr>
            <p:spPr bwMode="auto">
              <a:xfrm>
                <a:off x="3646017" y="152520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43" name="Rectangle 42"/>
              <p:cNvSpPr/>
              <p:nvPr/>
            </p:nvSpPr>
            <p:spPr bwMode="auto">
              <a:xfrm>
                <a:off x="3646017" y="157283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44" name="Rectangle 43"/>
              <p:cNvSpPr/>
              <p:nvPr/>
            </p:nvSpPr>
            <p:spPr bwMode="auto">
              <a:xfrm>
                <a:off x="3646017" y="1620459"/>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sp>
            <p:nvSpPr>
              <p:cNvPr id="45" name="Rectangle 44"/>
              <p:cNvSpPr/>
              <p:nvPr/>
            </p:nvSpPr>
            <p:spPr bwMode="auto">
              <a:xfrm>
                <a:off x="3646017" y="1668084"/>
                <a:ext cx="137160" cy="4572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1" i="0" u="none" strike="noStrike" cap="none" normalizeH="0" baseline="0" smtClean="0">
                  <a:ln>
                    <a:noFill/>
                  </a:ln>
                  <a:solidFill>
                    <a:schemeClr val="tx1"/>
                  </a:solidFill>
                  <a:effectLst/>
                  <a:latin typeface="Verdana" pitchFamily="34" charset="0"/>
                </a:endParaRPr>
              </a:p>
            </p:txBody>
          </p:sp>
        </p:grpSp>
        <p:sp>
          <p:nvSpPr>
            <p:cNvPr id="30" name="Freeform 29"/>
            <p:cNvSpPr/>
            <p:nvPr/>
          </p:nvSpPr>
          <p:spPr bwMode="auto">
            <a:xfrm>
              <a:off x="4436237" y="2545584"/>
              <a:ext cx="1092929" cy="914400"/>
            </a:xfrm>
            <a:custGeom>
              <a:avLst/>
              <a:gdLst>
                <a:gd name="connsiteX0" fmla="*/ 0 w 1092929"/>
                <a:gd name="connsiteY0" fmla="*/ 0 h 914400"/>
                <a:gd name="connsiteX1" fmla="*/ 146304 w 1092929"/>
                <a:gd name="connsiteY1" fmla="*/ 351130 h 914400"/>
                <a:gd name="connsiteX2" fmla="*/ 307238 w 1092929"/>
                <a:gd name="connsiteY2" fmla="*/ 497434 h 914400"/>
                <a:gd name="connsiteX3" fmla="*/ 972921 w 1092929"/>
                <a:gd name="connsiteY3" fmla="*/ 811987 h 914400"/>
                <a:gd name="connsiteX4" fmla="*/ 1089965 w 1092929"/>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929" h="914400">
                  <a:moveTo>
                    <a:pt x="0" y="0"/>
                  </a:moveTo>
                  <a:cubicBezTo>
                    <a:pt x="47549" y="134112"/>
                    <a:pt x="95098" y="268224"/>
                    <a:pt x="146304" y="351130"/>
                  </a:cubicBezTo>
                  <a:cubicBezTo>
                    <a:pt x="197510" y="434036"/>
                    <a:pt x="169469" y="420625"/>
                    <a:pt x="307238" y="497434"/>
                  </a:cubicBezTo>
                  <a:cubicBezTo>
                    <a:pt x="445007" y="574243"/>
                    <a:pt x="842467" y="742493"/>
                    <a:pt x="972921" y="811987"/>
                  </a:cubicBezTo>
                  <a:cubicBezTo>
                    <a:pt x="1103375" y="881481"/>
                    <a:pt x="1096670" y="897940"/>
                    <a:pt x="1089965" y="914400"/>
                  </a:cubicBezTo>
                </a:path>
              </a:pathLst>
            </a:custGeom>
            <a:noFill/>
            <a:ln w="12700" cap="flat" cmpd="sng" algn="ctr">
              <a:solidFill>
                <a:schemeClr val="tx1"/>
              </a:solidFill>
              <a:prstDash val="solid"/>
              <a:miter lim="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584200" rtl="0" eaLnBrk="1" fontAlgn="base" latinLnBrk="0" hangingPunct="0">
                <a:lnSpc>
                  <a:spcPct val="100000"/>
                </a:lnSpc>
                <a:spcBef>
                  <a:spcPct val="0"/>
                </a:spcBef>
                <a:spcAft>
                  <a:spcPct val="0"/>
                </a:spcAft>
                <a:buClrTx/>
                <a:buSzTx/>
                <a:buFontTx/>
                <a:buNone/>
                <a:tabLst/>
              </a:pPr>
              <a:endParaRPr kumimoji="0" lang="en-US" sz="600" b="1" i="0" u="none" strike="noStrike" cap="none" normalizeH="0" baseline="0" dirty="0" smtClean="0">
                <a:ln>
                  <a:noFill/>
                </a:ln>
                <a:solidFill>
                  <a:srgbClr val="876552"/>
                </a:solidFill>
                <a:effectLst/>
                <a:latin typeface="Georgia" pitchFamily="18" charset="0"/>
                <a:ea typeface="Georgia" pitchFamily="18" charset="0"/>
                <a:cs typeface="Georgia" pitchFamily="18" charset="0"/>
                <a:sym typeface="Georgia" pitchFamily="18" charset="0"/>
              </a:endParaRPr>
            </a:p>
          </p:txBody>
        </p:sp>
        <p:sp>
          <p:nvSpPr>
            <p:cNvPr id="31" name="Freeform 30"/>
            <p:cNvSpPr/>
            <p:nvPr/>
          </p:nvSpPr>
          <p:spPr bwMode="auto">
            <a:xfrm>
              <a:off x="4719609" y="2552899"/>
              <a:ext cx="952897" cy="921715"/>
            </a:xfrm>
            <a:custGeom>
              <a:avLst/>
              <a:gdLst>
                <a:gd name="connsiteX0" fmla="*/ 16551 w 952897"/>
                <a:gd name="connsiteY0" fmla="*/ 0 h 921715"/>
                <a:gd name="connsiteX1" fmla="*/ 75073 w 952897"/>
                <a:gd name="connsiteY1" fmla="*/ 329184 h 921715"/>
                <a:gd name="connsiteX2" fmla="*/ 609082 w 952897"/>
                <a:gd name="connsiteY2" fmla="*/ 621792 h 921715"/>
                <a:gd name="connsiteX3" fmla="*/ 865114 w 952897"/>
                <a:gd name="connsiteY3" fmla="*/ 753466 h 921715"/>
                <a:gd name="connsiteX4" fmla="*/ 952897 w 952897"/>
                <a:gd name="connsiteY4" fmla="*/ 921715 h 921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97" h="921715">
                  <a:moveTo>
                    <a:pt x="16551" y="0"/>
                  </a:moveTo>
                  <a:cubicBezTo>
                    <a:pt x="-3566" y="112776"/>
                    <a:pt x="-23682" y="225552"/>
                    <a:pt x="75073" y="329184"/>
                  </a:cubicBezTo>
                  <a:cubicBezTo>
                    <a:pt x="173828" y="432816"/>
                    <a:pt x="477409" y="551078"/>
                    <a:pt x="609082" y="621792"/>
                  </a:cubicBezTo>
                  <a:cubicBezTo>
                    <a:pt x="740755" y="692506"/>
                    <a:pt x="807812" y="703479"/>
                    <a:pt x="865114" y="753466"/>
                  </a:cubicBezTo>
                  <a:cubicBezTo>
                    <a:pt x="922417" y="803453"/>
                    <a:pt x="937657" y="862584"/>
                    <a:pt x="952897" y="921715"/>
                  </a:cubicBezTo>
                </a:path>
              </a:pathLst>
            </a:custGeom>
            <a:noFill/>
            <a:ln w="12700" cap="flat" cmpd="sng" algn="ctr">
              <a:solidFill>
                <a:schemeClr val="tx1"/>
              </a:solidFill>
              <a:prstDash val="solid"/>
              <a:miter lim="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584200" rtl="0" eaLnBrk="1"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876552"/>
                </a:solidFill>
                <a:effectLst/>
                <a:latin typeface="Georgia" pitchFamily="18" charset="0"/>
                <a:ea typeface="Georgia" pitchFamily="18" charset="0"/>
                <a:cs typeface="Georgia" pitchFamily="18" charset="0"/>
                <a:sym typeface="Georgia" pitchFamily="18" charset="0"/>
              </a:endParaRPr>
            </a:p>
          </p:txBody>
        </p:sp>
        <p:sp>
          <p:nvSpPr>
            <p:cNvPr id="32" name="Freeform 31"/>
            <p:cNvSpPr/>
            <p:nvPr/>
          </p:nvSpPr>
          <p:spPr bwMode="auto">
            <a:xfrm flipH="1">
              <a:off x="6397836" y="2552899"/>
              <a:ext cx="952897" cy="921715"/>
            </a:xfrm>
            <a:custGeom>
              <a:avLst/>
              <a:gdLst>
                <a:gd name="connsiteX0" fmla="*/ 16551 w 952897"/>
                <a:gd name="connsiteY0" fmla="*/ 0 h 921715"/>
                <a:gd name="connsiteX1" fmla="*/ 75073 w 952897"/>
                <a:gd name="connsiteY1" fmla="*/ 329184 h 921715"/>
                <a:gd name="connsiteX2" fmla="*/ 609082 w 952897"/>
                <a:gd name="connsiteY2" fmla="*/ 621792 h 921715"/>
                <a:gd name="connsiteX3" fmla="*/ 865114 w 952897"/>
                <a:gd name="connsiteY3" fmla="*/ 753466 h 921715"/>
                <a:gd name="connsiteX4" fmla="*/ 952897 w 952897"/>
                <a:gd name="connsiteY4" fmla="*/ 921715 h 921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897" h="921715">
                  <a:moveTo>
                    <a:pt x="16551" y="0"/>
                  </a:moveTo>
                  <a:cubicBezTo>
                    <a:pt x="-3566" y="112776"/>
                    <a:pt x="-23682" y="225552"/>
                    <a:pt x="75073" y="329184"/>
                  </a:cubicBezTo>
                  <a:cubicBezTo>
                    <a:pt x="173828" y="432816"/>
                    <a:pt x="477409" y="551078"/>
                    <a:pt x="609082" y="621792"/>
                  </a:cubicBezTo>
                  <a:cubicBezTo>
                    <a:pt x="740755" y="692506"/>
                    <a:pt x="807812" y="703479"/>
                    <a:pt x="865114" y="753466"/>
                  </a:cubicBezTo>
                  <a:cubicBezTo>
                    <a:pt x="922417" y="803453"/>
                    <a:pt x="937657" y="862584"/>
                    <a:pt x="952897" y="921715"/>
                  </a:cubicBezTo>
                </a:path>
              </a:pathLst>
            </a:custGeom>
            <a:noFill/>
            <a:ln w="12700" cap="flat" cmpd="sng" algn="ctr">
              <a:solidFill>
                <a:schemeClr val="tx1"/>
              </a:solidFill>
              <a:prstDash val="solid"/>
              <a:miter lim="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584200" rtl="0" eaLnBrk="1"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876552"/>
                </a:solidFill>
                <a:effectLst/>
                <a:latin typeface="Georgia" pitchFamily="18" charset="0"/>
                <a:ea typeface="Georgia" pitchFamily="18" charset="0"/>
                <a:cs typeface="Georgia" pitchFamily="18" charset="0"/>
                <a:sym typeface="Georgia" pitchFamily="18" charset="0"/>
              </a:endParaRPr>
            </a:p>
          </p:txBody>
        </p:sp>
        <p:sp>
          <p:nvSpPr>
            <p:cNvPr id="33" name="Freeform 32"/>
            <p:cNvSpPr/>
            <p:nvPr/>
          </p:nvSpPr>
          <p:spPr bwMode="auto">
            <a:xfrm flipH="1">
              <a:off x="6547364" y="2560214"/>
              <a:ext cx="1092929" cy="914400"/>
            </a:xfrm>
            <a:custGeom>
              <a:avLst/>
              <a:gdLst>
                <a:gd name="connsiteX0" fmla="*/ 0 w 1092929"/>
                <a:gd name="connsiteY0" fmla="*/ 0 h 914400"/>
                <a:gd name="connsiteX1" fmla="*/ 146304 w 1092929"/>
                <a:gd name="connsiteY1" fmla="*/ 351130 h 914400"/>
                <a:gd name="connsiteX2" fmla="*/ 307238 w 1092929"/>
                <a:gd name="connsiteY2" fmla="*/ 497434 h 914400"/>
                <a:gd name="connsiteX3" fmla="*/ 972921 w 1092929"/>
                <a:gd name="connsiteY3" fmla="*/ 811987 h 914400"/>
                <a:gd name="connsiteX4" fmla="*/ 1089965 w 1092929"/>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929" h="914400">
                  <a:moveTo>
                    <a:pt x="0" y="0"/>
                  </a:moveTo>
                  <a:cubicBezTo>
                    <a:pt x="47549" y="134112"/>
                    <a:pt x="95098" y="268224"/>
                    <a:pt x="146304" y="351130"/>
                  </a:cubicBezTo>
                  <a:cubicBezTo>
                    <a:pt x="197510" y="434036"/>
                    <a:pt x="169469" y="420625"/>
                    <a:pt x="307238" y="497434"/>
                  </a:cubicBezTo>
                  <a:cubicBezTo>
                    <a:pt x="445007" y="574243"/>
                    <a:pt x="842467" y="742493"/>
                    <a:pt x="972921" y="811987"/>
                  </a:cubicBezTo>
                  <a:cubicBezTo>
                    <a:pt x="1103375" y="881481"/>
                    <a:pt x="1096670" y="897940"/>
                    <a:pt x="1089965" y="914400"/>
                  </a:cubicBezTo>
                </a:path>
              </a:pathLst>
            </a:custGeom>
            <a:noFill/>
            <a:ln w="12700" cap="flat" cmpd="sng" algn="ctr">
              <a:solidFill>
                <a:schemeClr val="tx1"/>
              </a:solidFill>
              <a:prstDash val="solid"/>
              <a:miter lim="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584200" rtl="0" eaLnBrk="1"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876552"/>
                </a:solidFill>
                <a:effectLst/>
                <a:latin typeface="Georgia" pitchFamily="18" charset="0"/>
                <a:ea typeface="Georgia" pitchFamily="18" charset="0"/>
                <a:cs typeface="Georgia" pitchFamily="18" charset="0"/>
                <a:sym typeface="Georgia" pitchFamily="18" charset="0"/>
              </a:endParaRPr>
            </a:p>
          </p:txBody>
        </p:sp>
        <p:sp>
          <p:nvSpPr>
            <p:cNvPr id="34" name="Freeform 33"/>
            <p:cNvSpPr/>
            <p:nvPr/>
          </p:nvSpPr>
          <p:spPr bwMode="auto">
            <a:xfrm>
              <a:off x="5019602" y="2552899"/>
              <a:ext cx="806523" cy="907085"/>
            </a:xfrm>
            <a:custGeom>
              <a:avLst/>
              <a:gdLst>
                <a:gd name="connsiteX0" fmla="*/ 23796 w 806523"/>
                <a:gd name="connsiteY0" fmla="*/ 0 h 907085"/>
                <a:gd name="connsiteX1" fmla="*/ 53057 w 806523"/>
                <a:gd name="connsiteY1" fmla="*/ 263347 h 907085"/>
                <a:gd name="connsiteX2" fmla="*/ 491969 w 806523"/>
                <a:gd name="connsiteY2" fmla="*/ 548640 h 907085"/>
                <a:gd name="connsiteX3" fmla="*/ 748001 w 806523"/>
                <a:gd name="connsiteY3" fmla="*/ 724205 h 907085"/>
                <a:gd name="connsiteX4" fmla="*/ 806523 w 806523"/>
                <a:gd name="connsiteY4" fmla="*/ 907085 h 907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523" h="907085">
                  <a:moveTo>
                    <a:pt x="23796" y="0"/>
                  </a:moveTo>
                  <a:cubicBezTo>
                    <a:pt x="-588" y="85953"/>
                    <a:pt x="-24972" y="171907"/>
                    <a:pt x="53057" y="263347"/>
                  </a:cubicBezTo>
                  <a:cubicBezTo>
                    <a:pt x="131086" y="354787"/>
                    <a:pt x="376145" y="471830"/>
                    <a:pt x="491969" y="548640"/>
                  </a:cubicBezTo>
                  <a:cubicBezTo>
                    <a:pt x="607793" y="625450"/>
                    <a:pt x="695575" y="664464"/>
                    <a:pt x="748001" y="724205"/>
                  </a:cubicBezTo>
                  <a:cubicBezTo>
                    <a:pt x="800427" y="783946"/>
                    <a:pt x="803475" y="845515"/>
                    <a:pt x="806523" y="907085"/>
                  </a:cubicBezTo>
                </a:path>
              </a:pathLst>
            </a:custGeom>
            <a:noFill/>
            <a:ln w="12700" cap="flat" cmpd="sng" algn="ctr">
              <a:solidFill>
                <a:schemeClr val="tx1"/>
              </a:solidFill>
              <a:prstDash val="solid"/>
              <a:miter lim="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584200" rtl="0" eaLnBrk="1"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876552"/>
                </a:solidFill>
                <a:effectLst/>
                <a:latin typeface="Georgia" pitchFamily="18" charset="0"/>
                <a:ea typeface="Georgia" pitchFamily="18" charset="0"/>
                <a:cs typeface="Georgia" pitchFamily="18" charset="0"/>
                <a:sym typeface="Georgia" pitchFamily="18" charset="0"/>
              </a:endParaRPr>
            </a:p>
          </p:txBody>
        </p:sp>
        <p:cxnSp>
          <p:nvCxnSpPr>
            <p:cNvPr id="35" name="Straight Connector 34"/>
            <p:cNvCxnSpPr/>
            <p:nvPr/>
          </p:nvCxnSpPr>
          <p:spPr bwMode="auto">
            <a:xfrm flipH="1">
              <a:off x="6106801" y="2378225"/>
              <a:ext cx="1098392" cy="0"/>
            </a:xfrm>
            <a:prstGeom prst="line">
              <a:avLst/>
            </a:prstGeom>
            <a:blipFill dpi="0" rotWithShape="0">
              <a:blip r:embed="rId3"/>
              <a:srcRect/>
              <a:tile tx="0" ty="0" sx="100000" sy="100000" flip="none" algn="tl"/>
            </a:blipFill>
            <a:ln w="12700" cap="flat" cmpd="sng" algn="ctr">
              <a:solidFill>
                <a:schemeClr val="tx1"/>
              </a:solidFill>
              <a:prstDash val="dash"/>
              <a:miter lim="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Freeform 35"/>
            <p:cNvSpPr/>
            <p:nvPr/>
          </p:nvSpPr>
          <p:spPr bwMode="auto">
            <a:xfrm>
              <a:off x="5313669" y="2552899"/>
              <a:ext cx="723604" cy="914400"/>
            </a:xfrm>
            <a:custGeom>
              <a:avLst/>
              <a:gdLst>
                <a:gd name="connsiteX0" fmla="*/ 29653 w 723604"/>
                <a:gd name="connsiteY0" fmla="*/ 0 h 914400"/>
                <a:gd name="connsiteX1" fmla="*/ 36968 w 723604"/>
                <a:gd name="connsiteY1" fmla="*/ 204826 h 914400"/>
                <a:gd name="connsiteX2" fmla="*/ 395413 w 723604"/>
                <a:gd name="connsiteY2" fmla="*/ 497434 h 914400"/>
                <a:gd name="connsiteX3" fmla="*/ 680705 w 723604"/>
                <a:gd name="connsiteY3" fmla="*/ 731520 h 914400"/>
                <a:gd name="connsiteX4" fmla="*/ 717281 w 723604"/>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604" h="914400">
                  <a:moveTo>
                    <a:pt x="29653" y="0"/>
                  </a:moveTo>
                  <a:cubicBezTo>
                    <a:pt x="2830" y="60960"/>
                    <a:pt x="-23992" y="121920"/>
                    <a:pt x="36968" y="204826"/>
                  </a:cubicBezTo>
                  <a:cubicBezTo>
                    <a:pt x="97928" y="287732"/>
                    <a:pt x="395413" y="497434"/>
                    <a:pt x="395413" y="497434"/>
                  </a:cubicBezTo>
                  <a:cubicBezTo>
                    <a:pt x="502702" y="585216"/>
                    <a:pt x="627060" y="662026"/>
                    <a:pt x="680705" y="731520"/>
                  </a:cubicBezTo>
                  <a:cubicBezTo>
                    <a:pt x="734350" y="801014"/>
                    <a:pt x="725815" y="857707"/>
                    <a:pt x="717281" y="914400"/>
                  </a:cubicBezTo>
                </a:path>
              </a:pathLst>
            </a:custGeom>
            <a:noFill/>
            <a:ln w="12700" cap="flat" cmpd="sng" algn="ctr">
              <a:solidFill>
                <a:schemeClr val="tx1"/>
              </a:solidFill>
              <a:prstDash val="solid"/>
              <a:miter lim="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584200" rtl="0" eaLnBrk="1"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876552"/>
                </a:solidFill>
                <a:effectLst/>
                <a:latin typeface="Georgia" pitchFamily="18" charset="0"/>
                <a:ea typeface="Georgia" pitchFamily="18" charset="0"/>
                <a:cs typeface="Georgia" pitchFamily="18" charset="0"/>
                <a:sym typeface="Georgia" pitchFamily="18" charset="0"/>
              </a:endParaRPr>
            </a:p>
          </p:txBody>
        </p:sp>
        <p:sp>
          <p:nvSpPr>
            <p:cNvPr id="37" name="Freeform 36"/>
            <p:cNvSpPr/>
            <p:nvPr/>
          </p:nvSpPr>
          <p:spPr bwMode="auto">
            <a:xfrm>
              <a:off x="5616694" y="2560214"/>
              <a:ext cx="512635" cy="899770"/>
            </a:xfrm>
            <a:custGeom>
              <a:avLst/>
              <a:gdLst>
                <a:gd name="connsiteX0" fmla="*/ 33866 w 512635"/>
                <a:gd name="connsiteY0" fmla="*/ 0 h 899770"/>
                <a:gd name="connsiteX1" fmla="*/ 41181 w 512635"/>
                <a:gd name="connsiteY1" fmla="*/ 204826 h 899770"/>
                <a:gd name="connsiteX2" fmla="*/ 443517 w 512635"/>
                <a:gd name="connsiteY2" fmla="*/ 672999 h 899770"/>
                <a:gd name="connsiteX3" fmla="*/ 509354 w 512635"/>
                <a:gd name="connsiteY3" fmla="*/ 899770 h 899770"/>
              </a:gdLst>
              <a:ahLst/>
              <a:cxnLst>
                <a:cxn ang="0">
                  <a:pos x="connsiteX0" y="connsiteY0"/>
                </a:cxn>
                <a:cxn ang="0">
                  <a:pos x="connsiteX1" y="connsiteY1"/>
                </a:cxn>
                <a:cxn ang="0">
                  <a:pos x="connsiteX2" y="connsiteY2"/>
                </a:cxn>
                <a:cxn ang="0">
                  <a:pos x="connsiteX3" y="connsiteY3"/>
                </a:cxn>
              </a:cxnLst>
              <a:rect l="l" t="t" r="r" b="b"/>
              <a:pathLst>
                <a:path w="512635" h="899770">
                  <a:moveTo>
                    <a:pt x="33866" y="0"/>
                  </a:moveTo>
                  <a:cubicBezTo>
                    <a:pt x="3386" y="46330"/>
                    <a:pt x="-27094" y="92660"/>
                    <a:pt x="41181" y="204826"/>
                  </a:cubicBezTo>
                  <a:cubicBezTo>
                    <a:pt x="109456" y="316992"/>
                    <a:pt x="365488" y="557175"/>
                    <a:pt x="443517" y="672999"/>
                  </a:cubicBezTo>
                  <a:cubicBezTo>
                    <a:pt x="521546" y="788823"/>
                    <a:pt x="515450" y="844296"/>
                    <a:pt x="509354" y="899770"/>
                  </a:cubicBezTo>
                </a:path>
              </a:pathLst>
            </a:custGeom>
            <a:noFill/>
            <a:ln w="12700" cap="flat" cmpd="sng" algn="ctr">
              <a:solidFill>
                <a:schemeClr val="tx1"/>
              </a:solidFill>
              <a:prstDash val="solid"/>
              <a:miter lim="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584200" rtl="0" eaLnBrk="1"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876552"/>
                </a:solidFill>
                <a:effectLst/>
                <a:latin typeface="Georgia" pitchFamily="18" charset="0"/>
                <a:ea typeface="Georgia" pitchFamily="18" charset="0"/>
                <a:cs typeface="Georgia" pitchFamily="18" charset="0"/>
                <a:sym typeface="Georgia" pitchFamily="18" charset="0"/>
              </a:endParaRPr>
            </a:p>
          </p:txBody>
        </p:sp>
        <p:sp>
          <p:nvSpPr>
            <p:cNvPr id="38" name="Freeform 37"/>
            <p:cNvSpPr/>
            <p:nvPr/>
          </p:nvSpPr>
          <p:spPr bwMode="auto">
            <a:xfrm>
              <a:off x="5935853" y="2552899"/>
              <a:ext cx="270662" cy="907085"/>
            </a:xfrm>
            <a:custGeom>
              <a:avLst/>
              <a:gdLst>
                <a:gd name="connsiteX0" fmla="*/ 0 w 270662"/>
                <a:gd name="connsiteY0" fmla="*/ 0 h 907085"/>
                <a:gd name="connsiteX1" fmla="*/ 73152 w 270662"/>
                <a:gd name="connsiteY1" fmla="*/ 468173 h 907085"/>
                <a:gd name="connsiteX2" fmla="*/ 219456 w 270662"/>
                <a:gd name="connsiteY2" fmla="*/ 687629 h 907085"/>
                <a:gd name="connsiteX3" fmla="*/ 270662 w 270662"/>
                <a:gd name="connsiteY3" fmla="*/ 907085 h 907085"/>
              </a:gdLst>
              <a:ahLst/>
              <a:cxnLst>
                <a:cxn ang="0">
                  <a:pos x="connsiteX0" y="connsiteY0"/>
                </a:cxn>
                <a:cxn ang="0">
                  <a:pos x="connsiteX1" y="connsiteY1"/>
                </a:cxn>
                <a:cxn ang="0">
                  <a:pos x="connsiteX2" y="connsiteY2"/>
                </a:cxn>
                <a:cxn ang="0">
                  <a:pos x="connsiteX3" y="connsiteY3"/>
                </a:cxn>
              </a:cxnLst>
              <a:rect l="l" t="t" r="r" b="b"/>
              <a:pathLst>
                <a:path w="270662" h="907085">
                  <a:moveTo>
                    <a:pt x="0" y="0"/>
                  </a:moveTo>
                  <a:cubicBezTo>
                    <a:pt x="18288" y="176784"/>
                    <a:pt x="36576" y="353568"/>
                    <a:pt x="73152" y="468173"/>
                  </a:cubicBezTo>
                  <a:cubicBezTo>
                    <a:pt x="109728" y="582778"/>
                    <a:pt x="186538" y="614477"/>
                    <a:pt x="219456" y="687629"/>
                  </a:cubicBezTo>
                  <a:cubicBezTo>
                    <a:pt x="252374" y="760781"/>
                    <a:pt x="261518" y="833933"/>
                    <a:pt x="270662" y="907085"/>
                  </a:cubicBezTo>
                </a:path>
              </a:pathLst>
            </a:custGeom>
            <a:noFill/>
            <a:ln w="12700" cap="flat" cmpd="sng" algn="ctr">
              <a:solidFill>
                <a:schemeClr val="tx1"/>
              </a:solidFill>
              <a:prstDash val="solid"/>
              <a:miter lim="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584200" rtl="0" eaLnBrk="1" fontAlgn="base" latinLnBrk="0" hangingPunct="0">
                <a:lnSpc>
                  <a:spcPct val="100000"/>
                </a:lnSpc>
                <a:spcBef>
                  <a:spcPct val="0"/>
                </a:spcBef>
                <a:spcAft>
                  <a:spcPct val="0"/>
                </a:spcAft>
                <a:buClrTx/>
                <a:buSzTx/>
                <a:buFontTx/>
                <a:buNone/>
                <a:tabLst/>
              </a:pPr>
              <a:endParaRPr kumimoji="0" lang="en-US" sz="1400" b="1" i="0" u="none" strike="noStrike" cap="none" normalizeH="0" baseline="0" smtClean="0">
                <a:ln>
                  <a:noFill/>
                </a:ln>
                <a:solidFill>
                  <a:srgbClr val="876552"/>
                </a:solidFill>
                <a:effectLst/>
                <a:latin typeface="Georgia" pitchFamily="18" charset="0"/>
                <a:ea typeface="Georgia" pitchFamily="18" charset="0"/>
                <a:cs typeface="Georgia" pitchFamily="18" charset="0"/>
                <a:sym typeface="Georgia" pitchFamily="18" charset="0"/>
              </a:endParaRPr>
            </a:p>
          </p:txBody>
        </p:sp>
      </p:grpSp>
    </p:spTree>
    <p:extLst>
      <p:ext uri="{BB962C8B-B14F-4D97-AF65-F5344CB8AC3E}">
        <p14:creationId xmlns:p14="http://schemas.microsoft.com/office/powerpoint/2010/main" val="3885251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Broadwell-DE Support</a:t>
            </a:r>
            <a:br>
              <a:rPr lang="en-US" dirty="0"/>
            </a:br>
            <a:r>
              <a:rPr lang="en-US" sz="1000" dirty="0"/>
              <a:t>Intel® Xeon® processor D Family</a:t>
            </a:r>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6" y="1140086"/>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100" dirty="0"/>
              <a:t>Support the Broadwell-DE </a:t>
            </a:r>
            <a:r>
              <a:rPr lang="en-US" sz="1100" dirty="0" smtClean="0"/>
              <a:t>SoC </a:t>
            </a:r>
            <a:r>
              <a:rPr lang="en-US" sz="1100" dirty="0"/>
              <a:t>with New Microprocessor </a:t>
            </a:r>
            <a:r>
              <a:rPr lang="en-US" sz="1100" dirty="0" smtClean="0"/>
              <a:t>efficiency </a:t>
            </a:r>
            <a:r>
              <a:rPr lang="en-US" sz="1100" dirty="0"/>
              <a:t>on the 14 nm </a:t>
            </a:r>
            <a:r>
              <a:rPr lang="en-US" sz="1100" dirty="0" smtClean="0"/>
              <a:t>Process</a:t>
            </a:r>
          </a:p>
          <a:p>
            <a:pPr marL="342900" indent="-171450">
              <a:spcBef>
                <a:spcPts val="600"/>
              </a:spcBef>
              <a:buFont typeface="Arial" panose="020B0604020202020204" pitchFamily="34" charset="0"/>
              <a:buChar char="•"/>
            </a:pPr>
            <a:r>
              <a:rPr lang="en-US" sz="1100" dirty="0"/>
              <a:t>Integrated 10GbE </a:t>
            </a:r>
            <a:r>
              <a:rPr lang="en-US" sz="1100" dirty="0" smtClean="0"/>
              <a:t>controller (similar features to Fortville)</a:t>
            </a:r>
            <a:endParaRPr lang="en-US" sz="1100" dirty="0"/>
          </a:p>
          <a:p>
            <a:pPr marL="342900" indent="-171450">
              <a:buFont typeface="Arial" panose="020B0604020202020204" pitchFamily="34" charset="0"/>
              <a:buChar char="•"/>
            </a:pPr>
            <a:endParaRPr lang="en-US" sz="1100" dirty="0"/>
          </a:p>
          <a:p>
            <a:pPr marL="342900" indent="-171450">
              <a:spcBef>
                <a:spcPts val="600"/>
              </a:spcBef>
              <a:buFont typeface="Arial" panose="020B0604020202020204" pitchFamily="34" charset="0"/>
              <a:buChar char="•"/>
            </a:pPr>
            <a:endParaRPr lang="en-US" sz="1100" dirty="0" smtClean="0"/>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47107" y="3332012"/>
            <a:ext cx="4337048"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defRPr/>
            </a:pPr>
            <a:r>
              <a:rPr lang="en-US" altLang="zh-CN" sz="1100" dirty="0" err="1"/>
              <a:t>Comms</a:t>
            </a:r>
            <a:r>
              <a:rPr lang="en-US" altLang="zh-CN" sz="1100" dirty="0"/>
              <a:t> </a:t>
            </a:r>
            <a:r>
              <a:rPr lang="en-US" altLang="zh-CN" sz="1100" dirty="0" smtClean="0"/>
              <a:t>Mid-Range Solutions</a:t>
            </a:r>
            <a:endParaRPr lang="en-US" altLang="zh-CN" sz="1100" dirty="0"/>
          </a:p>
          <a:p>
            <a:pPr marL="568325" lvl="1" indent="-171450">
              <a:spcBef>
                <a:spcPts val="0"/>
              </a:spcBef>
              <a:defRPr/>
            </a:pPr>
            <a:r>
              <a:rPr lang="en-US" altLang="zh-CN" sz="900" dirty="0" smtClean="0"/>
              <a:t>Solutions </a:t>
            </a:r>
            <a:r>
              <a:rPr lang="en-US" altLang="zh-CN" sz="900" dirty="0"/>
              <a:t>for AMC, compact PCI &amp; dense applications</a:t>
            </a:r>
          </a:p>
          <a:p>
            <a:pPr marL="568325" lvl="1" indent="-171450">
              <a:spcBef>
                <a:spcPts val="0"/>
              </a:spcBef>
              <a:defRPr/>
            </a:pPr>
            <a:r>
              <a:rPr lang="en-US" altLang="zh-CN" sz="900" dirty="0" smtClean="0"/>
              <a:t>Exceptional </a:t>
            </a:r>
            <a:r>
              <a:rPr lang="en-US" altLang="zh-CN" sz="900" dirty="0"/>
              <a:t>value, unmatched performance density</a:t>
            </a:r>
          </a:p>
          <a:p>
            <a:pPr marL="568325" lvl="1" indent="-171450">
              <a:spcBef>
                <a:spcPts val="0"/>
              </a:spcBef>
              <a:defRPr/>
            </a:pPr>
            <a:r>
              <a:rPr lang="en-US" altLang="zh-CN" sz="900" dirty="0" smtClean="0"/>
              <a:t>Data </a:t>
            </a:r>
            <a:r>
              <a:rPr lang="en-US" altLang="zh-CN" sz="900" dirty="0"/>
              <a:t>integrity, balance I/O and memory bandwidth</a:t>
            </a:r>
          </a:p>
          <a:p>
            <a:pPr marL="568325" lvl="1" indent="-171450">
              <a:spcBef>
                <a:spcPts val="0"/>
              </a:spcBef>
              <a:defRPr/>
            </a:pPr>
            <a:r>
              <a:rPr lang="en-US" sz="900" dirty="0" smtClean="0"/>
              <a:t>High </a:t>
            </a:r>
            <a:r>
              <a:rPr lang="en-US" sz="900" dirty="0"/>
              <a:t>Core count / Low Power Applications </a:t>
            </a:r>
          </a:p>
          <a:p>
            <a:pPr marL="568325" lvl="1" indent="-171450">
              <a:spcBef>
                <a:spcPts val="0"/>
              </a:spcBef>
              <a:defRPr/>
            </a:pPr>
            <a:r>
              <a:rPr lang="en-US" sz="900" dirty="0"/>
              <a:t>Low Latency packet </a:t>
            </a:r>
            <a:r>
              <a:rPr lang="en-US" sz="900" dirty="0" smtClean="0"/>
              <a:t>processing</a:t>
            </a:r>
          </a:p>
          <a:p>
            <a:pPr marL="568325" lvl="1" indent="-171450">
              <a:spcBef>
                <a:spcPts val="0"/>
              </a:spcBef>
              <a:defRPr/>
            </a:pPr>
            <a:r>
              <a:rPr lang="en-US" sz="900" dirty="0" smtClean="0"/>
              <a:t>Reduced power and real estate </a:t>
            </a:r>
          </a:p>
          <a:p>
            <a:pPr marL="342900" indent="-171450">
              <a:spcBef>
                <a:spcPts val="600"/>
              </a:spcBef>
              <a:buFont typeface="Arial" panose="020B0604020202020204" pitchFamily="34" charset="0"/>
              <a:buChar char="•"/>
              <a:defRPr/>
            </a:pPr>
            <a:r>
              <a:rPr lang="en-US" sz="1100" dirty="0" smtClean="0"/>
              <a:t>DPDK Applications</a:t>
            </a:r>
            <a:endParaRPr lang="en-US" sz="1100" dirty="0"/>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2" y="2218688"/>
            <a:ext cx="4738492"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2" indent="-171450">
              <a:spcBef>
                <a:spcPts val="600"/>
              </a:spcBef>
              <a:defRPr/>
            </a:pPr>
            <a:r>
              <a:rPr lang="en-US" sz="1100" dirty="0">
                <a:solidFill>
                  <a:srgbClr val="0071C5"/>
                </a:solidFill>
                <a:sym typeface="Webdings"/>
              </a:rPr>
              <a:t>Lower Power, Higher Physical Density with Large Memory Capacity (</a:t>
            </a:r>
            <a:r>
              <a:rPr lang="en-US" sz="1100" dirty="0">
                <a:solidFill>
                  <a:srgbClr val="0071C5"/>
                </a:solidFill>
              </a:rPr>
              <a:t>up to 128GB)</a:t>
            </a:r>
            <a:r>
              <a:rPr lang="en-US" sz="1100" dirty="0">
                <a:solidFill>
                  <a:srgbClr val="0071C5"/>
                </a:solidFill>
                <a:sym typeface="Webdings"/>
              </a:rPr>
              <a:t> </a:t>
            </a:r>
          </a:p>
          <a:p>
            <a:pPr marL="342900" lvl="2" indent="-171450">
              <a:spcBef>
                <a:spcPts val="600"/>
              </a:spcBef>
              <a:defRPr/>
            </a:pPr>
            <a:r>
              <a:rPr lang="en-US" sz="1100" dirty="0">
                <a:solidFill>
                  <a:srgbClr val="0071C5"/>
                </a:solidFill>
              </a:rPr>
              <a:t>Supports new PREFETCHW instruction</a:t>
            </a:r>
          </a:p>
          <a:p>
            <a:pPr marL="342900" lvl="2" indent="-171450">
              <a:spcBef>
                <a:spcPts val="600"/>
              </a:spcBef>
              <a:defRPr/>
            </a:pPr>
            <a:endParaRPr lang="en-US" sz="1100" dirty="0">
              <a:sym typeface="Webdings"/>
            </a:endParaRPr>
          </a:p>
        </p:txBody>
      </p:sp>
      <p:pic>
        <p:nvPicPr>
          <p:cNvPr id="3" name="Picture 2"/>
          <p:cNvPicPr>
            <a:picLocks noChangeAspect="1"/>
          </p:cNvPicPr>
          <p:nvPr/>
        </p:nvPicPr>
        <p:blipFill>
          <a:blip r:embed="rId2"/>
          <a:stretch>
            <a:fillRect/>
          </a:stretch>
        </p:blipFill>
        <p:spPr>
          <a:xfrm>
            <a:off x="6902248" y="8190"/>
            <a:ext cx="2158570" cy="1887517"/>
          </a:xfrm>
          <a:prstGeom prst="rect">
            <a:avLst/>
          </a:prstGeom>
        </p:spPr>
      </p:pic>
      <p:pic>
        <p:nvPicPr>
          <p:cNvPr id="4" name="Picture 3"/>
          <p:cNvPicPr>
            <a:picLocks noChangeAspect="1"/>
          </p:cNvPicPr>
          <p:nvPr/>
        </p:nvPicPr>
        <p:blipFill>
          <a:blip r:embed="rId3"/>
          <a:stretch>
            <a:fillRect/>
          </a:stretch>
        </p:blipFill>
        <p:spPr>
          <a:xfrm>
            <a:off x="6638693" y="1959614"/>
            <a:ext cx="2422125" cy="2596232"/>
          </a:xfrm>
          <a:prstGeom prst="rect">
            <a:avLst/>
          </a:prstGeom>
        </p:spPr>
      </p:pic>
    </p:spTree>
    <p:extLst>
      <p:ext uri="{BB962C8B-B14F-4D97-AF65-F5344CB8AC3E}">
        <p14:creationId xmlns:p14="http://schemas.microsoft.com/office/powerpoint/2010/main" val="488855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RRC Support</a:t>
            </a:r>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6" y="1140086"/>
            <a:ext cx="4718392"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100" dirty="0"/>
              <a:t>Proven switch architecture</a:t>
            </a:r>
          </a:p>
          <a:p>
            <a:pPr marL="342900" indent="-171450">
              <a:spcBef>
                <a:spcPts val="600"/>
              </a:spcBef>
              <a:buFont typeface="Arial" panose="020B0604020202020204" pitchFamily="34" charset="0"/>
              <a:buChar char="•"/>
            </a:pPr>
            <a:r>
              <a:rPr lang="en-US" sz="1100" dirty="0"/>
              <a:t>Port Flexibility For Compute – Up to 36 25G/10G/2.5G/1G ports</a:t>
            </a:r>
          </a:p>
          <a:p>
            <a:pPr marL="342900" indent="-171450">
              <a:spcBef>
                <a:spcPts val="600"/>
              </a:spcBef>
              <a:buFont typeface="Arial" panose="020B0604020202020204" pitchFamily="34" charset="0"/>
              <a:buChar char="•"/>
            </a:pPr>
            <a:r>
              <a:rPr lang="en-US" sz="1100" dirty="0"/>
              <a:t>Optimized for QoS and packet transfer</a:t>
            </a:r>
          </a:p>
          <a:p>
            <a:pPr marL="342900" indent="-171450">
              <a:spcBef>
                <a:spcPts val="600"/>
              </a:spcBef>
              <a:buFont typeface="Arial" panose="020B0604020202020204" pitchFamily="34" charset="0"/>
              <a:buChar char="•"/>
            </a:pPr>
            <a:endParaRPr lang="en-US" sz="1100" dirty="0" smtClean="0"/>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47107" y="3332012"/>
            <a:ext cx="4547126"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200" dirty="0"/>
              <a:t>Support the host interface for the Red Rock Canyon platform.</a:t>
            </a:r>
          </a:p>
          <a:p>
            <a:pPr marL="568325" lvl="1" indent="-171450"/>
            <a:r>
              <a:rPr lang="en-US" sz="1000" dirty="0"/>
              <a:t>Support for host </a:t>
            </a:r>
            <a:r>
              <a:rPr lang="en-US" sz="1000" dirty="0" smtClean="0"/>
              <a:t>interface data path </a:t>
            </a:r>
            <a:r>
              <a:rPr lang="en-US" sz="1000" dirty="0"/>
              <a:t>to DPDK PMD on IA</a:t>
            </a:r>
          </a:p>
          <a:p>
            <a:pPr marL="568325" lvl="1" indent="-171450"/>
            <a:r>
              <a:rPr lang="en-US" sz="1000" dirty="0"/>
              <a:t>Setup of </a:t>
            </a:r>
            <a:r>
              <a:rPr lang="en-US" sz="1000" dirty="0" err="1" smtClean="0"/>
              <a:t>FlexPipe</a:t>
            </a:r>
            <a:r>
              <a:rPr lang="en-US" sz="1000" dirty="0" smtClean="0"/>
              <a:t>™ for Parsing, Configuration and actions currently via Intel® Ethernet Switch API</a:t>
            </a:r>
          </a:p>
          <a:p>
            <a:pPr marL="568325" lvl="1" indent="-171450"/>
            <a:r>
              <a:rPr lang="en-US" sz="1000" dirty="0" smtClean="0"/>
              <a:t>Additional DPDK features for RRC will be added in upcoming releases</a:t>
            </a:r>
            <a:endParaRPr lang="en-US" sz="1200" dirty="0"/>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2" y="2218688"/>
            <a:ext cx="4537770"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100" dirty="0"/>
              <a:t>High Bandwidth CPU Interface – 4 x 50 </a:t>
            </a:r>
            <a:r>
              <a:rPr lang="en-US" sz="1100" dirty="0" err="1" smtClean="0"/>
              <a:t>Gbps</a:t>
            </a:r>
            <a:r>
              <a:rPr lang="en-US" sz="1100" dirty="0" smtClean="0"/>
              <a:t> Ethernet controllers</a:t>
            </a:r>
            <a:endParaRPr lang="en-US" sz="1100" dirty="0"/>
          </a:p>
          <a:p>
            <a:pPr marL="342900" indent="-171450">
              <a:spcBef>
                <a:spcPts val="600"/>
              </a:spcBef>
              <a:buFont typeface="Arial" panose="020B0604020202020204" pitchFamily="34" charset="0"/>
              <a:buChar char="•"/>
            </a:pPr>
            <a:r>
              <a:rPr lang="en-US" sz="1100" dirty="0"/>
              <a:t>Unparalleled hardware latency – 300 ns network </a:t>
            </a:r>
            <a:r>
              <a:rPr lang="en-US" sz="1100" dirty="0" smtClean="0"/>
              <a:t>latency when switching between external ports</a:t>
            </a:r>
          </a:p>
        </p:txBody>
      </p:sp>
      <p:grpSp>
        <p:nvGrpSpPr>
          <p:cNvPr id="13" name="Group 12"/>
          <p:cNvGrpSpPr>
            <a:grpSpLocks noChangeAspect="1"/>
          </p:cNvGrpSpPr>
          <p:nvPr/>
        </p:nvGrpSpPr>
        <p:grpSpPr>
          <a:xfrm rot="5400000">
            <a:off x="6481158" y="505290"/>
            <a:ext cx="2215023" cy="2872118"/>
            <a:chOff x="4715795" y="1121921"/>
            <a:chExt cx="4010025" cy="5199615"/>
          </a:xfrm>
        </p:grpSpPr>
        <p:grpSp>
          <p:nvGrpSpPr>
            <p:cNvPr id="14" name="Group 123"/>
            <p:cNvGrpSpPr>
              <a:grpSpLocks/>
            </p:cNvGrpSpPr>
            <p:nvPr/>
          </p:nvGrpSpPr>
          <p:grpSpPr bwMode="auto">
            <a:xfrm>
              <a:off x="7030370" y="4142772"/>
              <a:ext cx="1684338" cy="328613"/>
              <a:chOff x="5180864" y="1318680"/>
              <a:chExt cx="990600" cy="228600"/>
            </a:xfrm>
          </p:grpSpPr>
          <p:sp>
            <p:nvSpPr>
              <p:cNvPr id="136" name="Line 7"/>
              <p:cNvSpPr>
                <a:spLocks noChangeShapeType="1"/>
              </p:cNvSpPr>
              <p:nvPr/>
            </p:nvSpPr>
            <p:spPr bwMode="auto">
              <a:xfrm>
                <a:off x="5180864" y="13186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37" name="Line 8"/>
              <p:cNvSpPr>
                <a:spLocks noChangeShapeType="1"/>
              </p:cNvSpPr>
              <p:nvPr/>
            </p:nvSpPr>
            <p:spPr bwMode="auto">
              <a:xfrm>
                <a:off x="5180864" y="13948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38" name="Line 9"/>
              <p:cNvSpPr>
                <a:spLocks noChangeShapeType="1"/>
              </p:cNvSpPr>
              <p:nvPr/>
            </p:nvSpPr>
            <p:spPr bwMode="auto">
              <a:xfrm>
                <a:off x="5180864" y="14710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39" name="Line 10"/>
              <p:cNvSpPr>
                <a:spLocks noChangeShapeType="1"/>
              </p:cNvSpPr>
              <p:nvPr/>
            </p:nvSpPr>
            <p:spPr bwMode="auto">
              <a:xfrm>
                <a:off x="5180864" y="15472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grpSp>
        <p:grpSp>
          <p:nvGrpSpPr>
            <p:cNvPr id="15" name="Group 128"/>
            <p:cNvGrpSpPr>
              <a:grpSpLocks/>
            </p:cNvGrpSpPr>
            <p:nvPr/>
          </p:nvGrpSpPr>
          <p:grpSpPr bwMode="auto">
            <a:xfrm>
              <a:off x="6030245" y="5368322"/>
              <a:ext cx="2100263" cy="328613"/>
              <a:chOff x="5180864" y="1318680"/>
              <a:chExt cx="990600" cy="228600"/>
            </a:xfrm>
          </p:grpSpPr>
          <p:sp>
            <p:nvSpPr>
              <p:cNvPr id="132" name="Line 7"/>
              <p:cNvSpPr>
                <a:spLocks noChangeShapeType="1"/>
              </p:cNvSpPr>
              <p:nvPr/>
            </p:nvSpPr>
            <p:spPr bwMode="auto">
              <a:xfrm>
                <a:off x="5180864" y="13186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33" name="Line 8"/>
              <p:cNvSpPr>
                <a:spLocks noChangeShapeType="1"/>
              </p:cNvSpPr>
              <p:nvPr/>
            </p:nvSpPr>
            <p:spPr bwMode="auto">
              <a:xfrm>
                <a:off x="5180864" y="13948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34" name="Line 9"/>
              <p:cNvSpPr>
                <a:spLocks noChangeShapeType="1"/>
              </p:cNvSpPr>
              <p:nvPr/>
            </p:nvSpPr>
            <p:spPr bwMode="auto">
              <a:xfrm>
                <a:off x="5180864" y="14710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35" name="Line 10"/>
              <p:cNvSpPr>
                <a:spLocks noChangeShapeType="1"/>
              </p:cNvSpPr>
              <p:nvPr/>
            </p:nvSpPr>
            <p:spPr bwMode="auto">
              <a:xfrm>
                <a:off x="5180864" y="15472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grpSp>
        <p:grpSp>
          <p:nvGrpSpPr>
            <p:cNvPr id="16" name="Group 133"/>
            <p:cNvGrpSpPr>
              <a:grpSpLocks/>
            </p:cNvGrpSpPr>
            <p:nvPr/>
          </p:nvGrpSpPr>
          <p:grpSpPr bwMode="auto">
            <a:xfrm>
              <a:off x="4715795" y="1217010"/>
              <a:ext cx="4010025" cy="328612"/>
              <a:chOff x="5180864" y="1318680"/>
              <a:chExt cx="990600" cy="228600"/>
            </a:xfrm>
          </p:grpSpPr>
          <p:sp>
            <p:nvSpPr>
              <p:cNvPr id="128" name="Line 7"/>
              <p:cNvSpPr>
                <a:spLocks noChangeShapeType="1"/>
              </p:cNvSpPr>
              <p:nvPr/>
            </p:nvSpPr>
            <p:spPr bwMode="auto">
              <a:xfrm>
                <a:off x="5180864" y="13186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29" name="Line 8"/>
              <p:cNvSpPr>
                <a:spLocks noChangeShapeType="1"/>
              </p:cNvSpPr>
              <p:nvPr/>
            </p:nvSpPr>
            <p:spPr bwMode="auto">
              <a:xfrm>
                <a:off x="5180864" y="13948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30" name="Line 9"/>
              <p:cNvSpPr>
                <a:spLocks noChangeShapeType="1"/>
              </p:cNvSpPr>
              <p:nvPr/>
            </p:nvSpPr>
            <p:spPr bwMode="auto">
              <a:xfrm>
                <a:off x="5180864" y="14710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31" name="Line 10"/>
              <p:cNvSpPr>
                <a:spLocks noChangeShapeType="1"/>
              </p:cNvSpPr>
              <p:nvPr/>
            </p:nvSpPr>
            <p:spPr bwMode="auto">
              <a:xfrm>
                <a:off x="5180864" y="15472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grpSp>
        <p:grpSp>
          <p:nvGrpSpPr>
            <p:cNvPr id="17" name="Group 138"/>
            <p:cNvGrpSpPr>
              <a:grpSpLocks/>
            </p:cNvGrpSpPr>
            <p:nvPr/>
          </p:nvGrpSpPr>
          <p:grpSpPr bwMode="auto">
            <a:xfrm>
              <a:off x="4715795" y="1805972"/>
              <a:ext cx="4010025" cy="330200"/>
              <a:chOff x="5180864" y="1318680"/>
              <a:chExt cx="990600" cy="228600"/>
            </a:xfrm>
          </p:grpSpPr>
          <p:sp>
            <p:nvSpPr>
              <p:cNvPr id="124" name="Line 7"/>
              <p:cNvSpPr>
                <a:spLocks noChangeShapeType="1"/>
              </p:cNvSpPr>
              <p:nvPr/>
            </p:nvSpPr>
            <p:spPr bwMode="auto">
              <a:xfrm>
                <a:off x="5180864" y="13186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25" name="Line 8"/>
              <p:cNvSpPr>
                <a:spLocks noChangeShapeType="1"/>
              </p:cNvSpPr>
              <p:nvPr/>
            </p:nvSpPr>
            <p:spPr bwMode="auto">
              <a:xfrm>
                <a:off x="5180864" y="13948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26" name="Line 9"/>
              <p:cNvSpPr>
                <a:spLocks noChangeShapeType="1"/>
              </p:cNvSpPr>
              <p:nvPr/>
            </p:nvSpPr>
            <p:spPr bwMode="auto">
              <a:xfrm>
                <a:off x="5180864" y="14710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27" name="Line 10"/>
              <p:cNvSpPr>
                <a:spLocks noChangeShapeType="1"/>
              </p:cNvSpPr>
              <p:nvPr/>
            </p:nvSpPr>
            <p:spPr bwMode="auto">
              <a:xfrm>
                <a:off x="5180864" y="15472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grpSp>
        <p:grpSp>
          <p:nvGrpSpPr>
            <p:cNvPr id="18" name="Group 143"/>
            <p:cNvGrpSpPr>
              <a:grpSpLocks/>
            </p:cNvGrpSpPr>
            <p:nvPr/>
          </p:nvGrpSpPr>
          <p:grpSpPr bwMode="auto">
            <a:xfrm>
              <a:off x="4715795" y="2396522"/>
              <a:ext cx="4010025" cy="328613"/>
              <a:chOff x="5180864" y="1318680"/>
              <a:chExt cx="990600" cy="228600"/>
            </a:xfrm>
          </p:grpSpPr>
          <p:sp>
            <p:nvSpPr>
              <p:cNvPr id="120" name="Line 7"/>
              <p:cNvSpPr>
                <a:spLocks noChangeShapeType="1"/>
              </p:cNvSpPr>
              <p:nvPr/>
            </p:nvSpPr>
            <p:spPr bwMode="auto">
              <a:xfrm>
                <a:off x="5180864" y="13186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21" name="Line 8"/>
              <p:cNvSpPr>
                <a:spLocks noChangeShapeType="1"/>
              </p:cNvSpPr>
              <p:nvPr/>
            </p:nvSpPr>
            <p:spPr bwMode="auto">
              <a:xfrm>
                <a:off x="5180864" y="13948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22" name="Line 9"/>
              <p:cNvSpPr>
                <a:spLocks noChangeShapeType="1"/>
              </p:cNvSpPr>
              <p:nvPr/>
            </p:nvSpPr>
            <p:spPr bwMode="auto">
              <a:xfrm>
                <a:off x="5180864" y="14710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23" name="Line 10"/>
              <p:cNvSpPr>
                <a:spLocks noChangeShapeType="1"/>
              </p:cNvSpPr>
              <p:nvPr/>
            </p:nvSpPr>
            <p:spPr bwMode="auto">
              <a:xfrm>
                <a:off x="5180864" y="15472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grpSp>
        <p:grpSp>
          <p:nvGrpSpPr>
            <p:cNvPr id="19" name="Group 148"/>
            <p:cNvGrpSpPr>
              <a:grpSpLocks/>
            </p:cNvGrpSpPr>
            <p:nvPr/>
          </p:nvGrpSpPr>
          <p:grpSpPr bwMode="auto">
            <a:xfrm>
              <a:off x="5779420" y="2987072"/>
              <a:ext cx="2946400" cy="328613"/>
              <a:chOff x="5180864" y="1318680"/>
              <a:chExt cx="990600" cy="228600"/>
            </a:xfrm>
          </p:grpSpPr>
          <p:sp>
            <p:nvSpPr>
              <p:cNvPr id="116" name="Line 7"/>
              <p:cNvSpPr>
                <a:spLocks noChangeShapeType="1"/>
              </p:cNvSpPr>
              <p:nvPr/>
            </p:nvSpPr>
            <p:spPr bwMode="auto">
              <a:xfrm>
                <a:off x="5180864" y="13186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17" name="Line 8"/>
              <p:cNvSpPr>
                <a:spLocks noChangeShapeType="1"/>
              </p:cNvSpPr>
              <p:nvPr/>
            </p:nvSpPr>
            <p:spPr bwMode="auto">
              <a:xfrm>
                <a:off x="5180864" y="13948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18" name="Line 9"/>
              <p:cNvSpPr>
                <a:spLocks noChangeShapeType="1"/>
              </p:cNvSpPr>
              <p:nvPr/>
            </p:nvSpPr>
            <p:spPr bwMode="auto">
              <a:xfrm>
                <a:off x="5180864" y="14710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19" name="Line 10"/>
              <p:cNvSpPr>
                <a:spLocks noChangeShapeType="1"/>
              </p:cNvSpPr>
              <p:nvPr/>
            </p:nvSpPr>
            <p:spPr bwMode="auto">
              <a:xfrm>
                <a:off x="5180864" y="15472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grpSp>
        <p:grpSp>
          <p:nvGrpSpPr>
            <p:cNvPr id="20" name="Group 153"/>
            <p:cNvGrpSpPr>
              <a:grpSpLocks/>
            </p:cNvGrpSpPr>
            <p:nvPr/>
          </p:nvGrpSpPr>
          <p:grpSpPr bwMode="auto">
            <a:xfrm>
              <a:off x="7036720" y="3576035"/>
              <a:ext cx="1682750" cy="330200"/>
              <a:chOff x="5180864" y="1318680"/>
              <a:chExt cx="990600" cy="228600"/>
            </a:xfrm>
          </p:grpSpPr>
          <p:sp>
            <p:nvSpPr>
              <p:cNvPr id="112" name="Line 7"/>
              <p:cNvSpPr>
                <a:spLocks noChangeShapeType="1"/>
              </p:cNvSpPr>
              <p:nvPr/>
            </p:nvSpPr>
            <p:spPr bwMode="auto">
              <a:xfrm>
                <a:off x="5180864" y="13186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13" name="Line 8"/>
              <p:cNvSpPr>
                <a:spLocks noChangeShapeType="1"/>
              </p:cNvSpPr>
              <p:nvPr/>
            </p:nvSpPr>
            <p:spPr bwMode="auto">
              <a:xfrm>
                <a:off x="5180864" y="13948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14" name="Line 9"/>
              <p:cNvSpPr>
                <a:spLocks noChangeShapeType="1"/>
              </p:cNvSpPr>
              <p:nvPr/>
            </p:nvSpPr>
            <p:spPr bwMode="auto">
              <a:xfrm>
                <a:off x="5180864" y="14710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15" name="Line 10"/>
              <p:cNvSpPr>
                <a:spLocks noChangeShapeType="1"/>
              </p:cNvSpPr>
              <p:nvPr/>
            </p:nvSpPr>
            <p:spPr bwMode="auto">
              <a:xfrm>
                <a:off x="5180864" y="15472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grpSp>
        <p:sp>
          <p:nvSpPr>
            <p:cNvPr id="21" name="Rounded Rectangle 20"/>
            <p:cNvSpPr>
              <a:spLocks noChangeArrowheads="1"/>
            </p:cNvSpPr>
            <p:nvPr/>
          </p:nvSpPr>
          <p:spPr bwMode="auto">
            <a:xfrm>
              <a:off x="7979695" y="1136047"/>
              <a:ext cx="596900" cy="468313"/>
            </a:xfrm>
            <a:prstGeom prst="roundRect">
              <a:avLst>
                <a:gd name="adj" fmla="val 16667"/>
              </a:avLst>
            </a:prstGeom>
            <a:solidFill>
              <a:srgbClr val="D9D9D9"/>
            </a:solidFill>
            <a:ln w="12700">
              <a:solidFill>
                <a:srgbClr val="595959"/>
              </a:solidFill>
              <a:round/>
              <a:headEnd/>
              <a:tailEnd/>
            </a:ln>
            <a:effectLst>
              <a:outerShdw blurRad="50800" dist="38100" dir="2700000" algn="tl" rotWithShape="0">
                <a:srgbClr val="808080">
                  <a:alpha val="39999"/>
                </a:srgbClr>
              </a:outerShdw>
            </a:effectLst>
          </p:spPr>
          <p:txBody>
            <a:bodyPr lIns="0" tIns="0" rIns="0" bIns="0" anchor="ctr"/>
            <a:lstStyle/>
            <a:p>
              <a:pPr algn="ctr">
                <a:defRPr/>
              </a:pPr>
              <a:r>
                <a:rPr lang="en-US" sz="400" dirty="0">
                  <a:latin typeface="Verdana"/>
                  <a:ea typeface="+mn-ea"/>
                  <a:cs typeface="Verdana"/>
                </a:rPr>
                <a:t>Ethernet 4x25G</a:t>
              </a:r>
            </a:p>
          </p:txBody>
        </p:sp>
        <p:sp>
          <p:nvSpPr>
            <p:cNvPr id="22" name="Rounded Rectangle 21"/>
            <p:cNvSpPr>
              <a:spLocks noChangeArrowheads="1"/>
            </p:cNvSpPr>
            <p:nvPr/>
          </p:nvSpPr>
          <p:spPr bwMode="auto">
            <a:xfrm>
              <a:off x="7979695" y="1728185"/>
              <a:ext cx="596900" cy="468312"/>
            </a:xfrm>
            <a:prstGeom prst="roundRect">
              <a:avLst>
                <a:gd name="adj" fmla="val 16667"/>
              </a:avLst>
            </a:prstGeom>
            <a:solidFill>
              <a:srgbClr val="D9D9D9"/>
            </a:solidFill>
            <a:ln w="12700">
              <a:solidFill>
                <a:srgbClr val="595959"/>
              </a:solidFill>
              <a:round/>
              <a:headEnd/>
              <a:tailEnd/>
            </a:ln>
            <a:effectLst>
              <a:outerShdw blurRad="50800" dist="38100" dir="2700000" algn="tl" rotWithShape="0">
                <a:srgbClr val="808080">
                  <a:alpha val="39999"/>
                </a:srgbClr>
              </a:outerShdw>
            </a:effectLst>
          </p:spPr>
          <p:txBody>
            <a:bodyPr lIns="0" tIns="0" rIns="0" bIns="0" anchor="ctr"/>
            <a:lstStyle/>
            <a:p>
              <a:pPr algn="ctr">
                <a:defRPr/>
              </a:pPr>
              <a:r>
                <a:rPr lang="en-US" sz="400" dirty="0">
                  <a:latin typeface="Verdana"/>
                  <a:ea typeface="+mn-ea"/>
                  <a:cs typeface="Verdana"/>
                </a:rPr>
                <a:t>Ethernet 4x25G</a:t>
              </a:r>
            </a:p>
          </p:txBody>
        </p:sp>
        <p:sp>
          <p:nvSpPr>
            <p:cNvPr id="23" name="Rounded Rectangle 22"/>
            <p:cNvSpPr>
              <a:spLocks noChangeArrowheads="1"/>
            </p:cNvSpPr>
            <p:nvPr/>
          </p:nvSpPr>
          <p:spPr bwMode="auto">
            <a:xfrm>
              <a:off x="7979695" y="2318735"/>
              <a:ext cx="596900" cy="469900"/>
            </a:xfrm>
            <a:prstGeom prst="roundRect">
              <a:avLst>
                <a:gd name="adj" fmla="val 16667"/>
              </a:avLst>
            </a:prstGeom>
            <a:solidFill>
              <a:srgbClr val="D9D9D9"/>
            </a:solidFill>
            <a:ln w="12700">
              <a:solidFill>
                <a:srgbClr val="595959"/>
              </a:solidFill>
              <a:round/>
              <a:headEnd/>
              <a:tailEnd/>
            </a:ln>
            <a:effectLst>
              <a:outerShdw blurRad="50800" dist="38100" dir="2700000" algn="tl" rotWithShape="0">
                <a:srgbClr val="808080">
                  <a:alpha val="39999"/>
                </a:srgbClr>
              </a:outerShdw>
            </a:effectLst>
          </p:spPr>
          <p:txBody>
            <a:bodyPr lIns="0" tIns="0" rIns="0" bIns="0" anchor="ctr"/>
            <a:lstStyle/>
            <a:p>
              <a:pPr algn="ctr">
                <a:defRPr/>
              </a:pPr>
              <a:r>
                <a:rPr lang="en-US" sz="400" dirty="0">
                  <a:latin typeface="Verdana"/>
                  <a:ea typeface="+mn-ea"/>
                  <a:cs typeface="Verdana"/>
                </a:rPr>
                <a:t>Ethernet 4x25G</a:t>
              </a:r>
            </a:p>
          </p:txBody>
        </p:sp>
        <p:sp>
          <p:nvSpPr>
            <p:cNvPr id="24" name="Rounded Rectangle 23"/>
            <p:cNvSpPr>
              <a:spLocks noChangeArrowheads="1"/>
            </p:cNvSpPr>
            <p:nvPr/>
          </p:nvSpPr>
          <p:spPr bwMode="auto">
            <a:xfrm>
              <a:off x="7979695" y="2910872"/>
              <a:ext cx="596900" cy="469900"/>
            </a:xfrm>
            <a:prstGeom prst="roundRect">
              <a:avLst>
                <a:gd name="adj" fmla="val 16667"/>
              </a:avLst>
            </a:prstGeom>
            <a:solidFill>
              <a:srgbClr val="D9D9D9"/>
            </a:solidFill>
            <a:ln w="12700">
              <a:solidFill>
                <a:srgbClr val="595959"/>
              </a:solidFill>
              <a:round/>
              <a:headEnd/>
              <a:tailEnd/>
            </a:ln>
            <a:effectLst>
              <a:outerShdw blurRad="50800" dist="38100" dir="2700000" algn="tl" rotWithShape="0">
                <a:srgbClr val="808080">
                  <a:alpha val="39999"/>
                </a:srgbClr>
              </a:outerShdw>
            </a:effectLst>
          </p:spPr>
          <p:txBody>
            <a:bodyPr lIns="0" tIns="0" rIns="0" bIns="0" anchor="ctr"/>
            <a:lstStyle/>
            <a:p>
              <a:pPr algn="ctr">
                <a:defRPr/>
              </a:pPr>
              <a:r>
                <a:rPr lang="en-US" sz="400" dirty="0">
                  <a:latin typeface="Verdana"/>
                  <a:ea typeface="+mn-ea"/>
                  <a:cs typeface="Verdana"/>
                </a:rPr>
                <a:t>Ethernet 4x25G</a:t>
              </a:r>
            </a:p>
          </p:txBody>
        </p:sp>
        <p:sp>
          <p:nvSpPr>
            <p:cNvPr id="25" name="Rounded Rectangle 24"/>
            <p:cNvSpPr>
              <a:spLocks noChangeArrowheads="1"/>
            </p:cNvSpPr>
            <p:nvPr/>
          </p:nvSpPr>
          <p:spPr bwMode="auto">
            <a:xfrm>
              <a:off x="7986045" y="3503010"/>
              <a:ext cx="596900" cy="468312"/>
            </a:xfrm>
            <a:prstGeom prst="roundRect">
              <a:avLst>
                <a:gd name="adj" fmla="val 16667"/>
              </a:avLst>
            </a:prstGeom>
            <a:solidFill>
              <a:srgbClr val="D9D9D9"/>
            </a:solidFill>
            <a:ln w="12700">
              <a:solidFill>
                <a:srgbClr val="595959"/>
              </a:solidFill>
              <a:round/>
              <a:headEnd/>
              <a:tailEnd/>
            </a:ln>
            <a:effectLst>
              <a:outerShdw blurRad="50800" dist="38100" dir="2700000" algn="tl" rotWithShape="0">
                <a:srgbClr val="808080">
                  <a:alpha val="39999"/>
                </a:srgbClr>
              </a:outerShdw>
            </a:effectLst>
          </p:spPr>
          <p:txBody>
            <a:bodyPr lIns="0" tIns="0" rIns="0" bIns="0" anchor="ctr"/>
            <a:lstStyle/>
            <a:p>
              <a:pPr algn="ctr">
                <a:defRPr/>
              </a:pPr>
              <a:r>
                <a:rPr lang="en-US" sz="400" dirty="0">
                  <a:latin typeface="Verdana"/>
                  <a:ea typeface="+mn-ea"/>
                  <a:cs typeface="Verdana"/>
                </a:rPr>
                <a:t>Ethernet 4x25G</a:t>
              </a:r>
            </a:p>
          </p:txBody>
        </p:sp>
        <p:grpSp>
          <p:nvGrpSpPr>
            <p:cNvPr id="26" name="Group 163"/>
            <p:cNvGrpSpPr>
              <a:grpSpLocks/>
            </p:cNvGrpSpPr>
            <p:nvPr/>
          </p:nvGrpSpPr>
          <p:grpSpPr bwMode="auto">
            <a:xfrm>
              <a:off x="7195470" y="4757135"/>
              <a:ext cx="1171575" cy="328612"/>
              <a:chOff x="5180864" y="1318680"/>
              <a:chExt cx="990600" cy="228600"/>
            </a:xfrm>
          </p:grpSpPr>
          <p:sp>
            <p:nvSpPr>
              <p:cNvPr id="108" name="Line 7"/>
              <p:cNvSpPr>
                <a:spLocks noChangeShapeType="1"/>
              </p:cNvSpPr>
              <p:nvPr/>
            </p:nvSpPr>
            <p:spPr bwMode="auto">
              <a:xfrm>
                <a:off x="5180864" y="13186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09" name="Line 8"/>
              <p:cNvSpPr>
                <a:spLocks noChangeShapeType="1"/>
              </p:cNvSpPr>
              <p:nvPr/>
            </p:nvSpPr>
            <p:spPr bwMode="auto">
              <a:xfrm>
                <a:off x="5180864" y="13948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10" name="Line 9"/>
              <p:cNvSpPr>
                <a:spLocks noChangeShapeType="1"/>
              </p:cNvSpPr>
              <p:nvPr/>
            </p:nvSpPr>
            <p:spPr bwMode="auto">
              <a:xfrm>
                <a:off x="5180864" y="14710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11" name="Line 10"/>
              <p:cNvSpPr>
                <a:spLocks noChangeShapeType="1"/>
              </p:cNvSpPr>
              <p:nvPr/>
            </p:nvSpPr>
            <p:spPr bwMode="auto">
              <a:xfrm>
                <a:off x="5180864" y="15472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grpSp>
        <p:sp>
          <p:nvSpPr>
            <p:cNvPr id="27" name="Rounded Rectangle 26"/>
            <p:cNvSpPr>
              <a:spLocks noChangeArrowheads="1"/>
            </p:cNvSpPr>
            <p:nvPr/>
          </p:nvSpPr>
          <p:spPr bwMode="auto">
            <a:xfrm>
              <a:off x="4884070" y="1140810"/>
              <a:ext cx="596900" cy="468312"/>
            </a:xfrm>
            <a:prstGeom prst="roundRect">
              <a:avLst>
                <a:gd name="adj" fmla="val 16667"/>
              </a:avLst>
            </a:prstGeom>
            <a:solidFill>
              <a:srgbClr val="D9D9D9"/>
            </a:solidFill>
            <a:ln w="12700">
              <a:solidFill>
                <a:srgbClr val="595959"/>
              </a:solidFill>
              <a:round/>
              <a:headEnd/>
              <a:tailEnd/>
            </a:ln>
            <a:effectLst>
              <a:outerShdw blurRad="50800" dist="38100" dir="2700000" algn="tl" rotWithShape="0">
                <a:srgbClr val="808080">
                  <a:alpha val="39999"/>
                </a:srgbClr>
              </a:outerShdw>
            </a:effectLst>
          </p:spPr>
          <p:txBody>
            <a:bodyPr lIns="0" tIns="0" rIns="0" bIns="0" anchor="ctr"/>
            <a:lstStyle/>
            <a:p>
              <a:pPr algn="ctr">
                <a:defRPr/>
              </a:pPr>
              <a:r>
                <a:rPr lang="en-US" sz="400" dirty="0">
                  <a:latin typeface="Verdana"/>
                  <a:ea typeface="+mn-ea"/>
                  <a:cs typeface="Verdana"/>
                </a:rPr>
                <a:t>Ethernet</a:t>
              </a:r>
            </a:p>
            <a:p>
              <a:pPr algn="ctr">
                <a:defRPr/>
              </a:pPr>
              <a:r>
                <a:rPr lang="en-US" sz="400" dirty="0">
                  <a:latin typeface="Verdana"/>
                  <a:ea typeface="+mn-ea"/>
                  <a:cs typeface="Verdana"/>
                </a:rPr>
                <a:t>4x25G</a:t>
              </a:r>
            </a:p>
          </p:txBody>
        </p:sp>
        <p:sp>
          <p:nvSpPr>
            <p:cNvPr id="28" name="Rounded Rectangle 27"/>
            <p:cNvSpPr>
              <a:spLocks noChangeArrowheads="1"/>
            </p:cNvSpPr>
            <p:nvPr/>
          </p:nvSpPr>
          <p:spPr bwMode="auto">
            <a:xfrm>
              <a:off x="4884070" y="1732946"/>
              <a:ext cx="596901" cy="468313"/>
            </a:xfrm>
            <a:prstGeom prst="roundRect">
              <a:avLst>
                <a:gd name="adj" fmla="val 16667"/>
              </a:avLst>
            </a:prstGeom>
            <a:solidFill>
              <a:srgbClr val="D9D9D9"/>
            </a:solidFill>
            <a:ln w="12700">
              <a:solidFill>
                <a:srgbClr val="595959"/>
              </a:solidFill>
              <a:round/>
              <a:headEnd/>
              <a:tailEnd/>
            </a:ln>
            <a:effectLst>
              <a:outerShdw blurRad="50800" dist="38100" dir="2700000" algn="tl" rotWithShape="0">
                <a:srgbClr val="808080">
                  <a:alpha val="39999"/>
                </a:srgbClr>
              </a:outerShdw>
            </a:effectLst>
          </p:spPr>
          <p:txBody>
            <a:bodyPr lIns="0" tIns="0" rIns="0" bIns="0" anchor="ctr"/>
            <a:lstStyle/>
            <a:p>
              <a:pPr algn="ctr">
                <a:defRPr/>
              </a:pPr>
              <a:r>
                <a:rPr lang="en-US" sz="400" dirty="0">
                  <a:latin typeface="Verdana"/>
                  <a:ea typeface="+mn-ea"/>
                  <a:cs typeface="Verdana"/>
                </a:rPr>
                <a:t>Ethernet</a:t>
              </a:r>
            </a:p>
            <a:p>
              <a:pPr algn="ctr">
                <a:defRPr/>
              </a:pPr>
              <a:r>
                <a:rPr lang="en-US" sz="400" dirty="0">
                  <a:latin typeface="Verdana"/>
                  <a:ea typeface="+mn-ea"/>
                  <a:cs typeface="Verdana"/>
                </a:rPr>
                <a:t>4x25G</a:t>
              </a:r>
            </a:p>
          </p:txBody>
        </p:sp>
        <p:sp>
          <p:nvSpPr>
            <p:cNvPr id="29" name="Rounded Rectangle 28"/>
            <p:cNvSpPr>
              <a:spLocks noChangeArrowheads="1"/>
            </p:cNvSpPr>
            <p:nvPr/>
          </p:nvSpPr>
          <p:spPr bwMode="auto">
            <a:xfrm>
              <a:off x="4884070" y="2325085"/>
              <a:ext cx="596900" cy="468312"/>
            </a:xfrm>
            <a:prstGeom prst="roundRect">
              <a:avLst>
                <a:gd name="adj" fmla="val 16667"/>
              </a:avLst>
            </a:prstGeom>
            <a:solidFill>
              <a:srgbClr val="D9D9D9"/>
            </a:solidFill>
            <a:ln w="12700">
              <a:solidFill>
                <a:srgbClr val="595959"/>
              </a:solidFill>
              <a:round/>
              <a:headEnd/>
              <a:tailEnd/>
            </a:ln>
            <a:effectLst>
              <a:outerShdw blurRad="50800" dist="38100" dir="2700000" algn="tl" rotWithShape="0">
                <a:srgbClr val="808080">
                  <a:alpha val="39999"/>
                </a:srgbClr>
              </a:outerShdw>
            </a:effectLst>
          </p:spPr>
          <p:txBody>
            <a:bodyPr lIns="0" tIns="0" rIns="0" bIns="0" anchor="ctr"/>
            <a:lstStyle/>
            <a:p>
              <a:pPr algn="ctr">
                <a:defRPr/>
              </a:pPr>
              <a:r>
                <a:rPr lang="en-US" sz="400" dirty="0">
                  <a:latin typeface="Verdana"/>
                  <a:ea typeface="+mn-ea"/>
                  <a:cs typeface="Verdana"/>
                </a:rPr>
                <a:t>Ethernet 4x25G</a:t>
              </a:r>
            </a:p>
          </p:txBody>
        </p:sp>
        <p:sp>
          <p:nvSpPr>
            <p:cNvPr id="30" name="Rounded Rectangle 29"/>
            <p:cNvSpPr/>
            <p:nvPr/>
          </p:nvSpPr>
          <p:spPr>
            <a:xfrm>
              <a:off x="7981319" y="4645454"/>
              <a:ext cx="602713" cy="1138576"/>
            </a:xfrm>
            <a:prstGeom prst="roundRect">
              <a:avLst>
                <a:gd name="adj" fmla="val 15140"/>
              </a:avLst>
            </a:prstGeom>
            <a:solidFill>
              <a:schemeClr val="accent5">
                <a:lumMod val="40000"/>
                <a:lumOff val="60000"/>
              </a:schemeClr>
            </a:solidFill>
            <a:ln w="12700" cmpd="sng">
              <a:solidFill>
                <a:srgbClr val="595959"/>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vert="vert270" lIns="0" tIns="0" rIns="0" bIns="0" anchor="ctr"/>
            <a:lstStyle/>
            <a:p>
              <a:pPr algn="ctr">
                <a:defRPr/>
              </a:pPr>
              <a:r>
                <a:rPr lang="en-US" sz="500" dirty="0">
                  <a:solidFill>
                    <a:schemeClr val="tx1"/>
                  </a:solidFill>
                  <a:cs typeface="Verdana"/>
                </a:rPr>
                <a:t>Internal</a:t>
              </a:r>
              <a:br>
                <a:rPr lang="en-US" sz="500" dirty="0">
                  <a:solidFill>
                    <a:schemeClr val="tx1"/>
                  </a:solidFill>
                  <a:cs typeface="Verdana"/>
                </a:rPr>
              </a:br>
              <a:r>
                <a:rPr lang="en-US" sz="500" dirty="0">
                  <a:solidFill>
                    <a:schemeClr val="tx1"/>
                  </a:solidFill>
                  <a:cs typeface="Verdana"/>
                </a:rPr>
                <a:t>Blocks</a:t>
              </a:r>
            </a:p>
          </p:txBody>
        </p:sp>
        <p:sp>
          <p:nvSpPr>
            <p:cNvPr id="31" name="Rounded Rectangle 30"/>
            <p:cNvSpPr>
              <a:spLocks noChangeArrowheads="1"/>
            </p:cNvSpPr>
            <p:nvPr/>
          </p:nvSpPr>
          <p:spPr bwMode="auto">
            <a:xfrm>
              <a:off x="5654008" y="1137635"/>
              <a:ext cx="2168525" cy="4786506"/>
            </a:xfrm>
            <a:prstGeom prst="roundRect">
              <a:avLst>
                <a:gd name="adj" fmla="val 4167"/>
              </a:avLst>
            </a:prstGeom>
            <a:solidFill>
              <a:srgbClr val="BFBFBF"/>
            </a:solidFill>
            <a:ln w="12700">
              <a:solidFill>
                <a:srgbClr val="043054"/>
              </a:solidFill>
              <a:round/>
              <a:headEnd/>
              <a:tailEnd/>
            </a:ln>
            <a:effectLst>
              <a:outerShdw blurRad="50800" dist="38100" dir="2700000" algn="tl" rotWithShape="0">
                <a:srgbClr val="808080">
                  <a:alpha val="39999"/>
                </a:srgbClr>
              </a:outerShdw>
            </a:effectLst>
          </p:spPr>
          <p:txBody>
            <a:bodyPr lIns="0" tIns="0" rIns="0" bIns="0" anchor="ctr"/>
            <a:lstStyle/>
            <a:p>
              <a:pPr algn="ctr">
                <a:defRPr/>
              </a:pPr>
              <a:endParaRPr lang="en-US" sz="900" b="1" dirty="0">
                <a:solidFill>
                  <a:schemeClr val="lt1"/>
                </a:solidFill>
                <a:latin typeface="Verdana"/>
                <a:ea typeface="+mn-ea"/>
                <a:cs typeface="Verdana"/>
              </a:endParaRPr>
            </a:p>
            <a:p>
              <a:pPr algn="ctr">
                <a:defRPr/>
              </a:pPr>
              <a:endParaRPr lang="en-US" sz="900" b="1" dirty="0">
                <a:solidFill>
                  <a:schemeClr val="lt1"/>
                </a:solidFill>
                <a:latin typeface="Verdana"/>
                <a:ea typeface="+mn-ea"/>
                <a:cs typeface="Verdana"/>
              </a:endParaRPr>
            </a:p>
            <a:p>
              <a:pPr algn="ctr">
                <a:defRPr/>
              </a:pPr>
              <a:endParaRPr lang="en-US" sz="900" b="1" dirty="0">
                <a:solidFill>
                  <a:schemeClr val="lt1"/>
                </a:solidFill>
                <a:latin typeface="Verdana"/>
                <a:ea typeface="+mn-ea"/>
                <a:cs typeface="Verdana"/>
              </a:endParaRPr>
            </a:p>
            <a:p>
              <a:pPr algn="ctr">
                <a:defRPr/>
              </a:pPr>
              <a:endParaRPr lang="en-US" sz="900" b="1" dirty="0">
                <a:solidFill>
                  <a:schemeClr val="lt1"/>
                </a:solidFill>
                <a:latin typeface="Verdana"/>
                <a:ea typeface="+mn-ea"/>
                <a:cs typeface="Verdana"/>
              </a:endParaRPr>
            </a:p>
            <a:p>
              <a:pPr algn="ctr">
                <a:defRPr/>
              </a:pPr>
              <a:endParaRPr lang="en-US" sz="900" b="1" dirty="0">
                <a:solidFill>
                  <a:schemeClr val="lt1"/>
                </a:solidFill>
                <a:latin typeface="Verdana"/>
                <a:ea typeface="+mn-ea"/>
                <a:cs typeface="Verdana"/>
              </a:endParaRPr>
            </a:p>
            <a:p>
              <a:pPr algn="ctr">
                <a:defRPr/>
              </a:pPr>
              <a:endParaRPr lang="en-US" sz="900" b="1" dirty="0">
                <a:solidFill>
                  <a:schemeClr val="lt1"/>
                </a:solidFill>
                <a:latin typeface="Verdana"/>
                <a:ea typeface="+mn-ea"/>
                <a:cs typeface="Verdana"/>
              </a:endParaRPr>
            </a:p>
            <a:p>
              <a:pPr algn="ctr">
                <a:defRPr/>
              </a:pPr>
              <a:endParaRPr lang="en-US" sz="900" b="1" dirty="0">
                <a:solidFill>
                  <a:schemeClr val="lt1"/>
                </a:solidFill>
                <a:latin typeface="Verdana"/>
                <a:ea typeface="+mn-ea"/>
                <a:cs typeface="Verdana"/>
              </a:endParaRPr>
            </a:p>
            <a:p>
              <a:pPr algn="ctr">
                <a:defRPr/>
              </a:pPr>
              <a:endParaRPr lang="en-US" sz="900" b="1" dirty="0">
                <a:solidFill>
                  <a:schemeClr val="lt1"/>
                </a:solidFill>
                <a:latin typeface="Verdana"/>
                <a:ea typeface="+mn-ea"/>
                <a:cs typeface="Verdana"/>
              </a:endParaRPr>
            </a:p>
            <a:p>
              <a:pPr algn="ctr">
                <a:defRPr/>
              </a:pPr>
              <a:endParaRPr lang="en-US" sz="900" b="1" dirty="0">
                <a:solidFill>
                  <a:schemeClr val="lt1"/>
                </a:solidFill>
                <a:latin typeface="Verdana"/>
                <a:ea typeface="+mn-ea"/>
                <a:cs typeface="Verdana"/>
              </a:endParaRPr>
            </a:p>
            <a:p>
              <a:pPr algn="ctr">
                <a:defRPr/>
              </a:pPr>
              <a:endParaRPr lang="en-US" sz="900" b="1" dirty="0">
                <a:solidFill>
                  <a:schemeClr val="lt1"/>
                </a:solidFill>
                <a:latin typeface="Verdana"/>
                <a:ea typeface="+mn-ea"/>
                <a:cs typeface="Verdana"/>
              </a:endParaRPr>
            </a:p>
            <a:p>
              <a:pPr algn="ctr">
                <a:defRPr/>
              </a:pPr>
              <a:endParaRPr lang="en-US" sz="900" b="1" dirty="0">
                <a:solidFill>
                  <a:schemeClr val="lt1"/>
                </a:solidFill>
                <a:latin typeface="Verdana"/>
                <a:ea typeface="+mn-ea"/>
                <a:cs typeface="Verdana"/>
              </a:endParaRPr>
            </a:p>
            <a:p>
              <a:pPr algn="ctr">
                <a:defRPr/>
              </a:pPr>
              <a:endParaRPr lang="en-US" sz="900" b="1" dirty="0">
                <a:solidFill>
                  <a:schemeClr val="lt1"/>
                </a:solidFill>
                <a:latin typeface="Verdana"/>
                <a:ea typeface="+mn-ea"/>
                <a:cs typeface="Verdana"/>
              </a:endParaRPr>
            </a:p>
            <a:p>
              <a:pPr algn="ctr">
                <a:defRPr/>
              </a:pPr>
              <a:endParaRPr lang="en-US" sz="900" b="1" dirty="0">
                <a:solidFill>
                  <a:schemeClr val="lt1"/>
                </a:solidFill>
                <a:latin typeface="Verdana"/>
                <a:ea typeface="+mn-ea"/>
                <a:cs typeface="Verdana"/>
              </a:endParaRPr>
            </a:p>
            <a:p>
              <a:pPr algn="ctr">
                <a:defRPr/>
              </a:pPr>
              <a:endParaRPr lang="en-US" sz="900" b="1" dirty="0">
                <a:latin typeface="Verdana"/>
                <a:ea typeface="+mn-ea"/>
                <a:cs typeface="Verdana"/>
              </a:endParaRPr>
            </a:p>
          </p:txBody>
        </p:sp>
        <p:sp>
          <p:nvSpPr>
            <p:cNvPr id="32" name="Rounded Rectangle 31"/>
            <p:cNvSpPr>
              <a:spLocks noChangeArrowheads="1"/>
            </p:cNvSpPr>
            <p:nvPr/>
          </p:nvSpPr>
          <p:spPr bwMode="auto">
            <a:xfrm>
              <a:off x="6164493" y="2974693"/>
              <a:ext cx="1491351" cy="2558264"/>
            </a:xfrm>
            <a:prstGeom prst="roundRect">
              <a:avLst>
                <a:gd name="adj" fmla="val 4167"/>
              </a:avLst>
            </a:prstGeom>
            <a:solidFill>
              <a:srgbClr val="0860A8"/>
            </a:solidFill>
            <a:ln w="12700">
              <a:solidFill>
                <a:srgbClr val="043054"/>
              </a:solidFill>
              <a:round/>
              <a:headEnd/>
              <a:tailEnd/>
            </a:ln>
            <a:effectLst>
              <a:outerShdw blurRad="50800" dist="38100" dir="2700000" algn="tl" rotWithShape="0">
                <a:srgbClr val="808080">
                  <a:alpha val="39999"/>
                </a:srgbClr>
              </a:outerShdw>
            </a:effectLst>
          </p:spPr>
          <p:txBody>
            <a:bodyPr lIns="0" tIns="0" rIns="0" bIns="0" anchor="ctr"/>
            <a:lstStyle/>
            <a:p>
              <a:pPr algn="ctr">
                <a:defRPr/>
              </a:pPr>
              <a:r>
                <a:rPr lang="en-US" sz="900" dirty="0">
                  <a:solidFill>
                    <a:srgbClr val="FFFFFF"/>
                  </a:solidFill>
                  <a:latin typeface="+mn-lt"/>
                  <a:ea typeface="+mn-ea"/>
                  <a:cs typeface="Verdana"/>
                </a:rPr>
                <a:t>Rapid Array</a:t>
              </a:r>
              <a:endParaRPr lang="en-US" sz="900" baseline="30000" dirty="0">
                <a:solidFill>
                  <a:srgbClr val="FFFFFF"/>
                </a:solidFill>
                <a:latin typeface="+mn-lt"/>
                <a:ea typeface="+mn-ea"/>
                <a:cs typeface="Verdana"/>
              </a:endParaRPr>
            </a:p>
            <a:p>
              <a:pPr algn="ctr">
                <a:defRPr/>
              </a:pPr>
              <a:r>
                <a:rPr lang="en-US" sz="600" dirty="0">
                  <a:solidFill>
                    <a:srgbClr val="FFFFFF"/>
                  </a:solidFill>
                  <a:latin typeface="+mn-lt"/>
                  <a:ea typeface="+mn-ea"/>
                  <a:cs typeface="Verdana"/>
                </a:rPr>
                <a:t>Shared Memory</a:t>
              </a:r>
            </a:p>
          </p:txBody>
        </p:sp>
        <p:sp>
          <p:nvSpPr>
            <p:cNvPr id="33" name="Rounded Rectangle 32"/>
            <p:cNvSpPr>
              <a:spLocks noChangeArrowheads="1"/>
            </p:cNvSpPr>
            <p:nvPr/>
          </p:nvSpPr>
          <p:spPr bwMode="auto">
            <a:xfrm>
              <a:off x="5838907" y="1497743"/>
              <a:ext cx="1827212" cy="1274762"/>
            </a:xfrm>
            <a:prstGeom prst="roundRect">
              <a:avLst>
                <a:gd name="adj" fmla="val 12681"/>
              </a:avLst>
            </a:prstGeom>
            <a:solidFill>
              <a:srgbClr val="0860A8"/>
            </a:solidFill>
            <a:ln w="12700">
              <a:solidFill>
                <a:srgbClr val="043054"/>
              </a:solidFill>
              <a:round/>
              <a:headEnd/>
              <a:tailEnd/>
            </a:ln>
            <a:effectLst>
              <a:outerShdw blurRad="50800" dist="38100" dir="2700000" algn="tl" rotWithShape="0">
                <a:srgbClr val="808080">
                  <a:alpha val="39999"/>
                </a:srgbClr>
              </a:outerShdw>
            </a:effectLst>
          </p:spPr>
          <p:txBody>
            <a:bodyPr lIns="0" tIns="0" rIns="0" bIns="0" anchor="ctr"/>
            <a:lstStyle/>
            <a:p>
              <a:pPr algn="ctr"/>
              <a:r>
                <a:rPr lang="en-US" sz="900" dirty="0">
                  <a:solidFill>
                    <a:srgbClr val="FFFFFF"/>
                  </a:solidFill>
                  <a:latin typeface="Verdana" pitchFamily="34" charset="0"/>
                </a:rPr>
                <a:t>FlexPipe</a:t>
              </a:r>
              <a:r>
                <a:rPr lang="en-US" sz="900" baseline="30000" dirty="0">
                  <a:solidFill>
                    <a:srgbClr val="FFFFFF"/>
                  </a:solidFill>
                  <a:latin typeface="Verdana" pitchFamily="34" charset="0"/>
                </a:rPr>
                <a:t>™</a:t>
              </a:r>
            </a:p>
            <a:p>
              <a:pPr algn="ctr"/>
              <a:r>
                <a:rPr lang="en-US" sz="500" dirty="0">
                  <a:solidFill>
                    <a:srgbClr val="FFFFFF"/>
                  </a:solidFill>
                  <a:latin typeface="Verdana" pitchFamily="34" charset="0"/>
                </a:rPr>
                <a:t>Frame Processing Pipeline</a:t>
              </a:r>
            </a:p>
          </p:txBody>
        </p:sp>
        <p:sp>
          <p:nvSpPr>
            <p:cNvPr id="34" name="Rounded Rectangle 33"/>
            <p:cNvSpPr>
              <a:spLocks noChangeArrowheads="1"/>
            </p:cNvSpPr>
            <p:nvPr/>
          </p:nvSpPr>
          <p:spPr bwMode="auto">
            <a:xfrm>
              <a:off x="7979695" y="4068160"/>
              <a:ext cx="596900" cy="469900"/>
            </a:xfrm>
            <a:prstGeom prst="roundRect">
              <a:avLst>
                <a:gd name="adj" fmla="val 16667"/>
              </a:avLst>
            </a:prstGeom>
            <a:solidFill>
              <a:srgbClr val="D9D9D9"/>
            </a:solidFill>
            <a:ln w="12700">
              <a:solidFill>
                <a:srgbClr val="595959"/>
              </a:solidFill>
              <a:round/>
              <a:headEnd/>
              <a:tailEnd/>
            </a:ln>
            <a:effectLst>
              <a:outerShdw blurRad="50800" dist="38100" dir="2700000" algn="tl" rotWithShape="0">
                <a:srgbClr val="808080">
                  <a:alpha val="39999"/>
                </a:srgbClr>
              </a:outerShdw>
            </a:effectLst>
          </p:spPr>
          <p:txBody>
            <a:bodyPr lIns="0" tIns="0" rIns="0" bIns="0" anchor="ctr"/>
            <a:lstStyle/>
            <a:p>
              <a:pPr algn="ctr">
                <a:defRPr/>
              </a:pPr>
              <a:r>
                <a:rPr lang="en-US" sz="400" dirty="0">
                  <a:latin typeface="Verdana"/>
                  <a:ea typeface="+mn-ea"/>
                  <a:cs typeface="Verdana"/>
                </a:rPr>
                <a:t>Ethernet 4x25G</a:t>
              </a:r>
            </a:p>
          </p:txBody>
        </p:sp>
        <p:grpSp>
          <p:nvGrpSpPr>
            <p:cNvPr id="35" name="Group 34"/>
            <p:cNvGrpSpPr/>
            <p:nvPr/>
          </p:nvGrpSpPr>
          <p:grpSpPr>
            <a:xfrm>
              <a:off x="4721032" y="2992622"/>
              <a:ext cx="1357819" cy="639617"/>
              <a:chOff x="4714208" y="2992622"/>
              <a:chExt cx="1357819" cy="639617"/>
            </a:xfrm>
          </p:grpSpPr>
          <p:grpSp>
            <p:nvGrpSpPr>
              <p:cNvPr id="92" name="Group 185"/>
              <p:cNvGrpSpPr>
                <a:grpSpLocks/>
              </p:cNvGrpSpPr>
              <p:nvPr/>
            </p:nvGrpSpPr>
            <p:grpSpPr bwMode="auto">
              <a:xfrm>
                <a:off x="5402505" y="3130933"/>
                <a:ext cx="376915" cy="339906"/>
                <a:chOff x="5180864" y="1318680"/>
                <a:chExt cx="990600" cy="228600"/>
              </a:xfrm>
            </p:grpSpPr>
            <p:sp>
              <p:nvSpPr>
                <p:cNvPr id="104" name="Line 7"/>
                <p:cNvSpPr>
                  <a:spLocks noChangeShapeType="1"/>
                </p:cNvSpPr>
                <p:nvPr/>
              </p:nvSpPr>
              <p:spPr bwMode="auto">
                <a:xfrm>
                  <a:off x="5180864" y="13186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05" name="Line 8"/>
                <p:cNvSpPr>
                  <a:spLocks noChangeShapeType="1"/>
                </p:cNvSpPr>
                <p:nvPr/>
              </p:nvSpPr>
              <p:spPr bwMode="auto">
                <a:xfrm>
                  <a:off x="5180864" y="13948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06" name="Line 9"/>
                <p:cNvSpPr>
                  <a:spLocks noChangeShapeType="1"/>
                </p:cNvSpPr>
                <p:nvPr/>
              </p:nvSpPr>
              <p:spPr bwMode="auto">
                <a:xfrm>
                  <a:off x="5180864" y="14710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07" name="Line 10"/>
                <p:cNvSpPr>
                  <a:spLocks noChangeShapeType="1"/>
                </p:cNvSpPr>
                <p:nvPr/>
              </p:nvSpPr>
              <p:spPr bwMode="auto">
                <a:xfrm>
                  <a:off x="5180864" y="15472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grpSp>
          <p:grpSp>
            <p:nvGrpSpPr>
              <p:cNvPr id="93" name="Group 186"/>
              <p:cNvGrpSpPr>
                <a:grpSpLocks/>
              </p:cNvGrpSpPr>
              <p:nvPr/>
            </p:nvGrpSpPr>
            <p:grpSpPr bwMode="auto">
              <a:xfrm>
                <a:off x="4714208" y="3102905"/>
                <a:ext cx="386853" cy="396554"/>
                <a:chOff x="4865337" y="3727794"/>
                <a:chExt cx="386406" cy="396805"/>
              </a:xfrm>
            </p:grpSpPr>
            <p:sp>
              <p:nvSpPr>
                <p:cNvPr id="96" name="Line 7"/>
                <p:cNvSpPr>
                  <a:spLocks noChangeShapeType="1"/>
                </p:cNvSpPr>
                <p:nvPr/>
              </p:nvSpPr>
              <p:spPr bwMode="auto">
                <a:xfrm>
                  <a:off x="4865715" y="3784480"/>
                  <a:ext cx="376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97" name="Line 8"/>
                <p:cNvSpPr>
                  <a:spLocks noChangeShapeType="1"/>
                </p:cNvSpPr>
                <p:nvPr/>
              </p:nvSpPr>
              <p:spPr bwMode="auto">
                <a:xfrm>
                  <a:off x="4865715" y="3897852"/>
                  <a:ext cx="376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98" name="Line 9"/>
                <p:cNvSpPr>
                  <a:spLocks noChangeShapeType="1"/>
                </p:cNvSpPr>
                <p:nvPr/>
              </p:nvSpPr>
              <p:spPr bwMode="auto">
                <a:xfrm>
                  <a:off x="4865715" y="4011224"/>
                  <a:ext cx="376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99" name="Line 10"/>
                <p:cNvSpPr>
                  <a:spLocks noChangeShapeType="1"/>
                </p:cNvSpPr>
                <p:nvPr/>
              </p:nvSpPr>
              <p:spPr bwMode="auto">
                <a:xfrm>
                  <a:off x="4865715" y="4124599"/>
                  <a:ext cx="376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00" name="Line 7"/>
                <p:cNvSpPr>
                  <a:spLocks noChangeShapeType="1"/>
                </p:cNvSpPr>
                <p:nvPr/>
              </p:nvSpPr>
              <p:spPr bwMode="auto">
                <a:xfrm>
                  <a:off x="4865337" y="3727794"/>
                  <a:ext cx="38640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01" name="Line 8"/>
                <p:cNvSpPr>
                  <a:spLocks noChangeShapeType="1"/>
                </p:cNvSpPr>
                <p:nvPr/>
              </p:nvSpPr>
              <p:spPr bwMode="auto">
                <a:xfrm>
                  <a:off x="4865337" y="3841166"/>
                  <a:ext cx="38640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02" name="Line 9"/>
                <p:cNvSpPr>
                  <a:spLocks noChangeShapeType="1"/>
                </p:cNvSpPr>
                <p:nvPr/>
              </p:nvSpPr>
              <p:spPr bwMode="auto">
                <a:xfrm>
                  <a:off x="4865337" y="3954538"/>
                  <a:ext cx="38640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103" name="Line 10"/>
                <p:cNvSpPr>
                  <a:spLocks noChangeShapeType="1"/>
                </p:cNvSpPr>
                <p:nvPr/>
              </p:nvSpPr>
              <p:spPr bwMode="auto">
                <a:xfrm>
                  <a:off x="4865337" y="4067910"/>
                  <a:ext cx="38640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grpSp>
          <p:sp>
            <p:nvSpPr>
              <p:cNvPr id="94" name="Rounded Rectangle 93"/>
              <p:cNvSpPr>
                <a:spLocks noChangeArrowheads="1"/>
              </p:cNvSpPr>
              <p:nvPr/>
            </p:nvSpPr>
            <p:spPr bwMode="auto">
              <a:xfrm>
                <a:off x="4878387" y="3069605"/>
                <a:ext cx="603411" cy="468313"/>
              </a:xfrm>
              <a:prstGeom prst="roundRect">
                <a:avLst>
                  <a:gd name="adj" fmla="val 15139"/>
                </a:avLst>
              </a:prstGeom>
              <a:solidFill>
                <a:srgbClr val="A0D58D"/>
              </a:solidFill>
              <a:ln w="12700">
                <a:solidFill>
                  <a:srgbClr val="595959"/>
                </a:solidFill>
                <a:round/>
                <a:headEnd/>
                <a:tailEnd/>
              </a:ln>
              <a:effectLst>
                <a:outerShdw blurRad="50800" dist="38100" dir="2700000" algn="tl" rotWithShape="0">
                  <a:srgbClr val="808080">
                    <a:alpha val="39999"/>
                  </a:srgbClr>
                </a:outerShdw>
              </a:effectLst>
            </p:spPr>
            <p:txBody>
              <a:bodyPr lIns="0" tIns="0" rIns="0" bIns="0" anchor="ctr"/>
              <a:lstStyle/>
              <a:p>
                <a:pPr algn="ctr">
                  <a:defRPr/>
                </a:pPr>
                <a:r>
                  <a:rPr lang="en-US" sz="400" dirty="0" smtClean="0">
                    <a:latin typeface="Verdana"/>
                    <a:cs typeface="Verdana"/>
                  </a:rPr>
                  <a:t>PCIe G3</a:t>
                </a:r>
              </a:p>
              <a:p>
                <a:pPr algn="ctr">
                  <a:defRPr/>
                </a:pPr>
                <a:r>
                  <a:rPr lang="en-US" sz="400" dirty="0" smtClean="0">
                    <a:latin typeface="Verdana"/>
                    <a:cs typeface="Verdana"/>
                  </a:rPr>
                  <a:t>1 x 8x</a:t>
                </a:r>
                <a:endParaRPr lang="en-US" sz="400" dirty="0">
                  <a:latin typeface="Verdana"/>
                  <a:cs typeface="Verdana"/>
                </a:endParaRPr>
              </a:p>
              <a:p>
                <a:pPr algn="ctr">
                  <a:defRPr/>
                </a:pPr>
                <a:r>
                  <a:rPr lang="en-US" sz="400" dirty="0" smtClean="0">
                    <a:latin typeface="Verdana"/>
                    <a:cs typeface="Verdana"/>
                  </a:rPr>
                  <a:t>2 x 4x</a:t>
                </a:r>
                <a:endParaRPr lang="en-US" sz="400" dirty="0">
                  <a:latin typeface="Verdana"/>
                  <a:cs typeface="Verdana"/>
                </a:endParaRPr>
              </a:p>
            </p:txBody>
          </p:sp>
          <p:sp>
            <p:nvSpPr>
              <p:cNvPr id="95" name="Rounded Rectangle 94"/>
              <p:cNvSpPr>
                <a:spLocks noChangeArrowheads="1"/>
              </p:cNvSpPr>
              <p:nvPr/>
            </p:nvSpPr>
            <p:spPr bwMode="auto">
              <a:xfrm>
                <a:off x="5649074" y="2992622"/>
                <a:ext cx="422953" cy="639617"/>
              </a:xfrm>
              <a:prstGeom prst="roundRect">
                <a:avLst>
                  <a:gd name="adj" fmla="val 4167"/>
                </a:avLst>
              </a:prstGeom>
              <a:solidFill>
                <a:schemeClr val="accent4">
                  <a:lumMod val="50000"/>
                </a:schemeClr>
              </a:solidFill>
              <a:ln w="12700">
                <a:solidFill>
                  <a:srgbClr val="043054"/>
                </a:solidFill>
                <a:round/>
                <a:headEnd/>
                <a:tailEnd/>
              </a:ln>
              <a:effectLst>
                <a:outerShdw blurRad="50800" dist="38100" dir="2700000" algn="tl" rotWithShape="0">
                  <a:srgbClr val="808080">
                    <a:alpha val="39999"/>
                  </a:srgbClr>
                </a:outerShdw>
              </a:effectLst>
            </p:spPr>
            <p:txBody>
              <a:bodyPr vert="vert270" lIns="0" tIns="0" rIns="0" bIns="0" anchor="ctr"/>
              <a:lstStyle/>
              <a:p>
                <a:pPr algn="ctr">
                  <a:defRPr/>
                </a:pPr>
                <a:r>
                  <a:rPr lang="en-US" sz="500" dirty="0" smtClean="0">
                    <a:solidFill>
                      <a:srgbClr val="FFFFFF"/>
                    </a:solidFill>
                    <a:latin typeface="+mn-lt"/>
                    <a:ea typeface="+mn-ea"/>
                    <a:cs typeface="Verdana"/>
                  </a:rPr>
                  <a:t>Ethernet Cont</a:t>
                </a:r>
                <a:endParaRPr lang="en-US" sz="500" baseline="30000" dirty="0">
                  <a:solidFill>
                    <a:srgbClr val="FFFFFF"/>
                  </a:solidFill>
                  <a:latin typeface="+mn-lt"/>
                  <a:ea typeface="+mn-ea"/>
                  <a:cs typeface="Verdana"/>
                </a:endParaRPr>
              </a:p>
            </p:txBody>
          </p:sp>
        </p:grpSp>
        <p:sp>
          <p:nvSpPr>
            <p:cNvPr id="36" name="TextBox 35"/>
            <p:cNvSpPr txBox="1"/>
            <p:nvPr/>
          </p:nvSpPr>
          <p:spPr>
            <a:xfrm>
              <a:off x="6177635" y="1121921"/>
              <a:ext cx="1419560" cy="510785"/>
            </a:xfrm>
            <a:prstGeom prst="rect">
              <a:avLst/>
            </a:prstGeom>
            <a:noFill/>
          </p:spPr>
          <p:txBody>
            <a:bodyPr wrap="none" rtlCol="0">
              <a:spAutoFit/>
            </a:bodyPr>
            <a:lstStyle/>
            <a:p>
              <a:r>
                <a:rPr lang="en-US" sz="900" dirty="0" smtClean="0"/>
                <a:t>960Mpps</a:t>
              </a:r>
              <a:endParaRPr lang="en-US" sz="900" dirty="0"/>
            </a:p>
          </p:txBody>
        </p:sp>
        <p:sp>
          <p:nvSpPr>
            <p:cNvPr id="37" name="Rounded Rectangle 36"/>
            <p:cNvSpPr>
              <a:spLocks noChangeArrowheads="1"/>
            </p:cNvSpPr>
            <p:nvPr/>
          </p:nvSpPr>
          <p:spPr bwMode="auto">
            <a:xfrm rot="5400000">
              <a:off x="6605454" y="5165762"/>
              <a:ext cx="233466" cy="1108204"/>
            </a:xfrm>
            <a:prstGeom prst="roundRect">
              <a:avLst>
                <a:gd name="adj" fmla="val 4167"/>
              </a:avLst>
            </a:prstGeom>
            <a:solidFill>
              <a:schemeClr val="accent4">
                <a:lumMod val="50000"/>
              </a:schemeClr>
            </a:solidFill>
            <a:ln w="12700">
              <a:solidFill>
                <a:srgbClr val="043054"/>
              </a:solidFill>
              <a:round/>
              <a:headEnd/>
              <a:tailEnd/>
            </a:ln>
            <a:effectLst>
              <a:outerShdw blurRad="50800" dist="38100" dir="2700000" algn="tl" rotWithShape="0">
                <a:srgbClr val="808080">
                  <a:alpha val="39999"/>
                </a:srgbClr>
              </a:outerShdw>
            </a:effectLst>
          </p:spPr>
          <p:txBody>
            <a:bodyPr vert="vert270" lIns="0" tIns="0" rIns="0" bIns="0" anchor="ctr"/>
            <a:lstStyle/>
            <a:p>
              <a:pPr algn="ctr">
                <a:defRPr/>
              </a:pPr>
              <a:r>
                <a:rPr lang="en-US" sz="500" dirty="0" smtClean="0">
                  <a:solidFill>
                    <a:srgbClr val="FFFFFF"/>
                  </a:solidFill>
                  <a:latin typeface="+mn-lt"/>
                  <a:cs typeface="Verdana"/>
                </a:rPr>
                <a:t>Management</a:t>
              </a:r>
              <a:endParaRPr lang="en-US" sz="500" baseline="30000" dirty="0">
                <a:solidFill>
                  <a:srgbClr val="FFFFFF"/>
                </a:solidFill>
                <a:latin typeface="+mn-lt"/>
                <a:ea typeface="+mn-ea"/>
                <a:cs typeface="Verdana"/>
              </a:endParaRPr>
            </a:p>
          </p:txBody>
        </p:sp>
        <p:cxnSp>
          <p:nvCxnSpPr>
            <p:cNvPr id="38" name="Straight Connector 37"/>
            <p:cNvCxnSpPr>
              <a:stCxn id="37" idx="3"/>
            </p:cNvCxnSpPr>
            <p:nvPr/>
          </p:nvCxnSpPr>
          <p:spPr>
            <a:xfrm flipH="1">
              <a:off x="6721434" y="5836597"/>
              <a:ext cx="753" cy="1700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04860" y="5965072"/>
              <a:ext cx="1198115" cy="356464"/>
            </a:xfrm>
            <a:prstGeom prst="rect">
              <a:avLst/>
            </a:prstGeom>
            <a:noFill/>
          </p:spPr>
          <p:txBody>
            <a:bodyPr wrap="none" rtlCol="0">
              <a:spAutoFit/>
            </a:bodyPr>
            <a:lstStyle/>
            <a:p>
              <a:r>
                <a:rPr lang="en-US" sz="600" dirty="0" smtClean="0"/>
                <a:t>PCIe 1x Gen3</a:t>
              </a:r>
              <a:endParaRPr lang="en-US" sz="600" dirty="0"/>
            </a:p>
          </p:txBody>
        </p:sp>
        <p:grpSp>
          <p:nvGrpSpPr>
            <p:cNvPr id="40" name="Group 39"/>
            <p:cNvGrpSpPr/>
            <p:nvPr/>
          </p:nvGrpSpPr>
          <p:grpSpPr>
            <a:xfrm>
              <a:off x="4723307" y="3656813"/>
              <a:ext cx="1357819" cy="639617"/>
              <a:chOff x="4714208" y="2992622"/>
              <a:chExt cx="1357819" cy="639617"/>
            </a:xfrm>
          </p:grpSpPr>
          <p:grpSp>
            <p:nvGrpSpPr>
              <p:cNvPr id="75" name="Group 185"/>
              <p:cNvGrpSpPr>
                <a:grpSpLocks/>
              </p:cNvGrpSpPr>
              <p:nvPr/>
            </p:nvGrpSpPr>
            <p:grpSpPr bwMode="auto">
              <a:xfrm>
                <a:off x="5402505" y="3130933"/>
                <a:ext cx="376915" cy="339906"/>
                <a:chOff x="5180864" y="1318680"/>
                <a:chExt cx="990600" cy="228600"/>
              </a:xfrm>
            </p:grpSpPr>
            <p:sp>
              <p:nvSpPr>
                <p:cNvPr id="88" name="Line 7"/>
                <p:cNvSpPr>
                  <a:spLocks noChangeShapeType="1"/>
                </p:cNvSpPr>
                <p:nvPr/>
              </p:nvSpPr>
              <p:spPr bwMode="auto">
                <a:xfrm>
                  <a:off x="5180864" y="13186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89" name="Line 8"/>
                <p:cNvSpPr>
                  <a:spLocks noChangeShapeType="1"/>
                </p:cNvSpPr>
                <p:nvPr/>
              </p:nvSpPr>
              <p:spPr bwMode="auto">
                <a:xfrm>
                  <a:off x="5180864" y="13948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90" name="Line 9"/>
                <p:cNvSpPr>
                  <a:spLocks noChangeShapeType="1"/>
                </p:cNvSpPr>
                <p:nvPr/>
              </p:nvSpPr>
              <p:spPr bwMode="auto">
                <a:xfrm>
                  <a:off x="5180864" y="14710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91" name="Line 10"/>
                <p:cNvSpPr>
                  <a:spLocks noChangeShapeType="1"/>
                </p:cNvSpPr>
                <p:nvPr/>
              </p:nvSpPr>
              <p:spPr bwMode="auto">
                <a:xfrm>
                  <a:off x="5180864" y="15472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grpSp>
          <p:grpSp>
            <p:nvGrpSpPr>
              <p:cNvPr id="76" name="Group 186"/>
              <p:cNvGrpSpPr>
                <a:grpSpLocks/>
              </p:cNvGrpSpPr>
              <p:nvPr/>
            </p:nvGrpSpPr>
            <p:grpSpPr bwMode="auto">
              <a:xfrm>
                <a:off x="4714208" y="3102905"/>
                <a:ext cx="386853" cy="396554"/>
                <a:chOff x="4865337" y="3727794"/>
                <a:chExt cx="386406" cy="396805"/>
              </a:xfrm>
            </p:grpSpPr>
            <p:sp>
              <p:nvSpPr>
                <p:cNvPr id="79" name="Line 7"/>
                <p:cNvSpPr>
                  <a:spLocks noChangeShapeType="1"/>
                </p:cNvSpPr>
                <p:nvPr/>
              </p:nvSpPr>
              <p:spPr bwMode="auto">
                <a:xfrm>
                  <a:off x="4865715" y="3784480"/>
                  <a:ext cx="376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80" name="Line 8"/>
                <p:cNvSpPr>
                  <a:spLocks noChangeShapeType="1"/>
                </p:cNvSpPr>
                <p:nvPr/>
              </p:nvSpPr>
              <p:spPr bwMode="auto">
                <a:xfrm>
                  <a:off x="4865715" y="3897852"/>
                  <a:ext cx="376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81" name="Line 9"/>
                <p:cNvSpPr>
                  <a:spLocks noChangeShapeType="1"/>
                </p:cNvSpPr>
                <p:nvPr/>
              </p:nvSpPr>
              <p:spPr bwMode="auto">
                <a:xfrm>
                  <a:off x="4865715" y="4011224"/>
                  <a:ext cx="376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82" name="Line 10"/>
                <p:cNvSpPr>
                  <a:spLocks noChangeShapeType="1"/>
                </p:cNvSpPr>
                <p:nvPr/>
              </p:nvSpPr>
              <p:spPr bwMode="auto">
                <a:xfrm>
                  <a:off x="4865715" y="4124599"/>
                  <a:ext cx="376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83" name="Line 7"/>
                <p:cNvSpPr>
                  <a:spLocks noChangeShapeType="1"/>
                </p:cNvSpPr>
                <p:nvPr/>
              </p:nvSpPr>
              <p:spPr bwMode="auto">
                <a:xfrm>
                  <a:off x="4865337" y="3727794"/>
                  <a:ext cx="38640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85" name="Line 8"/>
                <p:cNvSpPr>
                  <a:spLocks noChangeShapeType="1"/>
                </p:cNvSpPr>
                <p:nvPr/>
              </p:nvSpPr>
              <p:spPr bwMode="auto">
                <a:xfrm>
                  <a:off x="4865337" y="3841166"/>
                  <a:ext cx="38640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86" name="Line 9"/>
                <p:cNvSpPr>
                  <a:spLocks noChangeShapeType="1"/>
                </p:cNvSpPr>
                <p:nvPr/>
              </p:nvSpPr>
              <p:spPr bwMode="auto">
                <a:xfrm>
                  <a:off x="4865337" y="3954538"/>
                  <a:ext cx="38640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87" name="Line 10"/>
                <p:cNvSpPr>
                  <a:spLocks noChangeShapeType="1"/>
                </p:cNvSpPr>
                <p:nvPr/>
              </p:nvSpPr>
              <p:spPr bwMode="auto">
                <a:xfrm>
                  <a:off x="4865337" y="4067910"/>
                  <a:ext cx="38640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grpSp>
          <p:sp>
            <p:nvSpPr>
              <p:cNvPr id="77" name="Rounded Rectangle 76"/>
              <p:cNvSpPr>
                <a:spLocks noChangeArrowheads="1"/>
              </p:cNvSpPr>
              <p:nvPr/>
            </p:nvSpPr>
            <p:spPr bwMode="auto">
              <a:xfrm>
                <a:off x="4878387" y="3069605"/>
                <a:ext cx="603411" cy="468313"/>
              </a:xfrm>
              <a:prstGeom prst="roundRect">
                <a:avLst>
                  <a:gd name="adj" fmla="val 15139"/>
                </a:avLst>
              </a:prstGeom>
              <a:solidFill>
                <a:srgbClr val="A0D58D"/>
              </a:solidFill>
              <a:ln w="12700">
                <a:solidFill>
                  <a:srgbClr val="595959"/>
                </a:solidFill>
                <a:round/>
                <a:headEnd/>
                <a:tailEnd/>
              </a:ln>
              <a:effectLst>
                <a:outerShdw blurRad="50800" dist="38100" dir="2700000" algn="tl" rotWithShape="0">
                  <a:srgbClr val="808080">
                    <a:alpha val="39999"/>
                  </a:srgbClr>
                </a:outerShdw>
              </a:effectLst>
            </p:spPr>
            <p:txBody>
              <a:bodyPr lIns="0" tIns="0" rIns="0" bIns="0" anchor="ctr"/>
              <a:lstStyle/>
              <a:p>
                <a:pPr algn="ctr">
                  <a:defRPr/>
                </a:pPr>
                <a:r>
                  <a:rPr lang="en-US" sz="400" dirty="0" smtClean="0">
                    <a:latin typeface="Verdana"/>
                    <a:cs typeface="Verdana"/>
                  </a:rPr>
                  <a:t>PCIe G3</a:t>
                </a:r>
              </a:p>
              <a:p>
                <a:pPr algn="ctr">
                  <a:defRPr/>
                </a:pPr>
                <a:r>
                  <a:rPr lang="en-US" sz="400" dirty="0" smtClean="0">
                    <a:latin typeface="Verdana"/>
                    <a:cs typeface="Verdana"/>
                  </a:rPr>
                  <a:t>1 x 8x</a:t>
                </a:r>
                <a:endParaRPr lang="en-US" sz="400" dirty="0">
                  <a:latin typeface="Verdana"/>
                  <a:cs typeface="Verdana"/>
                </a:endParaRPr>
              </a:p>
              <a:p>
                <a:pPr algn="ctr">
                  <a:defRPr/>
                </a:pPr>
                <a:r>
                  <a:rPr lang="en-US" sz="400" dirty="0" smtClean="0">
                    <a:latin typeface="Verdana"/>
                    <a:cs typeface="Verdana"/>
                  </a:rPr>
                  <a:t>2 x 4x</a:t>
                </a:r>
                <a:endParaRPr lang="en-US" sz="400" dirty="0">
                  <a:latin typeface="Verdana"/>
                  <a:cs typeface="Verdana"/>
                </a:endParaRPr>
              </a:p>
            </p:txBody>
          </p:sp>
          <p:sp>
            <p:nvSpPr>
              <p:cNvPr id="78" name="Rounded Rectangle 77"/>
              <p:cNvSpPr>
                <a:spLocks noChangeArrowheads="1"/>
              </p:cNvSpPr>
              <p:nvPr/>
            </p:nvSpPr>
            <p:spPr bwMode="auto">
              <a:xfrm>
                <a:off x="5649074" y="2992622"/>
                <a:ext cx="422953" cy="639617"/>
              </a:xfrm>
              <a:prstGeom prst="roundRect">
                <a:avLst>
                  <a:gd name="adj" fmla="val 4167"/>
                </a:avLst>
              </a:prstGeom>
              <a:solidFill>
                <a:schemeClr val="accent4">
                  <a:lumMod val="50000"/>
                </a:schemeClr>
              </a:solidFill>
              <a:ln w="12700">
                <a:solidFill>
                  <a:srgbClr val="043054"/>
                </a:solidFill>
                <a:round/>
                <a:headEnd/>
                <a:tailEnd/>
              </a:ln>
              <a:effectLst>
                <a:outerShdw blurRad="50800" dist="38100" dir="2700000" algn="tl" rotWithShape="0">
                  <a:srgbClr val="808080">
                    <a:alpha val="39999"/>
                  </a:srgbClr>
                </a:outerShdw>
              </a:effectLst>
            </p:spPr>
            <p:txBody>
              <a:bodyPr vert="vert270" lIns="0" tIns="0" rIns="0" bIns="0" anchor="ctr"/>
              <a:lstStyle/>
              <a:p>
                <a:pPr algn="ctr">
                  <a:defRPr/>
                </a:pPr>
                <a:r>
                  <a:rPr lang="en-US" sz="500" dirty="0" smtClean="0">
                    <a:solidFill>
                      <a:srgbClr val="FFFFFF"/>
                    </a:solidFill>
                    <a:latin typeface="+mn-lt"/>
                    <a:ea typeface="+mn-ea"/>
                    <a:cs typeface="Verdana"/>
                  </a:rPr>
                  <a:t>Ethernet Cont</a:t>
                </a:r>
                <a:endParaRPr lang="en-US" sz="500" baseline="30000" dirty="0">
                  <a:solidFill>
                    <a:srgbClr val="FFFFFF"/>
                  </a:solidFill>
                  <a:latin typeface="+mn-lt"/>
                  <a:ea typeface="+mn-ea"/>
                  <a:cs typeface="Verdana"/>
                </a:endParaRPr>
              </a:p>
            </p:txBody>
          </p:sp>
        </p:grpSp>
        <p:grpSp>
          <p:nvGrpSpPr>
            <p:cNvPr id="41" name="Group 40"/>
            <p:cNvGrpSpPr/>
            <p:nvPr/>
          </p:nvGrpSpPr>
          <p:grpSpPr>
            <a:xfrm>
              <a:off x="4723306" y="4325553"/>
              <a:ext cx="1357819" cy="639617"/>
              <a:chOff x="4714208" y="2992622"/>
              <a:chExt cx="1357819" cy="639617"/>
            </a:xfrm>
          </p:grpSpPr>
          <p:grpSp>
            <p:nvGrpSpPr>
              <p:cNvPr id="59" name="Group 58"/>
              <p:cNvGrpSpPr>
                <a:grpSpLocks/>
              </p:cNvGrpSpPr>
              <p:nvPr/>
            </p:nvGrpSpPr>
            <p:grpSpPr bwMode="auto">
              <a:xfrm>
                <a:off x="5402505" y="3130933"/>
                <a:ext cx="376915" cy="339906"/>
                <a:chOff x="5180864" y="1318680"/>
                <a:chExt cx="990600" cy="228600"/>
              </a:xfrm>
            </p:grpSpPr>
            <p:sp>
              <p:nvSpPr>
                <p:cNvPr id="71" name="Line 7"/>
                <p:cNvSpPr>
                  <a:spLocks noChangeShapeType="1"/>
                </p:cNvSpPr>
                <p:nvPr/>
              </p:nvSpPr>
              <p:spPr bwMode="auto">
                <a:xfrm>
                  <a:off x="5180864" y="13186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72" name="Line 8"/>
                <p:cNvSpPr>
                  <a:spLocks noChangeShapeType="1"/>
                </p:cNvSpPr>
                <p:nvPr/>
              </p:nvSpPr>
              <p:spPr bwMode="auto">
                <a:xfrm>
                  <a:off x="5180864" y="13948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73" name="Line 9"/>
                <p:cNvSpPr>
                  <a:spLocks noChangeShapeType="1"/>
                </p:cNvSpPr>
                <p:nvPr/>
              </p:nvSpPr>
              <p:spPr bwMode="auto">
                <a:xfrm>
                  <a:off x="5180864" y="14710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74" name="Line 10"/>
                <p:cNvSpPr>
                  <a:spLocks noChangeShapeType="1"/>
                </p:cNvSpPr>
                <p:nvPr/>
              </p:nvSpPr>
              <p:spPr bwMode="auto">
                <a:xfrm>
                  <a:off x="5180864" y="15472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grpSp>
          <p:grpSp>
            <p:nvGrpSpPr>
              <p:cNvPr id="60" name="Group 59"/>
              <p:cNvGrpSpPr>
                <a:grpSpLocks/>
              </p:cNvGrpSpPr>
              <p:nvPr/>
            </p:nvGrpSpPr>
            <p:grpSpPr bwMode="auto">
              <a:xfrm>
                <a:off x="4714208" y="3102905"/>
                <a:ext cx="386853" cy="396554"/>
                <a:chOff x="4865337" y="3727794"/>
                <a:chExt cx="386406" cy="396805"/>
              </a:xfrm>
            </p:grpSpPr>
            <p:sp>
              <p:nvSpPr>
                <p:cNvPr id="63" name="Line 7"/>
                <p:cNvSpPr>
                  <a:spLocks noChangeShapeType="1"/>
                </p:cNvSpPr>
                <p:nvPr/>
              </p:nvSpPr>
              <p:spPr bwMode="auto">
                <a:xfrm>
                  <a:off x="4865715" y="3784480"/>
                  <a:ext cx="376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64" name="Line 8"/>
                <p:cNvSpPr>
                  <a:spLocks noChangeShapeType="1"/>
                </p:cNvSpPr>
                <p:nvPr/>
              </p:nvSpPr>
              <p:spPr bwMode="auto">
                <a:xfrm>
                  <a:off x="4865715" y="3897852"/>
                  <a:ext cx="376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65" name="Line 9"/>
                <p:cNvSpPr>
                  <a:spLocks noChangeShapeType="1"/>
                </p:cNvSpPr>
                <p:nvPr/>
              </p:nvSpPr>
              <p:spPr bwMode="auto">
                <a:xfrm>
                  <a:off x="4865715" y="4011224"/>
                  <a:ext cx="376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66" name="Line 10"/>
                <p:cNvSpPr>
                  <a:spLocks noChangeShapeType="1"/>
                </p:cNvSpPr>
                <p:nvPr/>
              </p:nvSpPr>
              <p:spPr bwMode="auto">
                <a:xfrm>
                  <a:off x="4865715" y="4124599"/>
                  <a:ext cx="376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67" name="Line 7"/>
                <p:cNvSpPr>
                  <a:spLocks noChangeShapeType="1"/>
                </p:cNvSpPr>
                <p:nvPr/>
              </p:nvSpPr>
              <p:spPr bwMode="auto">
                <a:xfrm>
                  <a:off x="4865337" y="3727794"/>
                  <a:ext cx="38640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68" name="Line 8"/>
                <p:cNvSpPr>
                  <a:spLocks noChangeShapeType="1"/>
                </p:cNvSpPr>
                <p:nvPr/>
              </p:nvSpPr>
              <p:spPr bwMode="auto">
                <a:xfrm>
                  <a:off x="4865337" y="3841166"/>
                  <a:ext cx="38640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69" name="Line 9"/>
                <p:cNvSpPr>
                  <a:spLocks noChangeShapeType="1"/>
                </p:cNvSpPr>
                <p:nvPr/>
              </p:nvSpPr>
              <p:spPr bwMode="auto">
                <a:xfrm>
                  <a:off x="4865337" y="3954538"/>
                  <a:ext cx="38640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70" name="Line 10"/>
                <p:cNvSpPr>
                  <a:spLocks noChangeShapeType="1"/>
                </p:cNvSpPr>
                <p:nvPr/>
              </p:nvSpPr>
              <p:spPr bwMode="auto">
                <a:xfrm>
                  <a:off x="4865337" y="4067910"/>
                  <a:ext cx="38640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grpSp>
          <p:sp>
            <p:nvSpPr>
              <p:cNvPr id="61" name="Rounded Rectangle 60"/>
              <p:cNvSpPr>
                <a:spLocks noChangeArrowheads="1"/>
              </p:cNvSpPr>
              <p:nvPr/>
            </p:nvSpPr>
            <p:spPr bwMode="auto">
              <a:xfrm>
                <a:off x="4878387" y="3069605"/>
                <a:ext cx="603411" cy="468313"/>
              </a:xfrm>
              <a:prstGeom prst="roundRect">
                <a:avLst>
                  <a:gd name="adj" fmla="val 15139"/>
                </a:avLst>
              </a:prstGeom>
              <a:solidFill>
                <a:srgbClr val="A0D58D"/>
              </a:solidFill>
              <a:ln w="12700">
                <a:solidFill>
                  <a:srgbClr val="595959"/>
                </a:solidFill>
                <a:round/>
                <a:headEnd/>
                <a:tailEnd/>
              </a:ln>
              <a:effectLst>
                <a:outerShdw blurRad="50800" dist="38100" dir="2700000" algn="tl" rotWithShape="0">
                  <a:srgbClr val="808080">
                    <a:alpha val="39999"/>
                  </a:srgbClr>
                </a:outerShdw>
              </a:effectLst>
            </p:spPr>
            <p:txBody>
              <a:bodyPr lIns="0" tIns="0" rIns="0" bIns="0" anchor="ctr"/>
              <a:lstStyle/>
              <a:p>
                <a:pPr algn="ctr">
                  <a:defRPr/>
                </a:pPr>
                <a:r>
                  <a:rPr lang="en-US" sz="400" dirty="0" smtClean="0">
                    <a:latin typeface="Verdana"/>
                    <a:cs typeface="Verdana"/>
                  </a:rPr>
                  <a:t>PCIe G3</a:t>
                </a:r>
              </a:p>
              <a:p>
                <a:pPr algn="ctr">
                  <a:defRPr/>
                </a:pPr>
                <a:r>
                  <a:rPr lang="en-US" sz="400" dirty="0" smtClean="0">
                    <a:latin typeface="Verdana"/>
                    <a:cs typeface="Verdana"/>
                  </a:rPr>
                  <a:t>1 x 8x</a:t>
                </a:r>
                <a:endParaRPr lang="en-US" sz="400" dirty="0">
                  <a:latin typeface="Verdana"/>
                  <a:cs typeface="Verdana"/>
                </a:endParaRPr>
              </a:p>
              <a:p>
                <a:pPr algn="ctr">
                  <a:defRPr/>
                </a:pPr>
                <a:r>
                  <a:rPr lang="en-US" sz="400" dirty="0" smtClean="0">
                    <a:latin typeface="Verdana"/>
                    <a:cs typeface="Verdana"/>
                  </a:rPr>
                  <a:t>2 x 4x</a:t>
                </a:r>
                <a:endParaRPr lang="en-US" sz="400" dirty="0">
                  <a:latin typeface="Verdana"/>
                  <a:cs typeface="Verdana"/>
                </a:endParaRPr>
              </a:p>
            </p:txBody>
          </p:sp>
          <p:sp>
            <p:nvSpPr>
              <p:cNvPr id="62" name="Rounded Rectangle 61"/>
              <p:cNvSpPr>
                <a:spLocks noChangeArrowheads="1"/>
              </p:cNvSpPr>
              <p:nvPr/>
            </p:nvSpPr>
            <p:spPr bwMode="auto">
              <a:xfrm>
                <a:off x="5649074" y="2992622"/>
                <a:ext cx="422953" cy="639617"/>
              </a:xfrm>
              <a:prstGeom prst="roundRect">
                <a:avLst>
                  <a:gd name="adj" fmla="val 4167"/>
                </a:avLst>
              </a:prstGeom>
              <a:solidFill>
                <a:schemeClr val="accent4">
                  <a:lumMod val="50000"/>
                </a:schemeClr>
              </a:solidFill>
              <a:ln w="12700">
                <a:solidFill>
                  <a:srgbClr val="043054"/>
                </a:solidFill>
                <a:round/>
                <a:headEnd/>
                <a:tailEnd/>
              </a:ln>
              <a:effectLst>
                <a:outerShdw blurRad="50800" dist="38100" dir="2700000" algn="tl" rotWithShape="0">
                  <a:srgbClr val="808080">
                    <a:alpha val="39999"/>
                  </a:srgbClr>
                </a:outerShdw>
              </a:effectLst>
            </p:spPr>
            <p:txBody>
              <a:bodyPr vert="vert270" lIns="0" tIns="0" rIns="0" bIns="0" anchor="ctr"/>
              <a:lstStyle/>
              <a:p>
                <a:pPr algn="ctr">
                  <a:defRPr/>
                </a:pPr>
                <a:r>
                  <a:rPr lang="en-US" sz="500" dirty="0" smtClean="0">
                    <a:solidFill>
                      <a:srgbClr val="FFFFFF"/>
                    </a:solidFill>
                    <a:latin typeface="+mn-lt"/>
                    <a:ea typeface="+mn-ea"/>
                    <a:cs typeface="Verdana"/>
                  </a:rPr>
                  <a:t>Ethernet Cont</a:t>
                </a:r>
                <a:endParaRPr lang="en-US" sz="500" baseline="30000" dirty="0">
                  <a:solidFill>
                    <a:srgbClr val="FFFFFF"/>
                  </a:solidFill>
                  <a:latin typeface="+mn-lt"/>
                  <a:ea typeface="+mn-ea"/>
                  <a:cs typeface="Verdana"/>
                </a:endParaRPr>
              </a:p>
            </p:txBody>
          </p:sp>
        </p:grpSp>
        <p:grpSp>
          <p:nvGrpSpPr>
            <p:cNvPr id="42" name="Group 41"/>
            <p:cNvGrpSpPr/>
            <p:nvPr/>
          </p:nvGrpSpPr>
          <p:grpSpPr>
            <a:xfrm>
              <a:off x="4723307" y="4994293"/>
              <a:ext cx="1357819" cy="639617"/>
              <a:chOff x="4714208" y="2992622"/>
              <a:chExt cx="1357819" cy="639617"/>
            </a:xfrm>
          </p:grpSpPr>
          <p:grpSp>
            <p:nvGrpSpPr>
              <p:cNvPr id="43" name="Group 185"/>
              <p:cNvGrpSpPr>
                <a:grpSpLocks/>
              </p:cNvGrpSpPr>
              <p:nvPr/>
            </p:nvGrpSpPr>
            <p:grpSpPr bwMode="auto">
              <a:xfrm>
                <a:off x="5402505" y="3130933"/>
                <a:ext cx="376915" cy="339906"/>
                <a:chOff x="5180864" y="1318680"/>
                <a:chExt cx="990600" cy="228600"/>
              </a:xfrm>
            </p:grpSpPr>
            <p:sp>
              <p:nvSpPr>
                <p:cNvPr id="55" name="Line 7"/>
                <p:cNvSpPr>
                  <a:spLocks noChangeShapeType="1"/>
                </p:cNvSpPr>
                <p:nvPr/>
              </p:nvSpPr>
              <p:spPr bwMode="auto">
                <a:xfrm>
                  <a:off x="5180864" y="13186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56" name="Line 8"/>
                <p:cNvSpPr>
                  <a:spLocks noChangeShapeType="1"/>
                </p:cNvSpPr>
                <p:nvPr/>
              </p:nvSpPr>
              <p:spPr bwMode="auto">
                <a:xfrm>
                  <a:off x="5180864" y="13948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57" name="Line 9"/>
                <p:cNvSpPr>
                  <a:spLocks noChangeShapeType="1"/>
                </p:cNvSpPr>
                <p:nvPr/>
              </p:nvSpPr>
              <p:spPr bwMode="auto">
                <a:xfrm>
                  <a:off x="5180864" y="14710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58" name="Line 10"/>
                <p:cNvSpPr>
                  <a:spLocks noChangeShapeType="1"/>
                </p:cNvSpPr>
                <p:nvPr/>
              </p:nvSpPr>
              <p:spPr bwMode="auto">
                <a:xfrm>
                  <a:off x="5180864" y="1547280"/>
                  <a:ext cx="99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grpSp>
          <p:grpSp>
            <p:nvGrpSpPr>
              <p:cNvPr id="44" name="Group 186"/>
              <p:cNvGrpSpPr>
                <a:grpSpLocks/>
              </p:cNvGrpSpPr>
              <p:nvPr/>
            </p:nvGrpSpPr>
            <p:grpSpPr bwMode="auto">
              <a:xfrm>
                <a:off x="4714208" y="3102905"/>
                <a:ext cx="386853" cy="396554"/>
                <a:chOff x="4865337" y="3727794"/>
                <a:chExt cx="386406" cy="396805"/>
              </a:xfrm>
            </p:grpSpPr>
            <p:sp>
              <p:nvSpPr>
                <p:cNvPr id="47" name="Line 7"/>
                <p:cNvSpPr>
                  <a:spLocks noChangeShapeType="1"/>
                </p:cNvSpPr>
                <p:nvPr/>
              </p:nvSpPr>
              <p:spPr bwMode="auto">
                <a:xfrm>
                  <a:off x="4865715" y="3784480"/>
                  <a:ext cx="376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48" name="Line 8"/>
                <p:cNvSpPr>
                  <a:spLocks noChangeShapeType="1"/>
                </p:cNvSpPr>
                <p:nvPr/>
              </p:nvSpPr>
              <p:spPr bwMode="auto">
                <a:xfrm>
                  <a:off x="4865715" y="3897852"/>
                  <a:ext cx="376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49" name="Line 9"/>
                <p:cNvSpPr>
                  <a:spLocks noChangeShapeType="1"/>
                </p:cNvSpPr>
                <p:nvPr/>
              </p:nvSpPr>
              <p:spPr bwMode="auto">
                <a:xfrm>
                  <a:off x="4865715" y="4011224"/>
                  <a:ext cx="376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50" name="Line 10"/>
                <p:cNvSpPr>
                  <a:spLocks noChangeShapeType="1"/>
                </p:cNvSpPr>
                <p:nvPr/>
              </p:nvSpPr>
              <p:spPr bwMode="auto">
                <a:xfrm>
                  <a:off x="4865715" y="4124599"/>
                  <a:ext cx="37647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51" name="Line 7"/>
                <p:cNvSpPr>
                  <a:spLocks noChangeShapeType="1"/>
                </p:cNvSpPr>
                <p:nvPr/>
              </p:nvSpPr>
              <p:spPr bwMode="auto">
                <a:xfrm>
                  <a:off x="4865337" y="3727794"/>
                  <a:ext cx="38640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52" name="Line 8"/>
                <p:cNvSpPr>
                  <a:spLocks noChangeShapeType="1"/>
                </p:cNvSpPr>
                <p:nvPr/>
              </p:nvSpPr>
              <p:spPr bwMode="auto">
                <a:xfrm>
                  <a:off x="4865337" y="3841166"/>
                  <a:ext cx="38640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53" name="Line 9"/>
                <p:cNvSpPr>
                  <a:spLocks noChangeShapeType="1"/>
                </p:cNvSpPr>
                <p:nvPr/>
              </p:nvSpPr>
              <p:spPr bwMode="auto">
                <a:xfrm>
                  <a:off x="4865337" y="3954538"/>
                  <a:ext cx="38640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sp>
              <p:nvSpPr>
                <p:cNvPr id="54" name="Line 10"/>
                <p:cNvSpPr>
                  <a:spLocks noChangeShapeType="1"/>
                </p:cNvSpPr>
                <p:nvPr/>
              </p:nvSpPr>
              <p:spPr bwMode="auto">
                <a:xfrm>
                  <a:off x="4865337" y="4067910"/>
                  <a:ext cx="38640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900" dirty="0"/>
                </a:p>
              </p:txBody>
            </p:sp>
          </p:grpSp>
          <p:sp>
            <p:nvSpPr>
              <p:cNvPr id="45" name="Rounded Rectangle 44"/>
              <p:cNvSpPr>
                <a:spLocks noChangeArrowheads="1"/>
              </p:cNvSpPr>
              <p:nvPr/>
            </p:nvSpPr>
            <p:spPr bwMode="auto">
              <a:xfrm>
                <a:off x="4878387" y="3069605"/>
                <a:ext cx="603411" cy="468313"/>
              </a:xfrm>
              <a:prstGeom prst="roundRect">
                <a:avLst>
                  <a:gd name="adj" fmla="val 15139"/>
                </a:avLst>
              </a:prstGeom>
              <a:solidFill>
                <a:srgbClr val="A0D58D"/>
              </a:solidFill>
              <a:ln w="12700">
                <a:solidFill>
                  <a:srgbClr val="595959"/>
                </a:solidFill>
                <a:round/>
                <a:headEnd/>
                <a:tailEnd/>
              </a:ln>
              <a:effectLst>
                <a:outerShdw blurRad="50800" dist="38100" dir="2700000" algn="tl" rotWithShape="0">
                  <a:srgbClr val="808080">
                    <a:alpha val="39999"/>
                  </a:srgbClr>
                </a:outerShdw>
              </a:effectLst>
            </p:spPr>
            <p:txBody>
              <a:bodyPr lIns="0" tIns="0" rIns="0" bIns="0" anchor="ctr"/>
              <a:lstStyle/>
              <a:p>
                <a:pPr algn="ctr">
                  <a:defRPr/>
                </a:pPr>
                <a:r>
                  <a:rPr lang="en-US" sz="400" dirty="0" smtClean="0">
                    <a:latin typeface="Verdana"/>
                    <a:cs typeface="Verdana"/>
                  </a:rPr>
                  <a:t>PCIe G3</a:t>
                </a:r>
              </a:p>
              <a:p>
                <a:pPr algn="ctr">
                  <a:defRPr/>
                </a:pPr>
                <a:r>
                  <a:rPr lang="en-US" sz="400" dirty="0" smtClean="0">
                    <a:latin typeface="Verdana"/>
                    <a:cs typeface="Verdana"/>
                  </a:rPr>
                  <a:t>1 x 8x</a:t>
                </a:r>
                <a:endParaRPr lang="en-US" sz="400" dirty="0">
                  <a:latin typeface="Verdana"/>
                  <a:cs typeface="Verdana"/>
                </a:endParaRPr>
              </a:p>
              <a:p>
                <a:pPr algn="ctr">
                  <a:defRPr/>
                </a:pPr>
                <a:r>
                  <a:rPr lang="en-US" sz="400" dirty="0" smtClean="0">
                    <a:latin typeface="Verdana"/>
                    <a:cs typeface="Verdana"/>
                  </a:rPr>
                  <a:t>2 x 4x</a:t>
                </a:r>
                <a:endParaRPr lang="en-US" sz="400" dirty="0">
                  <a:latin typeface="Verdana"/>
                  <a:cs typeface="Verdana"/>
                </a:endParaRPr>
              </a:p>
            </p:txBody>
          </p:sp>
          <p:sp>
            <p:nvSpPr>
              <p:cNvPr id="46" name="Rounded Rectangle 45"/>
              <p:cNvSpPr>
                <a:spLocks noChangeArrowheads="1"/>
              </p:cNvSpPr>
              <p:nvPr/>
            </p:nvSpPr>
            <p:spPr bwMode="auto">
              <a:xfrm>
                <a:off x="5649074" y="2992622"/>
                <a:ext cx="422953" cy="639617"/>
              </a:xfrm>
              <a:prstGeom prst="roundRect">
                <a:avLst>
                  <a:gd name="adj" fmla="val 4167"/>
                </a:avLst>
              </a:prstGeom>
              <a:solidFill>
                <a:schemeClr val="accent4">
                  <a:lumMod val="50000"/>
                </a:schemeClr>
              </a:solidFill>
              <a:ln w="12700">
                <a:solidFill>
                  <a:srgbClr val="043054"/>
                </a:solidFill>
                <a:round/>
                <a:headEnd/>
                <a:tailEnd/>
              </a:ln>
              <a:effectLst>
                <a:outerShdw blurRad="50800" dist="38100" dir="2700000" algn="tl" rotWithShape="0">
                  <a:srgbClr val="808080">
                    <a:alpha val="39999"/>
                  </a:srgbClr>
                </a:outerShdw>
              </a:effectLst>
            </p:spPr>
            <p:txBody>
              <a:bodyPr vert="vert270" lIns="0" tIns="0" rIns="0" bIns="0" anchor="ctr"/>
              <a:lstStyle/>
              <a:p>
                <a:pPr algn="ctr">
                  <a:defRPr/>
                </a:pPr>
                <a:r>
                  <a:rPr lang="en-US" sz="500" dirty="0" smtClean="0">
                    <a:solidFill>
                      <a:srgbClr val="FFFFFF"/>
                    </a:solidFill>
                    <a:latin typeface="+mn-lt"/>
                    <a:ea typeface="+mn-ea"/>
                    <a:cs typeface="Verdana"/>
                  </a:rPr>
                  <a:t>Ethernet Cont</a:t>
                </a:r>
                <a:endParaRPr lang="en-US" sz="500" baseline="30000" dirty="0">
                  <a:solidFill>
                    <a:srgbClr val="FFFFFF"/>
                  </a:solidFill>
                  <a:latin typeface="+mn-lt"/>
                  <a:ea typeface="+mn-ea"/>
                  <a:cs typeface="Verdana"/>
                </a:endParaRPr>
              </a:p>
            </p:txBody>
          </p:sp>
        </p:grpSp>
      </p:grpSp>
      <p:cxnSp>
        <p:nvCxnSpPr>
          <p:cNvPr id="140" name="Straight Connector 139"/>
          <p:cNvCxnSpPr/>
          <p:nvPr/>
        </p:nvCxnSpPr>
        <p:spPr>
          <a:xfrm>
            <a:off x="6695483" y="433776"/>
            <a:ext cx="0" cy="548640"/>
          </a:xfrm>
          <a:prstGeom prst="line">
            <a:avLst/>
          </a:prstGeom>
          <a:ln w="31750" cap="rnd">
            <a:solidFill>
              <a:schemeClr val="accent5"/>
            </a:solidFill>
            <a:headEnd w="lg" len="lg"/>
            <a:tailEnd w="lg" len="lg"/>
          </a:ln>
        </p:spPr>
        <p:style>
          <a:lnRef idx="1">
            <a:schemeClr val="accent1"/>
          </a:lnRef>
          <a:fillRef idx="0">
            <a:schemeClr val="accent1"/>
          </a:fillRef>
          <a:effectRef idx="0">
            <a:schemeClr val="accent1"/>
          </a:effectRef>
          <a:fontRef idx="minor">
            <a:schemeClr val="tx1"/>
          </a:fontRef>
        </p:style>
      </p:cxnSp>
      <p:sp>
        <p:nvSpPr>
          <p:cNvPr id="141" name="Rectangle 140"/>
          <p:cNvSpPr/>
          <p:nvPr/>
        </p:nvSpPr>
        <p:spPr>
          <a:xfrm>
            <a:off x="6531952" y="273822"/>
            <a:ext cx="306666" cy="353712"/>
          </a:xfrm>
          <a:prstGeom prst="rect">
            <a:avLst/>
          </a:prstGeom>
          <a:gradFill flip="none" rotWithShape="1">
            <a:gsLst>
              <a:gs pos="0">
                <a:schemeClr val="tx1">
                  <a:lumMod val="75000"/>
                  <a:lumOff val="25000"/>
                </a:schemeClr>
              </a:gs>
              <a:gs pos="100000">
                <a:srgbClr val="000000"/>
              </a:gs>
            </a:gsLst>
            <a:lin ang="3000000" scaled="0"/>
            <a:tileRect/>
          </a:gradFill>
          <a:ln w="3175" cmpd="sng"/>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200" dirty="0" smtClean="0">
                <a:solidFill>
                  <a:schemeClr val="bg1"/>
                </a:solidFill>
                <a:cs typeface="Verdana"/>
              </a:rPr>
              <a:t>IA</a:t>
            </a:r>
            <a:endParaRPr lang="en-US" sz="1200" dirty="0">
              <a:solidFill>
                <a:schemeClr val="bg1"/>
              </a:solidFill>
              <a:cs typeface="Verdana"/>
            </a:endParaRPr>
          </a:p>
        </p:txBody>
      </p:sp>
      <p:cxnSp>
        <p:nvCxnSpPr>
          <p:cNvPr id="142" name="Elbow Connector 141"/>
          <p:cNvCxnSpPr>
            <a:stCxn id="141" idx="1"/>
            <a:endCxn id="39" idx="2"/>
          </p:cNvCxnSpPr>
          <p:nvPr/>
        </p:nvCxnSpPr>
        <p:spPr>
          <a:xfrm rot="10800000" flipV="1">
            <a:off x="6152612" y="450678"/>
            <a:ext cx="379341" cy="1536578"/>
          </a:xfrm>
          <a:prstGeom prst="bentConnector3">
            <a:avLst>
              <a:gd name="adj1" fmla="val 221540"/>
            </a:avLst>
          </a:prstGeom>
          <a:ln w="19050" cap="rnd">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43" name="Rectangle 142"/>
          <p:cNvSpPr/>
          <p:nvPr/>
        </p:nvSpPr>
        <p:spPr>
          <a:xfrm>
            <a:off x="5605662" y="471531"/>
            <a:ext cx="812013" cy="954107"/>
          </a:xfrm>
          <a:prstGeom prst="rect">
            <a:avLst/>
          </a:prstGeom>
        </p:spPr>
        <p:txBody>
          <a:bodyPr wrap="square">
            <a:spAutoFit/>
          </a:bodyPr>
          <a:lstStyle/>
          <a:p>
            <a:pPr algn="ctr"/>
            <a:r>
              <a:rPr lang="en-US" sz="800" dirty="0">
                <a:latin typeface="+mn-lt"/>
              </a:rPr>
              <a:t>Switch configuration and </a:t>
            </a:r>
            <a:r>
              <a:rPr lang="en-US" sz="800" dirty="0" smtClean="0">
                <a:latin typeface="+mn-lt"/>
              </a:rPr>
              <a:t>management of </a:t>
            </a:r>
            <a:r>
              <a:rPr lang="en-US" sz="800" dirty="0" err="1" smtClean="0">
                <a:latin typeface="+mn-lt"/>
              </a:rPr>
              <a:t>FlexPipe</a:t>
            </a:r>
            <a:r>
              <a:rPr lang="en-US" sz="800" dirty="0" smtClean="0">
                <a:latin typeface="+mn-lt"/>
              </a:rPr>
              <a:t>™ via IES API</a:t>
            </a:r>
          </a:p>
          <a:p>
            <a:pPr algn="ctr"/>
            <a:endParaRPr lang="en-US" sz="800" dirty="0">
              <a:latin typeface="+mn-lt"/>
            </a:endParaRPr>
          </a:p>
        </p:txBody>
      </p:sp>
      <p:sp>
        <p:nvSpPr>
          <p:cNvPr id="144" name="TextBox 143"/>
          <p:cNvSpPr txBox="1"/>
          <p:nvPr/>
        </p:nvSpPr>
        <p:spPr>
          <a:xfrm>
            <a:off x="6899280" y="417593"/>
            <a:ext cx="770398" cy="246221"/>
          </a:xfrm>
          <a:prstGeom prst="rect">
            <a:avLst/>
          </a:prstGeom>
          <a:noFill/>
        </p:spPr>
        <p:txBody>
          <a:bodyPr wrap="square" lIns="0" tIns="0" rIns="0" bIns="0" rtlCol="0" anchor="ctr">
            <a:spAutoFit/>
          </a:bodyPr>
          <a:lstStyle/>
          <a:p>
            <a:pPr algn="ctr" eaLnBrk="1" hangingPunct="1"/>
            <a:r>
              <a:rPr lang="en-US" sz="800" dirty="0" smtClean="0">
                <a:latin typeface="+mn-lt"/>
                <a:ea typeface="Geneva" charset="0"/>
                <a:cs typeface="Geneva" charset="0"/>
              </a:rPr>
              <a:t>Packets handled via DPDK PMD</a:t>
            </a:r>
            <a:endParaRPr lang="en-US" sz="800" dirty="0">
              <a:latin typeface="+mn-lt"/>
              <a:ea typeface="Geneva" charset="0"/>
              <a:cs typeface="Geneva" charset="0"/>
            </a:endParaRPr>
          </a:p>
        </p:txBody>
      </p:sp>
      <p:sp>
        <p:nvSpPr>
          <p:cNvPr id="145" name="Rectangle 144"/>
          <p:cNvSpPr/>
          <p:nvPr/>
        </p:nvSpPr>
        <p:spPr>
          <a:xfrm>
            <a:off x="6886304" y="238685"/>
            <a:ext cx="738176" cy="1742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hangingPunct="1"/>
            <a:r>
              <a:rPr lang="en-US" sz="600" dirty="0"/>
              <a:t>Application</a:t>
            </a:r>
          </a:p>
        </p:txBody>
      </p:sp>
      <p:sp>
        <p:nvSpPr>
          <p:cNvPr id="146" name="Rectangle 145"/>
          <p:cNvSpPr/>
          <p:nvPr/>
        </p:nvSpPr>
        <p:spPr>
          <a:xfrm>
            <a:off x="5750559" y="180329"/>
            <a:ext cx="713373" cy="2588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00" dirty="0" smtClean="0"/>
              <a:t>Intel® Ethernet Switch (IES) API</a:t>
            </a:r>
            <a:endParaRPr lang="en-US" sz="600" dirty="0"/>
          </a:p>
        </p:txBody>
      </p:sp>
      <p:grpSp>
        <p:nvGrpSpPr>
          <p:cNvPr id="147" name="Group 146"/>
          <p:cNvGrpSpPr>
            <a:grpSpLocks noChangeAspect="1"/>
          </p:cNvGrpSpPr>
          <p:nvPr/>
        </p:nvGrpSpPr>
        <p:grpSpPr>
          <a:xfrm>
            <a:off x="5535775" y="3342713"/>
            <a:ext cx="3459064" cy="1023547"/>
            <a:chOff x="-271458" y="2512274"/>
            <a:chExt cx="9415458" cy="2786062"/>
          </a:xfrm>
        </p:grpSpPr>
        <p:sp>
          <p:nvSpPr>
            <p:cNvPr id="148" name="Rectangle 147"/>
            <p:cNvSpPr/>
            <p:nvPr/>
          </p:nvSpPr>
          <p:spPr>
            <a:xfrm>
              <a:off x="957779" y="4338083"/>
              <a:ext cx="1722474" cy="882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Intel Clear" panose="020B0604020203020204" pitchFamily="34" charset="0"/>
              </a:endParaRPr>
            </a:p>
          </p:txBody>
        </p:sp>
        <p:sp>
          <p:nvSpPr>
            <p:cNvPr id="149" name="Rectangle 148"/>
            <p:cNvSpPr/>
            <p:nvPr/>
          </p:nvSpPr>
          <p:spPr>
            <a:xfrm>
              <a:off x="3332384" y="4467446"/>
              <a:ext cx="2261190" cy="753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latin typeface="Intel Clear" panose="020B0604020203020204" pitchFamily="34" charset="0"/>
              </a:endParaRPr>
            </a:p>
          </p:txBody>
        </p:sp>
        <p:sp>
          <p:nvSpPr>
            <p:cNvPr id="150" name="Rectangular Callout 149"/>
            <p:cNvSpPr/>
            <p:nvPr/>
          </p:nvSpPr>
          <p:spPr>
            <a:xfrm>
              <a:off x="584318" y="4470991"/>
              <a:ext cx="1128375" cy="616025"/>
            </a:xfrm>
            <a:prstGeom prst="wedgeRectCallout">
              <a:avLst>
                <a:gd name="adj1" fmla="val 18528"/>
                <a:gd name="adj2" fmla="val -102284"/>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400" dirty="0" smtClean="0">
                  <a:solidFill>
                    <a:schemeClr val="tx1"/>
                  </a:solidFill>
                  <a:latin typeface="Intel Clear" panose="020B0604020203020204" pitchFamily="34" charset="0"/>
                </a:rPr>
                <a:t>128 byte deep</a:t>
              </a:r>
            </a:p>
            <a:p>
              <a:pPr algn="ctr"/>
              <a:r>
                <a:rPr lang="en-US" sz="400" dirty="0" smtClean="0">
                  <a:solidFill>
                    <a:schemeClr val="tx1"/>
                  </a:solidFill>
                  <a:latin typeface="Intel Clear" panose="020B0604020203020204" pitchFamily="34" charset="0"/>
                </a:rPr>
                <a:t>L2, L3, L4, *</a:t>
              </a:r>
              <a:endParaRPr lang="en-US" sz="400" dirty="0">
                <a:solidFill>
                  <a:schemeClr val="tx1"/>
                </a:solidFill>
                <a:latin typeface="Intel Clear" panose="020B0604020203020204" pitchFamily="34" charset="0"/>
              </a:endParaRPr>
            </a:p>
          </p:txBody>
        </p:sp>
        <p:sp>
          <p:nvSpPr>
            <p:cNvPr id="151" name="Rectangular Callout 150"/>
            <p:cNvSpPr/>
            <p:nvPr/>
          </p:nvSpPr>
          <p:spPr>
            <a:xfrm>
              <a:off x="1906298" y="4467447"/>
              <a:ext cx="1128375" cy="616025"/>
            </a:xfrm>
            <a:prstGeom prst="wedgeRectCallout">
              <a:avLst>
                <a:gd name="adj1" fmla="val 8953"/>
                <a:gd name="adj2" fmla="val -101294"/>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400" dirty="0" smtClean="0">
                  <a:solidFill>
                    <a:schemeClr val="tx1"/>
                  </a:solidFill>
                  <a:latin typeface="Intel Clear" panose="020B0604020203020204" pitchFamily="34" charset="0"/>
                </a:rPr>
                <a:t>Cascaded TCAM</a:t>
              </a:r>
            </a:p>
            <a:p>
              <a:pPr algn="ctr"/>
              <a:r>
                <a:rPr lang="en-US" sz="400" dirty="0" smtClean="0">
                  <a:solidFill>
                    <a:schemeClr val="tx1"/>
                  </a:solidFill>
                  <a:latin typeface="Intel Clear" panose="020B0604020203020204" pitchFamily="34" charset="0"/>
                </a:rPr>
                <a:t>32 1k Banks</a:t>
              </a:r>
              <a:endParaRPr lang="en-US" sz="400" dirty="0">
                <a:solidFill>
                  <a:schemeClr val="tx1"/>
                </a:solidFill>
                <a:latin typeface="Intel Clear" panose="020B0604020203020204" pitchFamily="34" charset="0"/>
              </a:endParaRPr>
            </a:p>
          </p:txBody>
        </p:sp>
        <p:sp>
          <p:nvSpPr>
            <p:cNvPr id="152" name="Rectangular Callout 151"/>
            <p:cNvSpPr/>
            <p:nvPr/>
          </p:nvSpPr>
          <p:spPr>
            <a:xfrm>
              <a:off x="3430297" y="4472760"/>
              <a:ext cx="1128375" cy="616025"/>
            </a:xfrm>
            <a:prstGeom prst="wedgeRectCallout">
              <a:avLst>
                <a:gd name="adj1" fmla="val 8953"/>
                <a:gd name="adj2" fmla="val -101294"/>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400" dirty="0" smtClean="0">
                  <a:solidFill>
                    <a:schemeClr val="tx1"/>
                  </a:solidFill>
                  <a:latin typeface="Intel Clear" panose="020B0604020203020204" pitchFamily="34" charset="0"/>
                </a:rPr>
                <a:t>16k Nexthop</a:t>
              </a:r>
            </a:p>
            <a:p>
              <a:pPr algn="ctr"/>
              <a:r>
                <a:rPr lang="en-US" sz="400" dirty="0" smtClean="0">
                  <a:solidFill>
                    <a:schemeClr val="tx1"/>
                  </a:solidFill>
                  <a:latin typeface="Intel Clear" panose="020B0604020203020204" pitchFamily="34" charset="0"/>
                </a:rPr>
                <a:t>16k MAC</a:t>
              </a:r>
            </a:p>
            <a:p>
              <a:pPr algn="ctr"/>
              <a:r>
                <a:rPr lang="en-US" sz="400" dirty="0" smtClean="0">
                  <a:solidFill>
                    <a:schemeClr val="tx1"/>
                  </a:solidFill>
                  <a:latin typeface="Intel Clear" panose="020B0604020203020204" pitchFamily="34" charset="0"/>
                </a:rPr>
                <a:t>4k VLANs</a:t>
              </a:r>
              <a:endParaRPr lang="en-US" sz="400" dirty="0">
                <a:solidFill>
                  <a:schemeClr val="tx1"/>
                </a:solidFill>
                <a:latin typeface="Intel Clear" panose="020B0604020203020204" pitchFamily="34" charset="0"/>
              </a:endParaRPr>
            </a:p>
          </p:txBody>
        </p:sp>
        <p:sp>
          <p:nvSpPr>
            <p:cNvPr id="153" name="Down Arrow 152"/>
            <p:cNvSpPr/>
            <p:nvPr/>
          </p:nvSpPr>
          <p:spPr>
            <a:xfrm>
              <a:off x="5182799" y="4088882"/>
              <a:ext cx="353200" cy="1209454"/>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Intel Clear" panose="020B0604020203020204" pitchFamily="34" charset="0"/>
              </a:endParaRPr>
            </a:p>
          </p:txBody>
        </p:sp>
        <p:sp>
          <p:nvSpPr>
            <p:cNvPr id="154" name="Rectangular Callout 153"/>
            <p:cNvSpPr/>
            <p:nvPr/>
          </p:nvSpPr>
          <p:spPr>
            <a:xfrm>
              <a:off x="5774967" y="4467446"/>
              <a:ext cx="999461" cy="616688"/>
            </a:xfrm>
            <a:prstGeom prst="wedgeRectCallout">
              <a:avLst>
                <a:gd name="adj1" fmla="val 54698"/>
                <a:gd name="adj2" fmla="val -82328"/>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500" dirty="0">
                  <a:solidFill>
                    <a:schemeClr val="tx1"/>
                  </a:solidFill>
                  <a:latin typeface="Intel Clear" panose="020B0604020203020204" pitchFamily="34" charset="0"/>
                </a:rPr>
                <a:t>4</a:t>
              </a:r>
              <a:r>
                <a:rPr lang="en-US" sz="500" dirty="0" smtClean="0">
                  <a:solidFill>
                    <a:schemeClr val="tx1"/>
                  </a:solidFill>
                  <a:latin typeface="Intel Clear" panose="020B0604020203020204" pitchFamily="34" charset="0"/>
                </a:rPr>
                <a:t>k IP multicast</a:t>
              </a:r>
              <a:endParaRPr lang="en-US" sz="500" dirty="0">
                <a:solidFill>
                  <a:schemeClr val="tx1"/>
                </a:solidFill>
                <a:latin typeface="Intel Clear" panose="020B0604020203020204" pitchFamily="34" charset="0"/>
              </a:endParaRPr>
            </a:p>
          </p:txBody>
        </p:sp>
        <p:sp>
          <p:nvSpPr>
            <p:cNvPr id="155" name="AutoShape 3"/>
            <p:cNvSpPr>
              <a:spLocks noChangeAspect="1" noChangeArrowheads="1" noTextEdit="1"/>
            </p:cNvSpPr>
            <p:nvPr/>
          </p:nvSpPr>
          <p:spPr bwMode="auto">
            <a:xfrm>
              <a:off x="311150" y="2512274"/>
              <a:ext cx="883285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00" dirty="0"/>
            </a:p>
          </p:txBody>
        </p:sp>
        <p:sp>
          <p:nvSpPr>
            <p:cNvPr id="156" name="Freeform 5"/>
            <p:cNvSpPr>
              <a:spLocks/>
            </p:cNvSpPr>
            <p:nvPr/>
          </p:nvSpPr>
          <p:spPr bwMode="auto">
            <a:xfrm>
              <a:off x="8588375" y="3796562"/>
              <a:ext cx="365125" cy="0"/>
            </a:xfrm>
            <a:custGeom>
              <a:avLst/>
              <a:gdLst>
                <a:gd name="T0" fmla="*/ 0 w 323"/>
                <a:gd name="T1" fmla="*/ 0 w 323"/>
                <a:gd name="T2" fmla="*/ 323 w 323"/>
              </a:gdLst>
              <a:ahLst/>
              <a:cxnLst>
                <a:cxn ang="0">
                  <a:pos x="T0" y="0"/>
                </a:cxn>
                <a:cxn ang="0">
                  <a:pos x="T1" y="0"/>
                </a:cxn>
                <a:cxn ang="0">
                  <a:pos x="T2" y="0"/>
                </a:cxn>
              </a:cxnLst>
              <a:rect l="0" t="0" r="r" b="b"/>
              <a:pathLst>
                <a:path w="323">
                  <a:moveTo>
                    <a:pt x="0" y="0"/>
                  </a:moveTo>
                  <a:lnTo>
                    <a:pt x="0" y="0"/>
                  </a:lnTo>
                  <a:lnTo>
                    <a:pt x="323" y="0"/>
                  </a:lnTo>
                </a:path>
              </a:pathLst>
            </a:custGeom>
            <a:noFill/>
            <a:ln w="19" cap="flat">
              <a:solidFill>
                <a:srgbClr val="4F81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57" name="Freeform 6"/>
            <p:cNvSpPr>
              <a:spLocks/>
            </p:cNvSpPr>
            <p:nvPr/>
          </p:nvSpPr>
          <p:spPr bwMode="auto">
            <a:xfrm>
              <a:off x="8845550" y="3726712"/>
              <a:ext cx="138113" cy="139700"/>
            </a:xfrm>
            <a:custGeom>
              <a:avLst/>
              <a:gdLst>
                <a:gd name="T0" fmla="*/ 122 w 122"/>
                <a:gd name="T1" fmla="*/ 62 h 124"/>
                <a:gd name="T2" fmla="*/ 122 w 122"/>
                <a:gd name="T3" fmla="*/ 62 h 124"/>
                <a:gd name="T4" fmla="*/ 22 w 122"/>
                <a:gd name="T5" fmla="*/ 120 h 124"/>
                <a:gd name="T6" fmla="*/ 22 w 122"/>
                <a:gd name="T7" fmla="*/ 120 h 124"/>
                <a:gd name="T8" fmla="*/ 4 w 122"/>
                <a:gd name="T9" fmla="*/ 115 h 124"/>
                <a:gd name="T10" fmla="*/ 4 w 122"/>
                <a:gd name="T11" fmla="*/ 115 h 124"/>
                <a:gd name="T12" fmla="*/ 8 w 122"/>
                <a:gd name="T13" fmla="*/ 97 h 124"/>
                <a:gd name="T14" fmla="*/ 8 w 122"/>
                <a:gd name="T15" fmla="*/ 97 h 124"/>
                <a:gd name="T16" fmla="*/ 69 w 122"/>
                <a:gd name="T17" fmla="*/ 62 h 124"/>
                <a:gd name="T18" fmla="*/ 8 w 122"/>
                <a:gd name="T19" fmla="*/ 27 h 124"/>
                <a:gd name="T20" fmla="*/ 8 w 122"/>
                <a:gd name="T21" fmla="*/ 27 h 124"/>
                <a:gd name="T22" fmla="*/ 4 w 122"/>
                <a:gd name="T23" fmla="*/ 9 h 124"/>
                <a:gd name="T24" fmla="*/ 4 w 122"/>
                <a:gd name="T25" fmla="*/ 9 h 124"/>
                <a:gd name="T26" fmla="*/ 4 w 122"/>
                <a:gd name="T27" fmla="*/ 9 h 124"/>
                <a:gd name="T28" fmla="*/ 22 w 122"/>
                <a:gd name="T29" fmla="*/ 4 h 124"/>
                <a:gd name="T30" fmla="*/ 122 w 122"/>
                <a:gd name="T31"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24">
                  <a:moveTo>
                    <a:pt x="122" y="62"/>
                  </a:moveTo>
                  <a:lnTo>
                    <a:pt x="122" y="62"/>
                  </a:lnTo>
                  <a:lnTo>
                    <a:pt x="22" y="120"/>
                  </a:lnTo>
                  <a:lnTo>
                    <a:pt x="22" y="120"/>
                  </a:lnTo>
                  <a:cubicBezTo>
                    <a:pt x="15" y="124"/>
                    <a:pt x="7" y="122"/>
                    <a:pt x="4" y="115"/>
                  </a:cubicBezTo>
                  <a:lnTo>
                    <a:pt x="4" y="115"/>
                  </a:lnTo>
                  <a:cubicBezTo>
                    <a:pt x="0" y="109"/>
                    <a:pt x="2" y="101"/>
                    <a:pt x="8" y="97"/>
                  </a:cubicBezTo>
                  <a:cubicBezTo>
                    <a:pt x="8" y="97"/>
                    <a:pt x="8" y="97"/>
                    <a:pt x="8" y="97"/>
                  </a:cubicBezTo>
                  <a:lnTo>
                    <a:pt x="69" y="62"/>
                  </a:lnTo>
                  <a:lnTo>
                    <a:pt x="8" y="27"/>
                  </a:lnTo>
                  <a:lnTo>
                    <a:pt x="8" y="27"/>
                  </a:lnTo>
                  <a:cubicBezTo>
                    <a:pt x="2" y="23"/>
                    <a:pt x="0" y="15"/>
                    <a:pt x="4" y="9"/>
                  </a:cubicBezTo>
                  <a:cubicBezTo>
                    <a:pt x="4" y="9"/>
                    <a:pt x="4" y="9"/>
                    <a:pt x="4" y="9"/>
                  </a:cubicBezTo>
                  <a:lnTo>
                    <a:pt x="4" y="9"/>
                  </a:lnTo>
                  <a:cubicBezTo>
                    <a:pt x="7" y="2"/>
                    <a:pt x="15" y="0"/>
                    <a:pt x="22" y="4"/>
                  </a:cubicBezTo>
                  <a:lnTo>
                    <a:pt x="122" y="62"/>
                  </a:lnTo>
                  <a:close/>
                </a:path>
              </a:pathLst>
            </a:custGeom>
            <a:solidFill>
              <a:srgbClr val="4F81B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58" name="Freeform 7"/>
            <p:cNvSpPr>
              <a:spLocks/>
            </p:cNvSpPr>
            <p:nvPr/>
          </p:nvSpPr>
          <p:spPr bwMode="auto">
            <a:xfrm>
              <a:off x="701675" y="3796562"/>
              <a:ext cx="365125" cy="0"/>
            </a:xfrm>
            <a:custGeom>
              <a:avLst/>
              <a:gdLst>
                <a:gd name="T0" fmla="*/ 0 w 323"/>
                <a:gd name="T1" fmla="*/ 0 w 323"/>
                <a:gd name="T2" fmla="*/ 323 w 323"/>
              </a:gdLst>
              <a:ahLst/>
              <a:cxnLst>
                <a:cxn ang="0">
                  <a:pos x="T0" y="0"/>
                </a:cxn>
                <a:cxn ang="0">
                  <a:pos x="T1" y="0"/>
                </a:cxn>
                <a:cxn ang="0">
                  <a:pos x="T2" y="0"/>
                </a:cxn>
              </a:cxnLst>
              <a:rect l="0" t="0" r="r" b="b"/>
              <a:pathLst>
                <a:path w="323">
                  <a:moveTo>
                    <a:pt x="0" y="0"/>
                  </a:moveTo>
                  <a:lnTo>
                    <a:pt x="0" y="0"/>
                  </a:lnTo>
                  <a:lnTo>
                    <a:pt x="323" y="0"/>
                  </a:lnTo>
                </a:path>
              </a:pathLst>
            </a:custGeom>
            <a:noFill/>
            <a:ln w="19" cap="flat">
              <a:solidFill>
                <a:srgbClr val="4F81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dirty="0"/>
            </a:p>
          </p:txBody>
        </p:sp>
        <p:sp>
          <p:nvSpPr>
            <p:cNvPr id="159" name="Freeform 8"/>
            <p:cNvSpPr>
              <a:spLocks/>
            </p:cNvSpPr>
            <p:nvPr/>
          </p:nvSpPr>
          <p:spPr bwMode="auto">
            <a:xfrm>
              <a:off x="957263" y="3726712"/>
              <a:ext cx="138113" cy="139700"/>
            </a:xfrm>
            <a:custGeom>
              <a:avLst/>
              <a:gdLst>
                <a:gd name="T0" fmla="*/ 122 w 122"/>
                <a:gd name="T1" fmla="*/ 62 h 124"/>
                <a:gd name="T2" fmla="*/ 122 w 122"/>
                <a:gd name="T3" fmla="*/ 62 h 124"/>
                <a:gd name="T4" fmla="*/ 22 w 122"/>
                <a:gd name="T5" fmla="*/ 120 h 124"/>
                <a:gd name="T6" fmla="*/ 22 w 122"/>
                <a:gd name="T7" fmla="*/ 120 h 124"/>
                <a:gd name="T8" fmla="*/ 4 w 122"/>
                <a:gd name="T9" fmla="*/ 115 h 124"/>
                <a:gd name="T10" fmla="*/ 4 w 122"/>
                <a:gd name="T11" fmla="*/ 115 h 124"/>
                <a:gd name="T12" fmla="*/ 9 w 122"/>
                <a:gd name="T13" fmla="*/ 97 h 124"/>
                <a:gd name="T14" fmla="*/ 9 w 122"/>
                <a:gd name="T15" fmla="*/ 97 h 124"/>
                <a:gd name="T16" fmla="*/ 69 w 122"/>
                <a:gd name="T17" fmla="*/ 62 h 124"/>
                <a:gd name="T18" fmla="*/ 9 w 122"/>
                <a:gd name="T19" fmla="*/ 27 h 124"/>
                <a:gd name="T20" fmla="*/ 9 w 122"/>
                <a:gd name="T21" fmla="*/ 27 h 124"/>
                <a:gd name="T22" fmla="*/ 4 w 122"/>
                <a:gd name="T23" fmla="*/ 9 h 124"/>
                <a:gd name="T24" fmla="*/ 4 w 122"/>
                <a:gd name="T25" fmla="*/ 9 h 124"/>
                <a:gd name="T26" fmla="*/ 4 w 122"/>
                <a:gd name="T27" fmla="*/ 9 h 124"/>
                <a:gd name="T28" fmla="*/ 22 w 122"/>
                <a:gd name="T29" fmla="*/ 4 h 124"/>
                <a:gd name="T30" fmla="*/ 122 w 122"/>
                <a:gd name="T31"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24">
                  <a:moveTo>
                    <a:pt x="122" y="62"/>
                  </a:moveTo>
                  <a:lnTo>
                    <a:pt x="122" y="62"/>
                  </a:lnTo>
                  <a:lnTo>
                    <a:pt x="22" y="120"/>
                  </a:lnTo>
                  <a:lnTo>
                    <a:pt x="22" y="120"/>
                  </a:lnTo>
                  <a:cubicBezTo>
                    <a:pt x="16" y="124"/>
                    <a:pt x="8" y="122"/>
                    <a:pt x="4" y="115"/>
                  </a:cubicBezTo>
                  <a:lnTo>
                    <a:pt x="4" y="115"/>
                  </a:lnTo>
                  <a:cubicBezTo>
                    <a:pt x="0" y="109"/>
                    <a:pt x="3" y="101"/>
                    <a:pt x="9" y="97"/>
                  </a:cubicBezTo>
                  <a:cubicBezTo>
                    <a:pt x="9" y="97"/>
                    <a:pt x="9" y="97"/>
                    <a:pt x="9" y="97"/>
                  </a:cubicBezTo>
                  <a:lnTo>
                    <a:pt x="69" y="62"/>
                  </a:lnTo>
                  <a:lnTo>
                    <a:pt x="9" y="27"/>
                  </a:lnTo>
                  <a:lnTo>
                    <a:pt x="9" y="27"/>
                  </a:lnTo>
                  <a:cubicBezTo>
                    <a:pt x="3" y="23"/>
                    <a:pt x="0" y="15"/>
                    <a:pt x="4" y="9"/>
                  </a:cubicBezTo>
                  <a:cubicBezTo>
                    <a:pt x="4" y="9"/>
                    <a:pt x="4" y="9"/>
                    <a:pt x="4" y="9"/>
                  </a:cubicBezTo>
                  <a:lnTo>
                    <a:pt x="4" y="9"/>
                  </a:lnTo>
                  <a:cubicBezTo>
                    <a:pt x="8" y="2"/>
                    <a:pt x="16" y="0"/>
                    <a:pt x="22" y="4"/>
                  </a:cubicBezTo>
                  <a:lnTo>
                    <a:pt x="122" y="62"/>
                  </a:lnTo>
                  <a:close/>
                </a:path>
              </a:pathLst>
            </a:custGeom>
            <a:solidFill>
              <a:srgbClr val="4F81B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60" name="Freeform 9"/>
            <p:cNvSpPr>
              <a:spLocks/>
            </p:cNvSpPr>
            <p:nvPr/>
          </p:nvSpPr>
          <p:spPr bwMode="auto">
            <a:xfrm>
              <a:off x="7483475" y="4036275"/>
              <a:ext cx="0" cy="276225"/>
            </a:xfrm>
            <a:custGeom>
              <a:avLst/>
              <a:gdLst>
                <a:gd name="T0" fmla="*/ 0 h 245"/>
                <a:gd name="T1" fmla="*/ 0 h 245"/>
                <a:gd name="T2" fmla="*/ 245 h 245"/>
              </a:gdLst>
              <a:ahLst/>
              <a:cxnLst>
                <a:cxn ang="0">
                  <a:pos x="0" y="T0"/>
                </a:cxn>
                <a:cxn ang="0">
                  <a:pos x="0" y="T1"/>
                </a:cxn>
                <a:cxn ang="0">
                  <a:pos x="0" y="T2"/>
                </a:cxn>
              </a:cxnLst>
              <a:rect l="0" t="0" r="r" b="b"/>
              <a:pathLst>
                <a:path h="245">
                  <a:moveTo>
                    <a:pt x="0" y="0"/>
                  </a:moveTo>
                  <a:lnTo>
                    <a:pt x="0" y="0"/>
                  </a:lnTo>
                  <a:lnTo>
                    <a:pt x="0" y="245"/>
                  </a:lnTo>
                </a:path>
              </a:pathLst>
            </a:custGeom>
            <a:noFill/>
            <a:ln w="19" cap="flat">
              <a:solidFill>
                <a:srgbClr val="4F81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61" name="Freeform 10"/>
            <p:cNvSpPr>
              <a:spLocks/>
            </p:cNvSpPr>
            <p:nvPr/>
          </p:nvSpPr>
          <p:spPr bwMode="auto">
            <a:xfrm>
              <a:off x="7412038" y="4206137"/>
              <a:ext cx="141288" cy="138113"/>
            </a:xfrm>
            <a:custGeom>
              <a:avLst/>
              <a:gdLst>
                <a:gd name="T0" fmla="*/ 62 w 124"/>
                <a:gd name="T1" fmla="*/ 122 h 122"/>
                <a:gd name="T2" fmla="*/ 62 w 124"/>
                <a:gd name="T3" fmla="*/ 122 h 122"/>
                <a:gd name="T4" fmla="*/ 120 w 124"/>
                <a:gd name="T5" fmla="*/ 22 h 122"/>
                <a:gd name="T6" fmla="*/ 120 w 124"/>
                <a:gd name="T7" fmla="*/ 22 h 122"/>
                <a:gd name="T8" fmla="*/ 115 w 124"/>
                <a:gd name="T9" fmla="*/ 4 h 122"/>
                <a:gd name="T10" fmla="*/ 115 w 124"/>
                <a:gd name="T11" fmla="*/ 4 h 122"/>
                <a:gd name="T12" fmla="*/ 97 w 124"/>
                <a:gd name="T13" fmla="*/ 9 h 122"/>
                <a:gd name="T14" fmla="*/ 97 w 124"/>
                <a:gd name="T15" fmla="*/ 9 h 122"/>
                <a:gd name="T16" fmla="*/ 62 w 124"/>
                <a:gd name="T17" fmla="*/ 69 h 122"/>
                <a:gd name="T18" fmla="*/ 27 w 124"/>
                <a:gd name="T19" fmla="*/ 9 h 122"/>
                <a:gd name="T20" fmla="*/ 27 w 124"/>
                <a:gd name="T21" fmla="*/ 9 h 122"/>
                <a:gd name="T22" fmla="*/ 8 w 124"/>
                <a:gd name="T23" fmla="*/ 4 h 122"/>
                <a:gd name="T24" fmla="*/ 8 w 124"/>
                <a:gd name="T25" fmla="*/ 4 h 122"/>
                <a:gd name="T26" fmla="*/ 8 w 124"/>
                <a:gd name="T27" fmla="*/ 4 h 122"/>
                <a:gd name="T28" fmla="*/ 4 w 124"/>
                <a:gd name="T29" fmla="*/ 22 h 122"/>
                <a:gd name="T30" fmla="*/ 62 w 124"/>
                <a:gd name="T3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122">
                  <a:moveTo>
                    <a:pt x="62" y="122"/>
                  </a:moveTo>
                  <a:lnTo>
                    <a:pt x="62" y="122"/>
                  </a:lnTo>
                  <a:lnTo>
                    <a:pt x="120" y="22"/>
                  </a:lnTo>
                  <a:lnTo>
                    <a:pt x="120" y="22"/>
                  </a:lnTo>
                  <a:cubicBezTo>
                    <a:pt x="124" y="16"/>
                    <a:pt x="122" y="7"/>
                    <a:pt x="115" y="4"/>
                  </a:cubicBezTo>
                  <a:lnTo>
                    <a:pt x="115" y="4"/>
                  </a:lnTo>
                  <a:cubicBezTo>
                    <a:pt x="109" y="0"/>
                    <a:pt x="101" y="2"/>
                    <a:pt x="97" y="9"/>
                  </a:cubicBezTo>
                  <a:cubicBezTo>
                    <a:pt x="97" y="9"/>
                    <a:pt x="97" y="9"/>
                    <a:pt x="97" y="9"/>
                  </a:cubicBezTo>
                  <a:lnTo>
                    <a:pt x="62" y="69"/>
                  </a:lnTo>
                  <a:lnTo>
                    <a:pt x="27" y="9"/>
                  </a:lnTo>
                  <a:lnTo>
                    <a:pt x="27" y="9"/>
                  </a:lnTo>
                  <a:cubicBezTo>
                    <a:pt x="23" y="2"/>
                    <a:pt x="15" y="0"/>
                    <a:pt x="8" y="4"/>
                  </a:cubicBezTo>
                  <a:cubicBezTo>
                    <a:pt x="8" y="4"/>
                    <a:pt x="8" y="4"/>
                    <a:pt x="8" y="4"/>
                  </a:cubicBezTo>
                  <a:lnTo>
                    <a:pt x="8" y="4"/>
                  </a:lnTo>
                  <a:cubicBezTo>
                    <a:pt x="2" y="7"/>
                    <a:pt x="0" y="16"/>
                    <a:pt x="4" y="22"/>
                  </a:cubicBezTo>
                  <a:lnTo>
                    <a:pt x="62" y="122"/>
                  </a:lnTo>
                  <a:close/>
                </a:path>
              </a:pathLst>
            </a:custGeom>
            <a:solidFill>
              <a:srgbClr val="4F81B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62" name="Freeform 18"/>
            <p:cNvSpPr>
              <a:spLocks/>
            </p:cNvSpPr>
            <p:nvPr/>
          </p:nvSpPr>
          <p:spPr bwMode="auto">
            <a:xfrm>
              <a:off x="1708150" y="3047262"/>
              <a:ext cx="6300788" cy="1588"/>
            </a:xfrm>
            <a:custGeom>
              <a:avLst/>
              <a:gdLst>
                <a:gd name="T0" fmla="*/ 0 w 5573"/>
                <a:gd name="T1" fmla="*/ 0 h 1"/>
                <a:gd name="T2" fmla="*/ 0 w 5573"/>
                <a:gd name="T3" fmla="*/ 0 h 1"/>
                <a:gd name="T4" fmla="*/ 5573 w 5573"/>
                <a:gd name="T5" fmla="*/ 1 h 1"/>
              </a:gdLst>
              <a:ahLst/>
              <a:cxnLst>
                <a:cxn ang="0">
                  <a:pos x="T0" y="T1"/>
                </a:cxn>
                <a:cxn ang="0">
                  <a:pos x="T2" y="T3"/>
                </a:cxn>
                <a:cxn ang="0">
                  <a:pos x="T4" y="T5"/>
                </a:cxn>
              </a:cxnLst>
              <a:rect l="0" t="0" r="r" b="b"/>
              <a:pathLst>
                <a:path w="5573" h="1">
                  <a:moveTo>
                    <a:pt x="0" y="0"/>
                  </a:moveTo>
                  <a:lnTo>
                    <a:pt x="0" y="0"/>
                  </a:lnTo>
                  <a:lnTo>
                    <a:pt x="5573" y="1"/>
                  </a:lnTo>
                </a:path>
              </a:pathLst>
            </a:custGeom>
            <a:noFill/>
            <a:ln w="9" cap="flat">
              <a:solidFill>
                <a:srgbClr val="4F81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dirty="0"/>
            </a:p>
          </p:txBody>
        </p:sp>
        <p:sp>
          <p:nvSpPr>
            <p:cNvPr id="163" name="Freeform 19"/>
            <p:cNvSpPr>
              <a:spLocks/>
            </p:cNvSpPr>
            <p:nvPr/>
          </p:nvSpPr>
          <p:spPr bwMode="auto">
            <a:xfrm>
              <a:off x="7900988" y="2980587"/>
              <a:ext cx="138113" cy="138113"/>
            </a:xfrm>
            <a:custGeom>
              <a:avLst/>
              <a:gdLst>
                <a:gd name="T0" fmla="*/ 122 w 122"/>
                <a:gd name="T1" fmla="*/ 61 h 123"/>
                <a:gd name="T2" fmla="*/ 122 w 122"/>
                <a:gd name="T3" fmla="*/ 61 h 123"/>
                <a:gd name="T4" fmla="*/ 22 w 122"/>
                <a:gd name="T5" fmla="*/ 120 h 123"/>
                <a:gd name="T6" fmla="*/ 22 w 122"/>
                <a:gd name="T7" fmla="*/ 120 h 123"/>
                <a:gd name="T8" fmla="*/ 4 w 122"/>
                <a:gd name="T9" fmla="*/ 115 h 123"/>
                <a:gd name="T10" fmla="*/ 4 w 122"/>
                <a:gd name="T11" fmla="*/ 115 h 123"/>
                <a:gd name="T12" fmla="*/ 9 w 122"/>
                <a:gd name="T13" fmla="*/ 97 h 123"/>
                <a:gd name="T14" fmla="*/ 9 w 122"/>
                <a:gd name="T15" fmla="*/ 97 h 123"/>
                <a:gd name="T16" fmla="*/ 69 w 122"/>
                <a:gd name="T17" fmla="*/ 61 h 123"/>
                <a:gd name="T18" fmla="*/ 9 w 122"/>
                <a:gd name="T19" fmla="*/ 26 h 123"/>
                <a:gd name="T20" fmla="*/ 9 w 122"/>
                <a:gd name="T21" fmla="*/ 26 h 123"/>
                <a:gd name="T22" fmla="*/ 4 w 122"/>
                <a:gd name="T23" fmla="*/ 8 h 123"/>
                <a:gd name="T24" fmla="*/ 4 w 122"/>
                <a:gd name="T25" fmla="*/ 8 h 123"/>
                <a:gd name="T26" fmla="*/ 4 w 122"/>
                <a:gd name="T27" fmla="*/ 8 h 123"/>
                <a:gd name="T28" fmla="*/ 22 w 122"/>
                <a:gd name="T29" fmla="*/ 3 h 123"/>
                <a:gd name="T30" fmla="*/ 122 w 122"/>
                <a:gd name="T31" fmla="*/ 6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23">
                  <a:moveTo>
                    <a:pt x="122" y="61"/>
                  </a:moveTo>
                  <a:lnTo>
                    <a:pt x="122" y="61"/>
                  </a:lnTo>
                  <a:lnTo>
                    <a:pt x="22" y="120"/>
                  </a:lnTo>
                  <a:lnTo>
                    <a:pt x="22" y="120"/>
                  </a:lnTo>
                  <a:cubicBezTo>
                    <a:pt x="16" y="123"/>
                    <a:pt x="8" y="121"/>
                    <a:pt x="4" y="115"/>
                  </a:cubicBezTo>
                  <a:lnTo>
                    <a:pt x="4" y="115"/>
                  </a:lnTo>
                  <a:cubicBezTo>
                    <a:pt x="0" y="108"/>
                    <a:pt x="2" y="100"/>
                    <a:pt x="9" y="97"/>
                  </a:cubicBezTo>
                  <a:cubicBezTo>
                    <a:pt x="9" y="97"/>
                    <a:pt x="9" y="97"/>
                    <a:pt x="9" y="97"/>
                  </a:cubicBezTo>
                  <a:lnTo>
                    <a:pt x="69" y="61"/>
                  </a:lnTo>
                  <a:lnTo>
                    <a:pt x="9" y="26"/>
                  </a:lnTo>
                  <a:lnTo>
                    <a:pt x="9" y="26"/>
                  </a:lnTo>
                  <a:cubicBezTo>
                    <a:pt x="2" y="23"/>
                    <a:pt x="0" y="14"/>
                    <a:pt x="4" y="8"/>
                  </a:cubicBezTo>
                  <a:cubicBezTo>
                    <a:pt x="4" y="8"/>
                    <a:pt x="4" y="8"/>
                    <a:pt x="4" y="8"/>
                  </a:cubicBezTo>
                  <a:lnTo>
                    <a:pt x="4" y="8"/>
                  </a:lnTo>
                  <a:cubicBezTo>
                    <a:pt x="8" y="2"/>
                    <a:pt x="16" y="0"/>
                    <a:pt x="22" y="3"/>
                  </a:cubicBezTo>
                  <a:lnTo>
                    <a:pt x="122" y="61"/>
                  </a:lnTo>
                  <a:close/>
                </a:path>
              </a:pathLst>
            </a:custGeom>
            <a:solidFill>
              <a:srgbClr val="4F81B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64" name="Freeform 20"/>
            <p:cNvSpPr>
              <a:spLocks/>
            </p:cNvSpPr>
            <p:nvPr/>
          </p:nvSpPr>
          <p:spPr bwMode="auto">
            <a:xfrm>
              <a:off x="1708150" y="3158387"/>
              <a:ext cx="6300788" cy="1588"/>
            </a:xfrm>
            <a:custGeom>
              <a:avLst/>
              <a:gdLst>
                <a:gd name="T0" fmla="*/ 0 w 5573"/>
                <a:gd name="T1" fmla="*/ 0 h 2"/>
                <a:gd name="T2" fmla="*/ 0 w 5573"/>
                <a:gd name="T3" fmla="*/ 0 h 2"/>
                <a:gd name="T4" fmla="*/ 5573 w 5573"/>
                <a:gd name="T5" fmla="*/ 2 h 2"/>
              </a:gdLst>
              <a:ahLst/>
              <a:cxnLst>
                <a:cxn ang="0">
                  <a:pos x="T0" y="T1"/>
                </a:cxn>
                <a:cxn ang="0">
                  <a:pos x="T2" y="T3"/>
                </a:cxn>
                <a:cxn ang="0">
                  <a:pos x="T4" y="T5"/>
                </a:cxn>
              </a:cxnLst>
              <a:rect l="0" t="0" r="r" b="b"/>
              <a:pathLst>
                <a:path w="5573" h="2">
                  <a:moveTo>
                    <a:pt x="0" y="0"/>
                  </a:moveTo>
                  <a:lnTo>
                    <a:pt x="0" y="0"/>
                  </a:lnTo>
                  <a:lnTo>
                    <a:pt x="5573" y="2"/>
                  </a:lnTo>
                </a:path>
              </a:pathLst>
            </a:custGeom>
            <a:noFill/>
            <a:ln w="9" cap="flat">
              <a:solidFill>
                <a:srgbClr val="4F81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dirty="0"/>
            </a:p>
          </p:txBody>
        </p:sp>
        <p:sp>
          <p:nvSpPr>
            <p:cNvPr id="165" name="Freeform 22"/>
            <p:cNvSpPr>
              <a:spLocks/>
            </p:cNvSpPr>
            <p:nvPr/>
          </p:nvSpPr>
          <p:spPr bwMode="auto">
            <a:xfrm>
              <a:off x="1708150" y="2825012"/>
              <a:ext cx="6300788" cy="1588"/>
            </a:xfrm>
            <a:custGeom>
              <a:avLst/>
              <a:gdLst>
                <a:gd name="T0" fmla="*/ 0 w 5573"/>
                <a:gd name="T1" fmla="*/ 0 h 2"/>
                <a:gd name="T2" fmla="*/ 0 w 5573"/>
                <a:gd name="T3" fmla="*/ 0 h 2"/>
                <a:gd name="T4" fmla="*/ 5573 w 5573"/>
                <a:gd name="T5" fmla="*/ 2 h 2"/>
              </a:gdLst>
              <a:ahLst/>
              <a:cxnLst>
                <a:cxn ang="0">
                  <a:pos x="T0" y="T1"/>
                </a:cxn>
                <a:cxn ang="0">
                  <a:pos x="T2" y="T3"/>
                </a:cxn>
                <a:cxn ang="0">
                  <a:pos x="T4" y="T5"/>
                </a:cxn>
              </a:cxnLst>
              <a:rect l="0" t="0" r="r" b="b"/>
              <a:pathLst>
                <a:path w="5573" h="2">
                  <a:moveTo>
                    <a:pt x="0" y="0"/>
                  </a:moveTo>
                  <a:lnTo>
                    <a:pt x="0" y="0"/>
                  </a:lnTo>
                  <a:lnTo>
                    <a:pt x="5573" y="2"/>
                  </a:lnTo>
                </a:path>
              </a:pathLst>
            </a:custGeom>
            <a:noFill/>
            <a:ln w="9" cap="flat">
              <a:solidFill>
                <a:srgbClr val="4F81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dirty="0"/>
            </a:p>
          </p:txBody>
        </p:sp>
        <p:sp>
          <p:nvSpPr>
            <p:cNvPr id="166" name="Freeform 23"/>
            <p:cNvSpPr>
              <a:spLocks/>
            </p:cNvSpPr>
            <p:nvPr/>
          </p:nvSpPr>
          <p:spPr bwMode="auto">
            <a:xfrm>
              <a:off x="7900988" y="2756750"/>
              <a:ext cx="138113" cy="141288"/>
            </a:xfrm>
            <a:custGeom>
              <a:avLst/>
              <a:gdLst>
                <a:gd name="T0" fmla="*/ 122 w 122"/>
                <a:gd name="T1" fmla="*/ 62 h 124"/>
                <a:gd name="T2" fmla="*/ 122 w 122"/>
                <a:gd name="T3" fmla="*/ 62 h 124"/>
                <a:gd name="T4" fmla="*/ 22 w 122"/>
                <a:gd name="T5" fmla="*/ 120 h 124"/>
                <a:gd name="T6" fmla="*/ 22 w 122"/>
                <a:gd name="T7" fmla="*/ 120 h 124"/>
                <a:gd name="T8" fmla="*/ 4 w 122"/>
                <a:gd name="T9" fmla="*/ 115 h 124"/>
                <a:gd name="T10" fmla="*/ 4 w 122"/>
                <a:gd name="T11" fmla="*/ 115 h 124"/>
                <a:gd name="T12" fmla="*/ 9 w 122"/>
                <a:gd name="T13" fmla="*/ 97 h 124"/>
                <a:gd name="T14" fmla="*/ 9 w 122"/>
                <a:gd name="T15" fmla="*/ 97 h 124"/>
                <a:gd name="T16" fmla="*/ 69 w 122"/>
                <a:gd name="T17" fmla="*/ 62 h 124"/>
                <a:gd name="T18" fmla="*/ 9 w 122"/>
                <a:gd name="T19" fmla="*/ 27 h 124"/>
                <a:gd name="T20" fmla="*/ 9 w 122"/>
                <a:gd name="T21" fmla="*/ 27 h 124"/>
                <a:gd name="T22" fmla="*/ 4 w 122"/>
                <a:gd name="T23" fmla="*/ 8 h 124"/>
                <a:gd name="T24" fmla="*/ 4 w 122"/>
                <a:gd name="T25" fmla="*/ 8 h 124"/>
                <a:gd name="T26" fmla="*/ 4 w 122"/>
                <a:gd name="T27" fmla="*/ 8 h 124"/>
                <a:gd name="T28" fmla="*/ 22 w 122"/>
                <a:gd name="T29" fmla="*/ 4 h 124"/>
                <a:gd name="T30" fmla="*/ 122 w 122"/>
                <a:gd name="T31"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24">
                  <a:moveTo>
                    <a:pt x="122" y="62"/>
                  </a:moveTo>
                  <a:lnTo>
                    <a:pt x="122" y="62"/>
                  </a:lnTo>
                  <a:lnTo>
                    <a:pt x="22" y="120"/>
                  </a:lnTo>
                  <a:lnTo>
                    <a:pt x="22" y="120"/>
                  </a:lnTo>
                  <a:cubicBezTo>
                    <a:pt x="16" y="124"/>
                    <a:pt x="8" y="121"/>
                    <a:pt x="4" y="115"/>
                  </a:cubicBezTo>
                  <a:lnTo>
                    <a:pt x="4" y="115"/>
                  </a:lnTo>
                  <a:cubicBezTo>
                    <a:pt x="0" y="109"/>
                    <a:pt x="2" y="101"/>
                    <a:pt x="9" y="97"/>
                  </a:cubicBezTo>
                  <a:cubicBezTo>
                    <a:pt x="9" y="97"/>
                    <a:pt x="9" y="97"/>
                    <a:pt x="9" y="97"/>
                  </a:cubicBezTo>
                  <a:lnTo>
                    <a:pt x="69" y="62"/>
                  </a:lnTo>
                  <a:lnTo>
                    <a:pt x="9" y="27"/>
                  </a:lnTo>
                  <a:lnTo>
                    <a:pt x="9" y="27"/>
                  </a:lnTo>
                  <a:cubicBezTo>
                    <a:pt x="2" y="23"/>
                    <a:pt x="0" y="15"/>
                    <a:pt x="4" y="8"/>
                  </a:cubicBezTo>
                  <a:cubicBezTo>
                    <a:pt x="4" y="8"/>
                    <a:pt x="4" y="8"/>
                    <a:pt x="4" y="8"/>
                  </a:cubicBezTo>
                  <a:lnTo>
                    <a:pt x="4" y="8"/>
                  </a:lnTo>
                  <a:cubicBezTo>
                    <a:pt x="8" y="2"/>
                    <a:pt x="16" y="0"/>
                    <a:pt x="22" y="4"/>
                  </a:cubicBezTo>
                  <a:lnTo>
                    <a:pt x="122" y="62"/>
                  </a:lnTo>
                  <a:close/>
                </a:path>
              </a:pathLst>
            </a:custGeom>
            <a:solidFill>
              <a:srgbClr val="4F81B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67" name="Freeform 24"/>
            <p:cNvSpPr>
              <a:spLocks/>
            </p:cNvSpPr>
            <p:nvPr/>
          </p:nvSpPr>
          <p:spPr bwMode="auto">
            <a:xfrm>
              <a:off x="1708150" y="2932962"/>
              <a:ext cx="6300788" cy="3175"/>
            </a:xfrm>
            <a:custGeom>
              <a:avLst/>
              <a:gdLst>
                <a:gd name="T0" fmla="*/ 0 w 5573"/>
                <a:gd name="T1" fmla="*/ 0 h 2"/>
                <a:gd name="T2" fmla="*/ 0 w 5573"/>
                <a:gd name="T3" fmla="*/ 0 h 2"/>
                <a:gd name="T4" fmla="*/ 5573 w 5573"/>
                <a:gd name="T5" fmla="*/ 2 h 2"/>
              </a:gdLst>
              <a:ahLst/>
              <a:cxnLst>
                <a:cxn ang="0">
                  <a:pos x="T0" y="T1"/>
                </a:cxn>
                <a:cxn ang="0">
                  <a:pos x="T2" y="T3"/>
                </a:cxn>
                <a:cxn ang="0">
                  <a:pos x="T4" y="T5"/>
                </a:cxn>
              </a:cxnLst>
              <a:rect l="0" t="0" r="r" b="b"/>
              <a:pathLst>
                <a:path w="5573" h="2">
                  <a:moveTo>
                    <a:pt x="0" y="0"/>
                  </a:moveTo>
                  <a:lnTo>
                    <a:pt x="0" y="0"/>
                  </a:lnTo>
                  <a:lnTo>
                    <a:pt x="5573" y="2"/>
                  </a:lnTo>
                </a:path>
              </a:pathLst>
            </a:custGeom>
            <a:noFill/>
            <a:ln w="9" cap="flat">
              <a:solidFill>
                <a:srgbClr val="4F81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dirty="0"/>
            </a:p>
          </p:txBody>
        </p:sp>
        <p:sp>
          <p:nvSpPr>
            <p:cNvPr id="168" name="Freeform 25"/>
            <p:cNvSpPr>
              <a:spLocks/>
            </p:cNvSpPr>
            <p:nvPr/>
          </p:nvSpPr>
          <p:spPr bwMode="auto">
            <a:xfrm>
              <a:off x="7900988" y="2866287"/>
              <a:ext cx="138113" cy="138113"/>
            </a:xfrm>
            <a:custGeom>
              <a:avLst/>
              <a:gdLst>
                <a:gd name="T0" fmla="*/ 122 w 122"/>
                <a:gd name="T1" fmla="*/ 62 h 123"/>
                <a:gd name="T2" fmla="*/ 122 w 122"/>
                <a:gd name="T3" fmla="*/ 62 h 123"/>
                <a:gd name="T4" fmla="*/ 22 w 122"/>
                <a:gd name="T5" fmla="*/ 120 h 123"/>
                <a:gd name="T6" fmla="*/ 22 w 122"/>
                <a:gd name="T7" fmla="*/ 120 h 123"/>
                <a:gd name="T8" fmla="*/ 4 w 122"/>
                <a:gd name="T9" fmla="*/ 115 h 123"/>
                <a:gd name="T10" fmla="*/ 4 w 122"/>
                <a:gd name="T11" fmla="*/ 115 h 123"/>
                <a:gd name="T12" fmla="*/ 9 w 122"/>
                <a:gd name="T13" fmla="*/ 97 h 123"/>
                <a:gd name="T14" fmla="*/ 9 w 122"/>
                <a:gd name="T15" fmla="*/ 97 h 123"/>
                <a:gd name="T16" fmla="*/ 69 w 122"/>
                <a:gd name="T17" fmla="*/ 62 h 123"/>
                <a:gd name="T18" fmla="*/ 9 w 122"/>
                <a:gd name="T19" fmla="*/ 26 h 123"/>
                <a:gd name="T20" fmla="*/ 9 w 122"/>
                <a:gd name="T21" fmla="*/ 26 h 123"/>
                <a:gd name="T22" fmla="*/ 4 w 122"/>
                <a:gd name="T23" fmla="*/ 8 h 123"/>
                <a:gd name="T24" fmla="*/ 4 w 122"/>
                <a:gd name="T25" fmla="*/ 8 h 123"/>
                <a:gd name="T26" fmla="*/ 4 w 122"/>
                <a:gd name="T27" fmla="*/ 8 h 123"/>
                <a:gd name="T28" fmla="*/ 22 w 122"/>
                <a:gd name="T29" fmla="*/ 3 h 123"/>
                <a:gd name="T30" fmla="*/ 122 w 122"/>
                <a:gd name="T31" fmla="*/ 6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23">
                  <a:moveTo>
                    <a:pt x="122" y="62"/>
                  </a:moveTo>
                  <a:lnTo>
                    <a:pt x="122" y="62"/>
                  </a:lnTo>
                  <a:lnTo>
                    <a:pt x="22" y="120"/>
                  </a:lnTo>
                  <a:lnTo>
                    <a:pt x="22" y="120"/>
                  </a:lnTo>
                  <a:cubicBezTo>
                    <a:pt x="16" y="123"/>
                    <a:pt x="8" y="121"/>
                    <a:pt x="4" y="115"/>
                  </a:cubicBezTo>
                  <a:lnTo>
                    <a:pt x="4" y="115"/>
                  </a:lnTo>
                  <a:cubicBezTo>
                    <a:pt x="0" y="109"/>
                    <a:pt x="2" y="100"/>
                    <a:pt x="9" y="97"/>
                  </a:cubicBezTo>
                  <a:cubicBezTo>
                    <a:pt x="9" y="97"/>
                    <a:pt x="9" y="97"/>
                    <a:pt x="9" y="97"/>
                  </a:cubicBezTo>
                  <a:lnTo>
                    <a:pt x="69" y="62"/>
                  </a:lnTo>
                  <a:lnTo>
                    <a:pt x="9" y="26"/>
                  </a:lnTo>
                  <a:lnTo>
                    <a:pt x="9" y="26"/>
                  </a:lnTo>
                  <a:cubicBezTo>
                    <a:pt x="2" y="23"/>
                    <a:pt x="0" y="14"/>
                    <a:pt x="4" y="8"/>
                  </a:cubicBezTo>
                  <a:cubicBezTo>
                    <a:pt x="4" y="8"/>
                    <a:pt x="4" y="8"/>
                    <a:pt x="4" y="8"/>
                  </a:cubicBezTo>
                  <a:lnTo>
                    <a:pt x="4" y="8"/>
                  </a:lnTo>
                  <a:cubicBezTo>
                    <a:pt x="8" y="2"/>
                    <a:pt x="16" y="0"/>
                    <a:pt x="22" y="3"/>
                  </a:cubicBezTo>
                  <a:lnTo>
                    <a:pt x="122" y="62"/>
                  </a:lnTo>
                  <a:close/>
                </a:path>
              </a:pathLst>
            </a:custGeom>
            <a:solidFill>
              <a:srgbClr val="4F81B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69" name="Freeform 35"/>
            <p:cNvSpPr>
              <a:spLocks/>
            </p:cNvSpPr>
            <p:nvPr/>
          </p:nvSpPr>
          <p:spPr bwMode="auto">
            <a:xfrm>
              <a:off x="2124075" y="2975825"/>
              <a:ext cx="193675" cy="384175"/>
            </a:xfrm>
            <a:custGeom>
              <a:avLst/>
              <a:gdLst>
                <a:gd name="T0" fmla="*/ 0 w 171"/>
                <a:gd name="T1" fmla="*/ 0 h 340"/>
                <a:gd name="T2" fmla="*/ 0 w 171"/>
                <a:gd name="T3" fmla="*/ 0 h 340"/>
                <a:gd name="T4" fmla="*/ 61 w 171"/>
                <a:gd name="T5" fmla="*/ 0 h 340"/>
                <a:gd name="T6" fmla="*/ 151 w 171"/>
                <a:gd name="T7" fmla="*/ 89 h 340"/>
                <a:gd name="T8" fmla="*/ 151 w 171"/>
                <a:gd name="T9" fmla="*/ 301 h 340"/>
                <a:gd name="T10" fmla="*/ 171 w 171"/>
                <a:gd name="T11" fmla="*/ 301 h 340"/>
                <a:gd name="T12" fmla="*/ 139 w 171"/>
                <a:gd name="T13" fmla="*/ 340 h 340"/>
                <a:gd name="T14" fmla="*/ 108 w 171"/>
                <a:gd name="T15" fmla="*/ 301 h 340"/>
                <a:gd name="T16" fmla="*/ 128 w 171"/>
                <a:gd name="T17" fmla="*/ 301 h 340"/>
                <a:gd name="T18" fmla="*/ 128 w 171"/>
                <a:gd name="T19" fmla="*/ 89 h 340"/>
                <a:gd name="T20" fmla="*/ 61 w 171"/>
                <a:gd name="T21" fmla="*/ 23 h 340"/>
                <a:gd name="T22" fmla="*/ 0 w 171"/>
                <a:gd name="T23" fmla="*/ 23 h 340"/>
                <a:gd name="T24" fmla="*/ 0 w 171"/>
                <a:gd name="T25"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340">
                  <a:moveTo>
                    <a:pt x="0" y="0"/>
                  </a:moveTo>
                  <a:lnTo>
                    <a:pt x="0" y="0"/>
                  </a:lnTo>
                  <a:lnTo>
                    <a:pt x="61" y="0"/>
                  </a:lnTo>
                  <a:cubicBezTo>
                    <a:pt x="111" y="0"/>
                    <a:pt x="151" y="40"/>
                    <a:pt x="151" y="89"/>
                  </a:cubicBezTo>
                  <a:lnTo>
                    <a:pt x="151" y="301"/>
                  </a:lnTo>
                  <a:lnTo>
                    <a:pt x="171" y="301"/>
                  </a:lnTo>
                  <a:lnTo>
                    <a:pt x="139" y="340"/>
                  </a:lnTo>
                  <a:lnTo>
                    <a:pt x="108" y="301"/>
                  </a:lnTo>
                  <a:lnTo>
                    <a:pt x="128" y="301"/>
                  </a:lnTo>
                  <a:lnTo>
                    <a:pt x="128" y="89"/>
                  </a:lnTo>
                  <a:cubicBezTo>
                    <a:pt x="128" y="52"/>
                    <a:pt x="98" y="23"/>
                    <a:pt x="61" y="23"/>
                  </a:cubicBezTo>
                  <a:lnTo>
                    <a:pt x="0" y="23"/>
                  </a:lnTo>
                  <a:lnTo>
                    <a:pt x="0" y="0"/>
                  </a:lnTo>
                  <a:close/>
                </a:path>
              </a:pathLst>
            </a:custGeom>
            <a:solidFill>
              <a:srgbClr val="77933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0" name="Freeform 36"/>
            <p:cNvSpPr>
              <a:spLocks/>
            </p:cNvSpPr>
            <p:nvPr/>
          </p:nvSpPr>
          <p:spPr bwMode="auto">
            <a:xfrm>
              <a:off x="2414588" y="2956775"/>
              <a:ext cx="185738" cy="404813"/>
            </a:xfrm>
            <a:custGeom>
              <a:avLst/>
              <a:gdLst>
                <a:gd name="T0" fmla="*/ 0 w 164"/>
                <a:gd name="T1" fmla="*/ 358 h 358"/>
                <a:gd name="T2" fmla="*/ 0 w 164"/>
                <a:gd name="T3" fmla="*/ 358 h 358"/>
                <a:gd name="T4" fmla="*/ 0 w 164"/>
                <a:gd name="T5" fmla="*/ 103 h 358"/>
                <a:gd name="T6" fmla="*/ 86 w 164"/>
                <a:gd name="T7" fmla="*/ 17 h 358"/>
                <a:gd name="T8" fmla="*/ 126 w 164"/>
                <a:gd name="T9" fmla="*/ 17 h 358"/>
                <a:gd name="T10" fmla="*/ 126 w 164"/>
                <a:gd name="T11" fmla="*/ 0 h 358"/>
                <a:gd name="T12" fmla="*/ 164 w 164"/>
                <a:gd name="T13" fmla="*/ 29 h 358"/>
                <a:gd name="T14" fmla="*/ 126 w 164"/>
                <a:gd name="T15" fmla="*/ 58 h 358"/>
                <a:gd name="T16" fmla="*/ 126 w 164"/>
                <a:gd name="T17" fmla="*/ 41 h 358"/>
                <a:gd name="T18" fmla="*/ 86 w 164"/>
                <a:gd name="T19" fmla="*/ 41 h 358"/>
                <a:gd name="T20" fmla="*/ 23 w 164"/>
                <a:gd name="T21" fmla="*/ 103 h 358"/>
                <a:gd name="T22" fmla="*/ 23 w 164"/>
                <a:gd name="T23" fmla="*/ 358 h 358"/>
                <a:gd name="T24" fmla="*/ 0 w 164"/>
                <a:gd name="T25"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358">
                  <a:moveTo>
                    <a:pt x="0" y="358"/>
                  </a:moveTo>
                  <a:lnTo>
                    <a:pt x="0" y="358"/>
                  </a:lnTo>
                  <a:lnTo>
                    <a:pt x="0" y="103"/>
                  </a:lnTo>
                  <a:cubicBezTo>
                    <a:pt x="0" y="56"/>
                    <a:pt x="38" y="17"/>
                    <a:pt x="86" y="17"/>
                  </a:cubicBezTo>
                  <a:lnTo>
                    <a:pt x="126" y="17"/>
                  </a:lnTo>
                  <a:lnTo>
                    <a:pt x="126" y="0"/>
                  </a:lnTo>
                  <a:lnTo>
                    <a:pt x="164" y="29"/>
                  </a:lnTo>
                  <a:lnTo>
                    <a:pt x="126" y="58"/>
                  </a:lnTo>
                  <a:lnTo>
                    <a:pt x="126" y="41"/>
                  </a:lnTo>
                  <a:lnTo>
                    <a:pt x="86" y="41"/>
                  </a:lnTo>
                  <a:cubicBezTo>
                    <a:pt x="51" y="41"/>
                    <a:pt x="23" y="69"/>
                    <a:pt x="23" y="103"/>
                  </a:cubicBezTo>
                  <a:lnTo>
                    <a:pt x="23" y="358"/>
                  </a:lnTo>
                  <a:lnTo>
                    <a:pt x="0" y="358"/>
                  </a:lnTo>
                  <a:close/>
                </a:path>
              </a:pathLst>
            </a:custGeom>
            <a:solidFill>
              <a:srgbClr val="77933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1" name="Freeform 37"/>
            <p:cNvSpPr>
              <a:spLocks/>
            </p:cNvSpPr>
            <p:nvPr/>
          </p:nvSpPr>
          <p:spPr bwMode="auto">
            <a:xfrm>
              <a:off x="3190875" y="2975825"/>
              <a:ext cx="193675" cy="384175"/>
            </a:xfrm>
            <a:custGeom>
              <a:avLst/>
              <a:gdLst>
                <a:gd name="T0" fmla="*/ 0 w 171"/>
                <a:gd name="T1" fmla="*/ 0 h 340"/>
                <a:gd name="T2" fmla="*/ 0 w 171"/>
                <a:gd name="T3" fmla="*/ 0 h 340"/>
                <a:gd name="T4" fmla="*/ 62 w 171"/>
                <a:gd name="T5" fmla="*/ 0 h 340"/>
                <a:gd name="T6" fmla="*/ 151 w 171"/>
                <a:gd name="T7" fmla="*/ 89 h 340"/>
                <a:gd name="T8" fmla="*/ 151 w 171"/>
                <a:gd name="T9" fmla="*/ 301 h 340"/>
                <a:gd name="T10" fmla="*/ 171 w 171"/>
                <a:gd name="T11" fmla="*/ 301 h 340"/>
                <a:gd name="T12" fmla="*/ 140 w 171"/>
                <a:gd name="T13" fmla="*/ 340 h 340"/>
                <a:gd name="T14" fmla="*/ 108 w 171"/>
                <a:gd name="T15" fmla="*/ 301 h 340"/>
                <a:gd name="T16" fmla="*/ 128 w 171"/>
                <a:gd name="T17" fmla="*/ 301 h 340"/>
                <a:gd name="T18" fmla="*/ 128 w 171"/>
                <a:gd name="T19" fmla="*/ 89 h 340"/>
                <a:gd name="T20" fmla="*/ 62 w 171"/>
                <a:gd name="T21" fmla="*/ 23 h 340"/>
                <a:gd name="T22" fmla="*/ 0 w 171"/>
                <a:gd name="T23" fmla="*/ 23 h 340"/>
                <a:gd name="T24" fmla="*/ 0 w 171"/>
                <a:gd name="T25"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340">
                  <a:moveTo>
                    <a:pt x="0" y="0"/>
                  </a:moveTo>
                  <a:lnTo>
                    <a:pt x="0" y="0"/>
                  </a:lnTo>
                  <a:lnTo>
                    <a:pt x="62" y="0"/>
                  </a:lnTo>
                  <a:cubicBezTo>
                    <a:pt x="111" y="0"/>
                    <a:pt x="151" y="40"/>
                    <a:pt x="151" y="89"/>
                  </a:cubicBezTo>
                  <a:lnTo>
                    <a:pt x="151" y="301"/>
                  </a:lnTo>
                  <a:lnTo>
                    <a:pt x="171" y="301"/>
                  </a:lnTo>
                  <a:lnTo>
                    <a:pt x="140" y="340"/>
                  </a:lnTo>
                  <a:lnTo>
                    <a:pt x="108" y="301"/>
                  </a:lnTo>
                  <a:lnTo>
                    <a:pt x="128" y="301"/>
                  </a:lnTo>
                  <a:lnTo>
                    <a:pt x="128" y="89"/>
                  </a:lnTo>
                  <a:cubicBezTo>
                    <a:pt x="128" y="52"/>
                    <a:pt x="99" y="23"/>
                    <a:pt x="62" y="23"/>
                  </a:cubicBezTo>
                  <a:lnTo>
                    <a:pt x="0" y="23"/>
                  </a:lnTo>
                  <a:lnTo>
                    <a:pt x="0" y="0"/>
                  </a:lnTo>
                  <a:close/>
                </a:path>
              </a:pathLst>
            </a:custGeom>
            <a:solidFill>
              <a:srgbClr val="77933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2" name="Freeform 38"/>
            <p:cNvSpPr>
              <a:spLocks/>
            </p:cNvSpPr>
            <p:nvPr/>
          </p:nvSpPr>
          <p:spPr bwMode="auto">
            <a:xfrm>
              <a:off x="3481388" y="2956775"/>
              <a:ext cx="185738" cy="404813"/>
            </a:xfrm>
            <a:custGeom>
              <a:avLst/>
              <a:gdLst>
                <a:gd name="T0" fmla="*/ 0 w 164"/>
                <a:gd name="T1" fmla="*/ 358 h 358"/>
                <a:gd name="T2" fmla="*/ 0 w 164"/>
                <a:gd name="T3" fmla="*/ 358 h 358"/>
                <a:gd name="T4" fmla="*/ 0 w 164"/>
                <a:gd name="T5" fmla="*/ 103 h 358"/>
                <a:gd name="T6" fmla="*/ 86 w 164"/>
                <a:gd name="T7" fmla="*/ 17 h 358"/>
                <a:gd name="T8" fmla="*/ 126 w 164"/>
                <a:gd name="T9" fmla="*/ 17 h 358"/>
                <a:gd name="T10" fmla="*/ 126 w 164"/>
                <a:gd name="T11" fmla="*/ 0 h 358"/>
                <a:gd name="T12" fmla="*/ 164 w 164"/>
                <a:gd name="T13" fmla="*/ 29 h 358"/>
                <a:gd name="T14" fmla="*/ 126 w 164"/>
                <a:gd name="T15" fmla="*/ 58 h 358"/>
                <a:gd name="T16" fmla="*/ 126 w 164"/>
                <a:gd name="T17" fmla="*/ 41 h 358"/>
                <a:gd name="T18" fmla="*/ 86 w 164"/>
                <a:gd name="T19" fmla="*/ 41 h 358"/>
                <a:gd name="T20" fmla="*/ 23 w 164"/>
                <a:gd name="T21" fmla="*/ 103 h 358"/>
                <a:gd name="T22" fmla="*/ 23 w 164"/>
                <a:gd name="T23" fmla="*/ 358 h 358"/>
                <a:gd name="T24" fmla="*/ 0 w 164"/>
                <a:gd name="T25"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358">
                  <a:moveTo>
                    <a:pt x="0" y="358"/>
                  </a:moveTo>
                  <a:lnTo>
                    <a:pt x="0" y="358"/>
                  </a:lnTo>
                  <a:lnTo>
                    <a:pt x="0" y="103"/>
                  </a:lnTo>
                  <a:cubicBezTo>
                    <a:pt x="0" y="56"/>
                    <a:pt x="38" y="17"/>
                    <a:pt x="86" y="17"/>
                  </a:cubicBezTo>
                  <a:lnTo>
                    <a:pt x="126" y="17"/>
                  </a:lnTo>
                  <a:lnTo>
                    <a:pt x="126" y="0"/>
                  </a:lnTo>
                  <a:lnTo>
                    <a:pt x="164" y="29"/>
                  </a:lnTo>
                  <a:lnTo>
                    <a:pt x="126" y="58"/>
                  </a:lnTo>
                  <a:lnTo>
                    <a:pt x="126" y="41"/>
                  </a:lnTo>
                  <a:lnTo>
                    <a:pt x="86" y="41"/>
                  </a:lnTo>
                  <a:cubicBezTo>
                    <a:pt x="51" y="41"/>
                    <a:pt x="23" y="69"/>
                    <a:pt x="23" y="103"/>
                  </a:cubicBezTo>
                  <a:lnTo>
                    <a:pt x="23" y="358"/>
                  </a:lnTo>
                  <a:lnTo>
                    <a:pt x="0" y="358"/>
                  </a:lnTo>
                  <a:close/>
                </a:path>
              </a:pathLst>
            </a:custGeom>
            <a:solidFill>
              <a:srgbClr val="77933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3" name="Freeform 39"/>
            <p:cNvSpPr>
              <a:spLocks/>
            </p:cNvSpPr>
            <p:nvPr/>
          </p:nvSpPr>
          <p:spPr bwMode="auto">
            <a:xfrm>
              <a:off x="4233863" y="2975825"/>
              <a:ext cx="195263" cy="384175"/>
            </a:xfrm>
            <a:custGeom>
              <a:avLst/>
              <a:gdLst>
                <a:gd name="T0" fmla="*/ 0 w 172"/>
                <a:gd name="T1" fmla="*/ 0 h 340"/>
                <a:gd name="T2" fmla="*/ 0 w 172"/>
                <a:gd name="T3" fmla="*/ 0 h 340"/>
                <a:gd name="T4" fmla="*/ 62 w 172"/>
                <a:gd name="T5" fmla="*/ 0 h 340"/>
                <a:gd name="T6" fmla="*/ 152 w 172"/>
                <a:gd name="T7" fmla="*/ 89 h 340"/>
                <a:gd name="T8" fmla="*/ 152 w 172"/>
                <a:gd name="T9" fmla="*/ 301 h 340"/>
                <a:gd name="T10" fmla="*/ 172 w 172"/>
                <a:gd name="T11" fmla="*/ 301 h 340"/>
                <a:gd name="T12" fmla="*/ 140 w 172"/>
                <a:gd name="T13" fmla="*/ 340 h 340"/>
                <a:gd name="T14" fmla="*/ 109 w 172"/>
                <a:gd name="T15" fmla="*/ 301 h 340"/>
                <a:gd name="T16" fmla="*/ 129 w 172"/>
                <a:gd name="T17" fmla="*/ 301 h 340"/>
                <a:gd name="T18" fmla="*/ 129 w 172"/>
                <a:gd name="T19" fmla="*/ 89 h 340"/>
                <a:gd name="T20" fmla="*/ 62 w 172"/>
                <a:gd name="T21" fmla="*/ 23 h 340"/>
                <a:gd name="T22" fmla="*/ 0 w 172"/>
                <a:gd name="T23" fmla="*/ 23 h 340"/>
                <a:gd name="T24" fmla="*/ 0 w 172"/>
                <a:gd name="T25"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40">
                  <a:moveTo>
                    <a:pt x="0" y="0"/>
                  </a:moveTo>
                  <a:lnTo>
                    <a:pt x="0" y="0"/>
                  </a:lnTo>
                  <a:lnTo>
                    <a:pt x="62" y="0"/>
                  </a:lnTo>
                  <a:cubicBezTo>
                    <a:pt x="112" y="0"/>
                    <a:pt x="152" y="40"/>
                    <a:pt x="152" y="89"/>
                  </a:cubicBezTo>
                  <a:lnTo>
                    <a:pt x="152" y="301"/>
                  </a:lnTo>
                  <a:lnTo>
                    <a:pt x="172" y="301"/>
                  </a:lnTo>
                  <a:lnTo>
                    <a:pt x="140" y="340"/>
                  </a:lnTo>
                  <a:lnTo>
                    <a:pt x="109" y="301"/>
                  </a:lnTo>
                  <a:lnTo>
                    <a:pt x="129" y="301"/>
                  </a:lnTo>
                  <a:lnTo>
                    <a:pt x="129" y="89"/>
                  </a:lnTo>
                  <a:cubicBezTo>
                    <a:pt x="129" y="52"/>
                    <a:pt x="99" y="23"/>
                    <a:pt x="62" y="23"/>
                  </a:cubicBezTo>
                  <a:lnTo>
                    <a:pt x="0" y="23"/>
                  </a:lnTo>
                  <a:lnTo>
                    <a:pt x="0" y="0"/>
                  </a:lnTo>
                  <a:close/>
                </a:path>
              </a:pathLst>
            </a:custGeom>
            <a:solidFill>
              <a:srgbClr val="77933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4" name="Freeform 40"/>
            <p:cNvSpPr>
              <a:spLocks/>
            </p:cNvSpPr>
            <p:nvPr/>
          </p:nvSpPr>
          <p:spPr bwMode="auto">
            <a:xfrm>
              <a:off x="4525963" y="2956775"/>
              <a:ext cx="185738" cy="404813"/>
            </a:xfrm>
            <a:custGeom>
              <a:avLst/>
              <a:gdLst>
                <a:gd name="T0" fmla="*/ 0 w 165"/>
                <a:gd name="T1" fmla="*/ 358 h 358"/>
                <a:gd name="T2" fmla="*/ 0 w 165"/>
                <a:gd name="T3" fmla="*/ 358 h 358"/>
                <a:gd name="T4" fmla="*/ 0 w 165"/>
                <a:gd name="T5" fmla="*/ 103 h 358"/>
                <a:gd name="T6" fmla="*/ 86 w 165"/>
                <a:gd name="T7" fmla="*/ 17 h 358"/>
                <a:gd name="T8" fmla="*/ 127 w 165"/>
                <a:gd name="T9" fmla="*/ 17 h 358"/>
                <a:gd name="T10" fmla="*/ 127 w 165"/>
                <a:gd name="T11" fmla="*/ 0 h 358"/>
                <a:gd name="T12" fmla="*/ 165 w 165"/>
                <a:gd name="T13" fmla="*/ 29 h 358"/>
                <a:gd name="T14" fmla="*/ 127 w 165"/>
                <a:gd name="T15" fmla="*/ 58 h 358"/>
                <a:gd name="T16" fmla="*/ 127 w 165"/>
                <a:gd name="T17" fmla="*/ 41 h 358"/>
                <a:gd name="T18" fmla="*/ 86 w 165"/>
                <a:gd name="T19" fmla="*/ 41 h 358"/>
                <a:gd name="T20" fmla="*/ 23 w 165"/>
                <a:gd name="T21" fmla="*/ 103 h 358"/>
                <a:gd name="T22" fmla="*/ 23 w 165"/>
                <a:gd name="T23" fmla="*/ 358 h 358"/>
                <a:gd name="T24" fmla="*/ 0 w 165"/>
                <a:gd name="T25"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358">
                  <a:moveTo>
                    <a:pt x="0" y="358"/>
                  </a:moveTo>
                  <a:lnTo>
                    <a:pt x="0" y="358"/>
                  </a:lnTo>
                  <a:lnTo>
                    <a:pt x="0" y="103"/>
                  </a:lnTo>
                  <a:cubicBezTo>
                    <a:pt x="0" y="56"/>
                    <a:pt x="38" y="17"/>
                    <a:pt x="86" y="17"/>
                  </a:cubicBezTo>
                  <a:lnTo>
                    <a:pt x="127" y="17"/>
                  </a:lnTo>
                  <a:lnTo>
                    <a:pt x="127" y="0"/>
                  </a:lnTo>
                  <a:lnTo>
                    <a:pt x="165" y="29"/>
                  </a:lnTo>
                  <a:lnTo>
                    <a:pt x="127" y="58"/>
                  </a:lnTo>
                  <a:lnTo>
                    <a:pt x="127" y="41"/>
                  </a:lnTo>
                  <a:lnTo>
                    <a:pt x="86" y="41"/>
                  </a:lnTo>
                  <a:cubicBezTo>
                    <a:pt x="51" y="41"/>
                    <a:pt x="23" y="69"/>
                    <a:pt x="23" y="103"/>
                  </a:cubicBezTo>
                  <a:lnTo>
                    <a:pt x="23" y="358"/>
                  </a:lnTo>
                  <a:lnTo>
                    <a:pt x="0" y="358"/>
                  </a:lnTo>
                  <a:close/>
                </a:path>
              </a:pathLst>
            </a:custGeom>
            <a:solidFill>
              <a:srgbClr val="77933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5" name="Freeform 41"/>
            <p:cNvSpPr>
              <a:spLocks/>
            </p:cNvSpPr>
            <p:nvPr/>
          </p:nvSpPr>
          <p:spPr bwMode="auto">
            <a:xfrm>
              <a:off x="5292725" y="2975825"/>
              <a:ext cx="193675" cy="384175"/>
            </a:xfrm>
            <a:custGeom>
              <a:avLst/>
              <a:gdLst>
                <a:gd name="T0" fmla="*/ 0 w 172"/>
                <a:gd name="T1" fmla="*/ 0 h 340"/>
                <a:gd name="T2" fmla="*/ 0 w 172"/>
                <a:gd name="T3" fmla="*/ 0 h 340"/>
                <a:gd name="T4" fmla="*/ 62 w 172"/>
                <a:gd name="T5" fmla="*/ 0 h 340"/>
                <a:gd name="T6" fmla="*/ 151 w 172"/>
                <a:gd name="T7" fmla="*/ 89 h 340"/>
                <a:gd name="T8" fmla="*/ 151 w 172"/>
                <a:gd name="T9" fmla="*/ 301 h 340"/>
                <a:gd name="T10" fmla="*/ 172 w 172"/>
                <a:gd name="T11" fmla="*/ 301 h 340"/>
                <a:gd name="T12" fmla="*/ 140 w 172"/>
                <a:gd name="T13" fmla="*/ 340 h 340"/>
                <a:gd name="T14" fmla="*/ 108 w 172"/>
                <a:gd name="T15" fmla="*/ 301 h 340"/>
                <a:gd name="T16" fmla="*/ 129 w 172"/>
                <a:gd name="T17" fmla="*/ 301 h 340"/>
                <a:gd name="T18" fmla="*/ 129 w 172"/>
                <a:gd name="T19" fmla="*/ 89 h 340"/>
                <a:gd name="T20" fmla="*/ 62 w 172"/>
                <a:gd name="T21" fmla="*/ 23 h 340"/>
                <a:gd name="T22" fmla="*/ 0 w 172"/>
                <a:gd name="T23" fmla="*/ 23 h 340"/>
                <a:gd name="T24" fmla="*/ 0 w 172"/>
                <a:gd name="T25"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40">
                  <a:moveTo>
                    <a:pt x="0" y="0"/>
                  </a:moveTo>
                  <a:lnTo>
                    <a:pt x="0" y="0"/>
                  </a:lnTo>
                  <a:lnTo>
                    <a:pt x="62" y="0"/>
                  </a:lnTo>
                  <a:cubicBezTo>
                    <a:pt x="111" y="0"/>
                    <a:pt x="151" y="40"/>
                    <a:pt x="151" y="89"/>
                  </a:cubicBezTo>
                  <a:lnTo>
                    <a:pt x="151" y="301"/>
                  </a:lnTo>
                  <a:lnTo>
                    <a:pt x="172" y="301"/>
                  </a:lnTo>
                  <a:lnTo>
                    <a:pt x="140" y="340"/>
                  </a:lnTo>
                  <a:lnTo>
                    <a:pt x="108" y="301"/>
                  </a:lnTo>
                  <a:lnTo>
                    <a:pt x="129" y="301"/>
                  </a:lnTo>
                  <a:lnTo>
                    <a:pt x="129" y="89"/>
                  </a:lnTo>
                  <a:cubicBezTo>
                    <a:pt x="129" y="52"/>
                    <a:pt x="99" y="23"/>
                    <a:pt x="62" y="23"/>
                  </a:cubicBezTo>
                  <a:lnTo>
                    <a:pt x="0" y="23"/>
                  </a:lnTo>
                  <a:lnTo>
                    <a:pt x="0" y="0"/>
                  </a:lnTo>
                  <a:close/>
                </a:path>
              </a:pathLst>
            </a:custGeom>
            <a:solidFill>
              <a:srgbClr val="77933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6" name="Freeform 42"/>
            <p:cNvSpPr>
              <a:spLocks/>
            </p:cNvSpPr>
            <p:nvPr/>
          </p:nvSpPr>
          <p:spPr bwMode="auto">
            <a:xfrm>
              <a:off x="5583238" y="2956775"/>
              <a:ext cx="185738" cy="404813"/>
            </a:xfrm>
            <a:custGeom>
              <a:avLst/>
              <a:gdLst>
                <a:gd name="T0" fmla="*/ 0 w 164"/>
                <a:gd name="T1" fmla="*/ 358 h 358"/>
                <a:gd name="T2" fmla="*/ 0 w 164"/>
                <a:gd name="T3" fmla="*/ 358 h 358"/>
                <a:gd name="T4" fmla="*/ 0 w 164"/>
                <a:gd name="T5" fmla="*/ 103 h 358"/>
                <a:gd name="T6" fmla="*/ 86 w 164"/>
                <a:gd name="T7" fmla="*/ 17 h 358"/>
                <a:gd name="T8" fmla="*/ 127 w 164"/>
                <a:gd name="T9" fmla="*/ 17 h 358"/>
                <a:gd name="T10" fmla="*/ 127 w 164"/>
                <a:gd name="T11" fmla="*/ 0 h 358"/>
                <a:gd name="T12" fmla="*/ 164 w 164"/>
                <a:gd name="T13" fmla="*/ 29 h 358"/>
                <a:gd name="T14" fmla="*/ 127 w 164"/>
                <a:gd name="T15" fmla="*/ 58 h 358"/>
                <a:gd name="T16" fmla="*/ 127 w 164"/>
                <a:gd name="T17" fmla="*/ 41 h 358"/>
                <a:gd name="T18" fmla="*/ 86 w 164"/>
                <a:gd name="T19" fmla="*/ 41 h 358"/>
                <a:gd name="T20" fmla="*/ 23 w 164"/>
                <a:gd name="T21" fmla="*/ 103 h 358"/>
                <a:gd name="T22" fmla="*/ 23 w 164"/>
                <a:gd name="T23" fmla="*/ 358 h 358"/>
                <a:gd name="T24" fmla="*/ 0 w 164"/>
                <a:gd name="T25"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358">
                  <a:moveTo>
                    <a:pt x="0" y="358"/>
                  </a:moveTo>
                  <a:lnTo>
                    <a:pt x="0" y="358"/>
                  </a:lnTo>
                  <a:lnTo>
                    <a:pt x="0" y="103"/>
                  </a:lnTo>
                  <a:cubicBezTo>
                    <a:pt x="0" y="56"/>
                    <a:pt x="38" y="17"/>
                    <a:pt x="86" y="17"/>
                  </a:cubicBezTo>
                  <a:lnTo>
                    <a:pt x="127" y="17"/>
                  </a:lnTo>
                  <a:lnTo>
                    <a:pt x="127" y="0"/>
                  </a:lnTo>
                  <a:lnTo>
                    <a:pt x="164" y="29"/>
                  </a:lnTo>
                  <a:lnTo>
                    <a:pt x="127" y="58"/>
                  </a:lnTo>
                  <a:lnTo>
                    <a:pt x="127" y="41"/>
                  </a:lnTo>
                  <a:lnTo>
                    <a:pt x="86" y="41"/>
                  </a:lnTo>
                  <a:cubicBezTo>
                    <a:pt x="51" y="41"/>
                    <a:pt x="23" y="69"/>
                    <a:pt x="23" y="103"/>
                  </a:cubicBezTo>
                  <a:lnTo>
                    <a:pt x="23" y="358"/>
                  </a:lnTo>
                  <a:lnTo>
                    <a:pt x="0" y="358"/>
                  </a:lnTo>
                  <a:close/>
                </a:path>
              </a:pathLst>
            </a:custGeom>
            <a:solidFill>
              <a:srgbClr val="77933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7" name="Freeform 43"/>
            <p:cNvSpPr>
              <a:spLocks/>
            </p:cNvSpPr>
            <p:nvPr/>
          </p:nvSpPr>
          <p:spPr bwMode="auto">
            <a:xfrm>
              <a:off x="6340475" y="2975825"/>
              <a:ext cx="193675" cy="384175"/>
            </a:xfrm>
            <a:custGeom>
              <a:avLst/>
              <a:gdLst>
                <a:gd name="T0" fmla="*/ 0 w 171"/>
                <a:gd name="T1" fmla="*/ 0 h 340"/>
                <a:gd name="T2" fmla="*/ 0 w 171"/>
                <a:gd name="T3" fmla="*/ 0 h 340"/>
                <a:gd name="T4" fmla="*/ 62 w 171"/>
                <a:gd name="T5" fmla="*/ 0 h 340"/>
                <a:gd name="T6" fmla="*/ 151 w 171"/>
                <a:gd name="T7" fmla="*/ 89 h 340"/>
                <a:gd name="T8" fmla="*/ 151 w 171"/>
                <a:gd name="T9" fmla="*/ 301 h 340"/>
                <a:gd name="T10" fmla="*/ 171 w 171"/>
                <a:gd name="T11" fmla="*/ 301 h 340"/>
                <a:gd name="T12" fmla="*/ 140 w 171"/>
                <a:gd name="T13" fmla="*/ 340 h 340"/>
                <a:gd name="T14" fmla="*/ 108 w 171"/>
                <a:gd name="T15" fmla="*/ 301 h 340"/>
                <a:gd name="T16" fmla="*/ 128 w 171"/>
                <a:gd name="T17" fmla="*/ 301 h 340"/>
                <a:gd name="T18" fmla="*/ 128 w 171"/>
                <a:gd name="T19" fmla="*/ 89 h 340"/>
                <a:gd name="T20" fmla="*/ 62 w 171"/>
                <a:gd name="T21" fmla="*/ 23 h 340"/>
                <a:gd name="T22" fmla="*/ 0 w 171"/>
                <a:gd name="T23" fmla="*/ 23 h 340"/>
                <a:gd name="T24" fmla="*/ 0 w 171"/>
                <a:gd name="T25"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340">
                  <a:moveTo>
                    <a:pt x="0" y="0"/>
                  </a:moveTo>
                  <a:lnTo>
                    <a:pt x="0" y="0"/>
                  </a:lnTo>
                  <a:lnTo>
                    <a:pt x="62" y="0"/>
                  </a:lnTo>
                  <a:cubicBezTo>
                    <a:pt x="111" y="0"/>
                    <a:pt x="151" y="40"/>
                    <a:pt x="151" y="89"/>
                  </a:cubicBezTo>
                  <a:lnTo>
                    <a:pt x="151" y="301"/>
                  </a:lnTo>
                  <a:lnTo>
                    <a:pt x="171" y="301"/>
                  </a:lnTo>
                  <a:lnTo>
                    <a:pt x="140" y="340"/>
                  </a:lnTo>
                  <a:lnTo>
                    <a:pt x="108" y="301"/>
                  </a:lnTo>
                  <a:lnTo>
                    <a:pt x="128" y="301"/>
                  </a:lnTo>
                  <a:lnTo>
                    <a:pt x="128" y="89"/>
                  </a:lnTo>
                  <a:cubicBezTo>
                    <a:pt x="128" y="52"/>
                    <a:pt x="99" y="23"/>
                    <a:pt x="62" y="23"/>
                  </a:cubicBezTo>
                  <a:lnTo>
                    <a:pt x="0" y="23"/>
                  </a:lnTo>
                  <a:lnTo>
                    <a:pt x="0" y="0"/>
                  </a:lnTo>
                  <a:close/>
                </a:path>
              </a:pathLst>
            </a:custGeom>
            <a:solidFill>
              <a:srgbClr val="77933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8" name="Freeform 44"/>
            <p:cNvSpPr>
              <a:spLocks/>
            </p:cNvSpPr>
            <p:nvPr/>
          </p:nvSpPr>
          <p:spPr bwMode="auto">
            <a:xfrm>
              <a:off x="6632575" y="2956775"/>
              <a:ext cx="185738" cy="404813"/>
            </a:xfrm>
            <a:custGeom>
              <a:avLst/>
              <a:gdLst>
                <a:gd name="T0" fmla="*/ 0 w 164"/>
                <a:gd name="T1" fmla="*/ 358 h 358"/>
                <a:gd name="T2" fmla="*/ 0 w 164"/>
                <a:gd name="T3" fmla="*/ 358 h 358"/>
                <a:gd name="T4" fmla="*/ 0 w 164"/>
                <a:gd name="T5" fmla="*/ 103 h 358"/>
                <a:gd name="T6" fmla="*/ 86 w 164"/>
                <a:gd name="T7" fmla="*/ 17 h 358"/>
                <a:gd name="T8" fmla="*/ 127 w 164"/>
                <a:gd name="T9" fmla="*/ 17 h 358"/>
                <a:gd name="T10" fmla="*/ 127 w 164"/>
                <a:gd name="T11" fmla="*/ 0 h 358"/>
                <a:gd name="T12" fmla="*/ 164 w 164"/>
                <a:gd name="T13" fmla="*/ 29 h 358"/>
                <a:gd name="T14" fmla="*/ 127 w 164"/>
                <a:gd name="T15" fmla="*/ 58 h 358"/>
                <a:gd name="T16" fmla="*/ 127 w 164"/>
                <a:gd name="T17" fmla="*/ 41 h 358"/>
                <a:gd name="T18" fmla="*/ 86 w 164"/>
                <a:gd name="T19" fmla="*/ 41 h 358"/>
                <a:gd name="T20" fmla="*/ 23 w 164"/>
                <a:gd name="T21" fmla="*/ 103 h 358"/>
                <a:gd name="T22" fmla="*/ 23 w 164"/>
                <a:gd name="T23" fmla="*/ 358 h 358"/>
                <a:gd name="T24" fmla="*/ 0 w 164"/>
                <a:gd name="T25"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358">
                  <a:moveTo>
                    <a:pt x="0" y="358"/>
                  </a:moveTo>
                  <a:lnTo>
                    <a:pt x="0" y="358"/>
                  </a:lnTo>
                  <a:lnTo>
                    <a:pt x="0" y="103"/>
                  </a:lnTo>
                  <a:cubicBezTo>
                    <a:pt x="0" y="56"/>
                    <a:pt x="38" y="17"/>
                    <a:pt x="86" y="17"/>
                  </a:cubicBezTo>
                  <a:lnTo>
                    <a:pt x="127" y="17"/>
                  </a:lnTo>
                  <a:lnTo>
                    <a:pt x="127" y="0"/>
                  </a:lnTo>
                  <a:lnTo>
                    <a:pt x="164" y="29"/>
                  </a:lnTo>
                  <a:lnTo>
                    <a:pt x="127" y="58"/>
                  </a:lnTo>
                  <a:lnTo>
                    <a:pt x="127" y="41"/>
                  </a:lnTo>
                  <a:lnTo>
                    <a:pt x="86" y="41"/>
                  </a:lnTo>
                  <a:cubicBezTo>
                    <a:pt x="51" y="41"/>
                    <a:pt x="23" y="69"/>
                    <a:pt x="23" y="103"/>
                  </a:cubicBezTo>
                  <a:lnTo>
                    <a:pt x="23" y="358"/>
                  </a:lnTo>
                  <a:lnTo>
                    <a:pt x="0" y="358"/>
                  </a:lnTo>
                  <a:close/>
                </a:path>
              </a:pathLst>
            </a:custGeom>
            <a:solidFill>
              <a:srgbClr val="77933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p>
          </p:txBody>
        </p:sp>
        <p:sp>
          <p:nvSpPr>
            <p:cNvPr id="179" name="Freeform 45"/>
            <p:cNvSpPr>
              <a:spLocks/>
            </p:cNvSpPr>
            <p:nvPr/>
          </p:nvSpPr>
          <p:spPr bwMode="auto">
            <a:xfrm>
              <a:off x="8385175" y="4041037"/>
              <a:ext cx="0" cy="276225"/>
            </a:xfrm>
            <a:custGeom>
              <a:avLst/>
              <a:gdLst>
                <a:gd name="T0" fmla="*/ 0 h 245"/>
                <a:gd name="T1" fmla="*/ 0 h 245"/>
                <a:gd name="T2" fmla="*/ 245 h 245"/>
              </a:gdLst>
              <a:ahLst/>
              <a:cxnLst>
                <a:cxn ang="0">
                  <a:pos x="0" y="T0"/>
                </a:cxn>
                <a:cxn ang="0">
                  <a:pos x="0" y="T1"/>
                </a:cxn>
                <a:cxn ang="0">
                  <a:pos x="0" y="T2"/>
                </a:cxn>
              </a:cxnLst>
              <a:rect l="0" t="0" r="r" b="b"/>
              <a:pathLst>
                <a:path h="245">
                  <a:moveTo>
                    <a:pt x="0" y="0"/>
                  </a:moveTo>
                  <a:lnTo>
                    <a:pt x="0" y="0"/>
                  </a:lnTo>
                  <a:lnTo>
                    <a:pt x="0" y="245"/>
                  </a:lnTo>
                </a:path>
              </a:pathLst>
            </a:custGeom>
            <a:noFill/>
            <a:ln w="19" cap="flat">
              <a:solidFill>
                <a:srgbClr val="4F81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80" name="Freeform 46"/>
            <p:cNvSpPr>
              <a:spLocks/>
            </p:cNvSpPr>
            <p:nvPr/>
          </p:nvSpPr>
          <p:spPr bwMode="auto">
            <a:xfrm>
              <a:off x="8315325" y="4210900"/>
              <a:ext cx="138113" cy="138113"/>
            </a:xfrm>
            <a:custGeom>
              <a:avLst/>
              <a:gdLst>
                <a:gd name="T0" fmla="*/ 62 w 123"/>
                <a:gd name="T1" fmla="*/ 122 h 122"/>
                <a:gd name="T2" fmla="*/ 62 w 123"/>
                <a:gd name="T3" fmla="*/ 122 h 122"/>
                <a:gd name="T4" fmla="*/ 120 w 123"/>
                <a:gd name="T5" fmla="*/ 22 h 122"/>
                <a:gd name="T6" fmla="*/ 120 w 123"/>
                <a:gd name="T7" fmla="*/ 22 h 122"/>
                <a:gd name="T8" fmla="*/ 115 w 123"/>
                <a:gd name="T9" fmla="*/ 4 h 122"/>
                <a:gd name="T10" fmla="*/ 115 w 123"/>
                <a:gd name="T11" fmla="*/ 4 h 122"/>
                <a:gd name="T12" fmla="*/ 97 w 123"/>
                <a:gd name="T13" fmla="*/ 8 h 122"/>
                <a:gd name="T14" fmla="*/ 97 w 123"/>
                <a:gd name="T15" fmla="*/ 8 h 122"/>
                <a:gd name="T16" fmla="*/ 62 w 123"/>
                <a:gd name="T17" fmla="*/ 69 h 122"/>
                <a:gd name="T18" fmla="*/ 26 w 123"/>
                <a:gd name="T19" fmla="*/ 8 h 122"/>
                <a:gd name="T20" fmla="*/ 26 w 123"/>
                <a:gd name="T21" fmla="*/ 8 h 122"/>
                <a:gd name="T22" fmla="*/ 8 w 123"/>
                <a:gd name="T23" fmla="*/ 4 h 122"/>
                <a:gd name="T24" fmla="*/ 8 w 123"/>
                <a:gd name="T25" fmla="*/ 4 h 122"/>
                <a:gd name="T26" fmla="*/ 8 w 123"/>
                <a:gd name="T27" fmla="*/ 4 h 122"/>
                <a:gd name="T28" fmla="*/ 3 w 123"/>
                <a:gd name="T29" fmla="*/ 22 h 122"/>
                <a:gd name="T30" fmla="*/ 62 w 123"/>
                <a:gd name="T3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2">
                  <a:moveTo>
                    <a:pt x="62" y="122"/>
                  </a:moveTo>
                  <a:lnTo>
                    <a:pt x="62" y="122"/>
                  </a:lnTo>
                  <a:lnTo>
                    <a:pt x="120" y="22"/>
                  </a:lnTo>
                  <a:lnTo>
                    <a:pt x="120" y="22"/>
                  </a:lnTo>
                  <a:cubicBezTo>
                    <a:pt x="123" y="15"/>
                    <a:pt x="121" y="7"/>
                    <a:pt x="115" y="4"/>
                  </a:cubicBezTo>
                  <a:lnTo>
                    <a:pt x="115" y="4"/>
                  </a:lnTo>
                  <a:cubicBezTo>
                    <a:pt x="109" y="0"/>
                    <a:pt x="100" y="2"/>
                    <a:pt x="97" y="8"/>
                  </a:cubicBezTo>
                  <a:cubicBezTo>
                    <a:pt x="97" y="8"/>
                    <a:pt x="97" y="8"/>
                    <a:pt x="97" y="8"/>
                  </a:cubicBezTo>
                  <a:lnTo>
                    <a:pt x="62" y="69"/>
                  </a:lnTo>
                  <a:lnTo>
                    <a:pt x="26" y="8"/>
                  </a:lnTo>
                  <a:lnTo>
                    <a:pt x="26" y="8"/>
                  </a:lnTo>
                  <a:cubicBezTo>
                    <a:pt x="23" y="2"/>
                    <a:pt x="14" y="0"/>
                    <a:pt x="8" y="4"/>
                  </a:cubicBezTo>
                  <a:cubicBezTo>
                    <a:pt x="8" y="4"/>
                    <a:pt x="8" y="4"/>
                    <a:pt x="8" y="4"/>
                  </a:cubicBezTo>
                  <a:lnTo>
                    <a:pt x="8" y="4"/>
                  </a:lnTo>
                  <a:cubicBezTo>
                    <a:pt x="2" y="7"/>
                    <a:pt x="0" y="15"/>
                    <a:pt x="3" y="22"/>
                  </a:cubicBezTo>
                  <a:lnTo>
                    <a:pt x="62" y="122"/>
                  </a:lnTo>
                  <a:close/>
                </a:path>
              </a:pathLst>
            </a:custGeom>
            <a:solidFill>
              <a:srgbClr val="4F81B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81" name="Freeform 47"/>
            <p:cNvSpPr>
              <a:spLocks/>
            </p:cNvSpPr>
            <p:nvPr/>
          </p:nvSpPr>
          <p:spPr bwMode="auto">
            <a:xfrm>
              <a:off x="1133475" y="2585300"/>
              <a:ext cx="652463" cy="1466850"/>
            </a:xfrm>
            <a:custGeom>
              <a:avLst/>
              <a:gdLst>
                <a:gd name="T0" fmla="*/ 0 w 576"/>
                <a:gd name="T1" fmla="*/ 87 h 1295"/>
                <a:gd name="T2" fmla="*/ 0 w 576"/>
                <a:gd name="T3" fmla="*/ 87 h 1295"/>
                <a:gd name="T4" fmla="*/ 86 w 576"/>
                <a:gd name="T5" fmla="*/ 0 h 1295"/>
                <a:gd name="T6" fmla="*/ 490 w 576"/>
                <a:gd name="T7" fmla="*/ 0 h 1295"/>
                <a:gd name="T8" fmla="*/ 576 w 576"/>
                <a:gd name="T9" fmla="*/ 87 h 1295"/>
                <a:gd name="T10" fmla="*/ 576 w 576"/>
                <a:gd name="T11" fmla="*/ 1208 h 1295"/>
                <a:gd name="T12" fmla="*/ 490 w 576"/>
                <a:gd name="T13" fmla="*/ 1295 h 1295"/>
                <a:gd name="T14" fmla="*/ 86 w 576"/>
                <a:gd name="T15" fmla="*/ 1295 h 1295"/>
                <a:gd name="T16" fmla="*/ 0 w 576"/>
                <a:gd name="T17" fmla="*/ 1208 h 1295"/>
                <a:gd name="T18" fmla="*/ 0 w 576"/>
                <a:gd name="T19" fmla="*/ 87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 h="1295">
                  <a:moveTo>
                    <a:pt x="0" y="87"/>
                  </a:moveTo>
                  <a:lnTo>
                    <a:pt x="0" y="87"/>
                  </a:lnTo>
                  <a:cubicBezTo>
                    <a:pt x="0" y="39"/>
                    <a:pt x="39" y="0"/>
                    <a:pt x="86" y="0"/>
                  </a:cubicBezTo>
                  <a:lnTo>
                    <a:pt x="490" y="0"/>
                  </a:lnTo>
                  <a:cubicBezTo>
                    <a:pt x="537" y="0"/>
                    <a:pt x="576" y="39"/>
                    <a:pt x="576" y="87"/>
                  </a:cubicBezTo>
                  <a:lnTo>
                    <a:pt x="576" y="1208"/>
                  </a:lnTo>
                  <a:cubicBezTo>
                    <a:pt x="576" y="1256"/>
                    <a:pt x="537" y="1295"/>
                    <a:pt x="490" y="1295"/>
                  </a:cubicBezTo>
                  <a:lnTo>
                    <a:pt x="86" y="1295"/>
                  </a:lnTo>
                  <a:cubicBezTo>
                    <a:pt x="39" y="1295"/>
                    <a:pt x="0" y="1256"/>
                    <a:pt x="0" y="1208"/>
                  </a:cubicBezTo>
                  <a:lnTo>
                    <a:pt x="0" y="87"/>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bodyPr>
            <a:lstStyle/>
            <a:p>
              <a:pPr algn="ctr"/>
              <a:r>
                <a:rPr lang="en-US" sz="700" dirty="0">
                  <a:solidFill>
                    <a:schemeClr val="tx1"/>
                  </a:solidFill>
                  <a:latin typeface="Intel Clear" panose="020B0604020203020204" pitchFamily="34" charset="0"/>
                </a:rPr>
                <a:t>Parser</a:t>
              </a:r>
            </a:p>
          </p:txBody>
        </p:sp>
        <p:sp>
          <p:nvSpPr>
            <p:cNvPr id="182" name="Freeform 48"/>
            <p:cNvSpPr>
              <a:spLocks/>
            </p:cNvSpPr>
            <p:nvPr/>
          </p:nvSpPr>
          <p:spPr bwMode="auto">
            <a:xfrm>
              <a:off x="1133475" y="2585300"/>
              <a:ext cx="652463" cy="1466850"/>
            </a:xfrm>
            <a:custGeom>
              <a:avLst/>
              <a:gdLst>
                <a:gd name="T0" fmla="*/ 0 w 576"/>
                <a:gd name="T1" fmla="*/ 87 h 1295"/>
                <a:gd name="T2" fmla="*/ 0 w 576"/>
                <a:gd name="T3" fmla="*/ 87 h 1295"/>
                <a:gd name="T4" fmla="*/ 86 w 576"/>
                <a:gd name="T5" fmla="*/ 0 h 1295"/>
                <a:gd name="T6" fmla="*/ 490 w 576"/>
                <a:gd name="T7" fmla="*/ 0 h 1295"/>
                <a:gd name="T8" fmla="*/ 576 w 576"/>
                <a:gd name="T9" fmla="*/ 87 h 1295"/>
                <a:gd name="T10" fmla="*/ 576 w 576"/>
                <a:gd name="T11" fmla="*/ 1208 h 1295"/>
                <a:gd name="T12" fmla="*/ 490 w 576"/>
                <a:gd name="T13" fmla="*/ 1295 h 1295"/>
                <a:gd name="T14" fmla="*/ 86 w 576"/>
                <a:gd name="T15" fmla="*/ 1295 h 1295"/>
                <a:gd name="T16" fmla="*/ 0 w 576"/>
                <a:gd name="T17" fmla="*/ 1208 h 1295"/>
                <a:gd name="T18" fmla="*/ 0 w 576"/>
                <a:gd name="T19" fmla="*/ 87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 h="1295">
                  <a:moveTo>
                    <a:pt x="0" y="87"/>
                  </a:moveTo>
                  <a:lnTo>
                    <a:pt x="0" y="87"/>
                  </a:lnTo>
                  <a:cubicBezTo>
                    <a:pt x="0" y="39"/>
                    <a:pt x="39" y="0"/>
                    <a:pt x="86" y="0"/>
                  </a:cubicBezTo>
                  <a:lnTo>
                    <a:pt x="490" y="0"/>
                  </a:lnTo>
                  <a:cubicBezTo>
                    <a:pt x="537" y="0"/>
                    <a:pt x="576" y="39"/>
                    <a:pt x="576" y="87"/>
                  </a:cubicBezTo>
                  <a:lnTo>
                    <a:pt x="576" y="1208"/>
                  </a:lnTo>
                  <a:cubicBezTo>
                    <a:pt x="576" y="1256"/>
                    <a:pt x="537" y="1295"/>
                    <a:pt x="490" y="1295"/>
                  </a:cubicBezTo>
                  <a:lnTo>
                    <a:pt x="86" y="1295"/>
                  </a:lnTo>
                  <a:cubicBezTo>
                    <a:pt x="39" y="1295"/>
                    <a:pt x="0" y="1256"/>
                    <a:pt x="0" y="1208"/>
                  </a:cubicBezTo>
                  <a:lnTo>
                    <a:pt x="0" y="87"/>
                  </a:lnTo>
                  <a:close/>
                </a:path>
              </a:pathLst>
            </a:custGeom>
            <a:noFill/>
            <a:ln w="9" cap="flat">
              <a:solidFill>
                <a:srgbClr val="25406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dirty="0"/>
            </a:p>
          </p:txBody>
        </p:sp>
        <p:sp>
          <p:nvSpPr>
            <p:cNvPr id="183" name="Rectangle 55"/>
            <p:cNvSpPr>
              <a:spLocks noChangeArrowheads="1"/>
            </p:cNvSpPr>
            <p:nvPr/>
          </p:nvSpPr>
          <p:spPr bwMode="auto">
            <a:xfrm>
              <a:off x="1693863" y="3218711"/>
              <a:ext cx="108" cy="254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p:txBody>
        </p:sp>
        <p:sp>
          <p:nvSpPr>
            <p:cNvPr id="184" name="Freeform 56"/>
            <p:cNvSpPr>
              <a:spLocks/>
            </p:cNvSpPr>
            <p:nvPr/>
          </p:nvSpPr>
          <p:spPr bwMode="auto">
            <a:xfrm>
              <a:off x="7153275" y="2585300"/>
              <a:ext cx="652463" cy="1466850"/>
            </a:xfrm>
            <a:custGeom>
              <a:avLst/>
              <a:gdLst>
                <a:gd name="T0" fmla="*/ 0 w 576"/>
                <a:gd name="T1" fmla="*/ 87 h 1295"/>
                <a:gd name="T2" fmla="*/ 0 w 576"/>
                <a:gd name="T3" fmla="*/ 87 h 1295"/>
                <a:gd name="T4" fmla="*/ 86 w 576"/>
                <a:gd name="T5" fmla="*/ 0 h 1295"/>
                <a:gd name="T6" fmla="*/ 490 w 576"/>
                <a:gd name="T7" fmla="*/ 0 h 1295"/>
                <a:gd name="T8" fmla="*/ 576 w 576"/>
                <a:gd name="T9" fmla="*/ 87 h 1295"/>
                <a:gd name="T10" fmla="*/ 576 w 576"/>
                <a:gd name="T11" fmla="*/ 1208 h 1295"/>
                <a:gd name="T12" fmla="*/ 490 w 576"/>
                <a:gd name="T13" fmla="*/ 1295 h 1295"/>
                <a:gd name="T14" fmla="*/ 86 w 576"/>
                <a:gd name="T15" fmla="*/ 1295 h 1295"/>
                <a:gd name="T16" fmla="*/ 0 w 576"/>
                <a:gd name="T17" fmla="*/ 1208 h 1295"/>
                <a:gd name="T18" fmla="*/ 0 w 576"/>
                <a:gd name="T19" fmla="*/ 87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 h="1295">
                  <a:moveTo>
                    <a:pt x="0" y="87"/>
                  </a:moveTo>
                  <a:lnTo>
                    <a:pt x="0" y="87"/>
                  </a:lnTo>
                  <a:cubicBezTo>
                    <a:pt x="0" y="39"/>
                    <a:pt x="39" y="0"/>
                    <a:pt x="86" y="0"/>
                  </a:cubicBezTo>
                  <a:lnTo>
                    <a:pt x="490" y="0"/>
                  </a:lnTo>
                  <a:cubicBezTo>
                    <a:pt x="537" y="0"/>
                    <a:pt x="576" y="39"/>
                    <a:pt x="576" y="87"/>
                  </a:cubicBezTo>
                  <a:lnTo>
                    <a:pt x="576" y="1208"/>
                  </a:lnTo>
                  <a:cubicBezTo>
                    <a:pt x="576" y="1256"/>
                    <a:pt x="537" y="1295"/>
                    <a:pt x="490" y="1295"/>
                  </a:cubicBezTo>
                  <a:lnTo>
                    <a:pt x="86" y="1295"/>
                  </a:lnTo>
                  <a:cubicBezTo>
                    <a:pt x="39" y="1295"/>
                    <a:pt x="0" y="1256"/>
                    <a:pt x="0" y="1208"/>
                  </a:cubicBezTo>
                  <a:lnTo>
                    <a:pt x="0" y="87"/>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bodyPr>
            <a:lstStyle/>
            <a:p>
              <a:pPr algn="ctr"/>
              <a:r>
                <a:rPr lang="en-US" sz="600" dirty="0">
                  <a:solidFill>
                    <a:schemeClr val="tx1"/>
                  </a:solidFill>
                  <a:latin typeface="Intel Clear" panose="020B0604020203020204" pitchFamily="34" charset="0"/>
                </a:rPr>
                <a:t>CM </a:t>
              </a:r>
              <a:endParaRPr lang="en-US" sz="600" dirty="0" smtClean="0">
                <a:solidFill>
                  <a:schemeClr val="tx1"/>
                </a:solidFill>
                <a:latin typeface="Intel Clear" panose="020B0604020203020204" pitchFamily="34" charset="0"/>
              </a:endParaRPr>
            </a:p>
            <a:p>
              <a:pPr algn="ctr"/>
              <a:r>
                <a:rPr lang="en-US" sz="600" dirty="0" smtClean="0">
                  <a:solidFill>
                    <a:schemeClr val="tx1"/>
                  </a:solidFill>
                  <a:latin typeface="Intel Clear" panose="020B0604020203020204" pitchFamily="34" charset="0"/>
                </a:rPr>
                <a:t>&amp; </a:t>
              </a:r>
            </a:p>
            <a:p>
              <a:pPr algn="ctr"/>
              <a:r>
                <a:rPr lang="en-US" sz="600" dirty="0" err="1" smtClean="0">
                  <a:solidFill>
                    <a:schemeClr val="tx1"/>
                  </a:solidFill>
                  <a:latin typeface="Intel Clear" panose="020B0604020203020204" pitchFamily="34" charset="0"/>
                </a:rPr>
                <a:t>Sched</a:t>
              </a:r>
              <a:endParaRPr lang="en-US" sz="600" dirty="0">
                <a:solidFill>
                  <a:schemeClr val="tx1"/>
                </a:solidFill>
                <a:latin typeface="Intel Clear" panose="020B0604020203020204" pitchFamily="34" charset="0"/>
              </a:endParaRPr>
            </a:p>
          </p:txBody>
        </p:sp>
        <p:sp>
          <p:nvSpPr>
            <p:cNvPr id="185" name="Freeform 57"/>
            <p:cNvSpPr>
              <a:spLocks/>
            </p:cNvSpPr>
            <p:nvPr/>
          </p:nvSpPr>
          <p:spPr bwMode="auto">
            <a:xfrm>
              <a:off x="7153275" y="2585300"/>
              <a:ext cx="652463" cy="1466850"/>
            </a:xfrm>
            <a:custGeom>
              <a:avLst/>
              <a:gdLst>
                <a:gd name="T0" fmla="*/ 0 w 576"/>
                <a:gd name="T1" fmla="*/ 87 h 1295"/>
                <a:gd name="T2" fmla="*/ 0 w 576"/>
                <a:gd name="T3" fmla="*/ 87 h 1295"/>
                <a:gd name="T4" fmla="*/ 86 w 576"/>
                <a:gd name="T5" fmla="*/ 0 h 1295"/>
                <a:gd name="T6" fmla="*/ 490 w 576"/>
                <a:gd name="T7" fmla="*/ 0 h 1295"/>
                <a:gd name="T8" fmla="*/ 576 w 576"/>
                <a:gd name="T9" fmla="*/ 87 h 1295"/>
                <a:gd name="T10" fmla="*/ 576 w 576"/>
                <a:gd name="T11" fmla="*/ 1208 h 1295"/>
                <a:gd name="T12" fmla="*/ 490 w 576"/>
                <a:gd name="T13" fmla="*/ 1295 h 1295"/>
                <a:gd name="T14" fmla="*/ 86 w 576"/>
                <a:gd name="T15" fmla="*/ 1295 h 1295"/>
                <a:gd name="T16" fmla="*/ 0 w 576"/>
                <a:gd name="T17" fmla="*/ 1208 h 1295"/>
                <a:gd name="T18" fmla="*/ 0 w 576"/>
                <a:gd name="T19" fmla="*/ 87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 h="1295">
                  <a:moveTo>
                    <a:pt x="0" y="87"/>
                  </a:moveTo>
                  <a:lnTo>
                    <a:pt x="0" y="87"/>
                  </a:lnTo>
                  <a:cubicBezTo>
                    <a:pt x="0" y="39"/>
                    <a:pt x="39" y="0"/>
                    <a:pt x="86" y="0"/>
                  </a:cubicBezTo>
                  <a:lnTo>
                    <a:pt x="490" y="0"/>
                  </a:lnTo>
                  <a:cubicBezTo>
                    <a:pt x="537" y="0"/>
                    <a:pt x="576" y="39"/>
                    <a:pt x="576" y="87"/>
                  </a:cubicBezTo>
                  <a:lnTo>
                    <a:pt x="576" y="1208"/>
                  </a:lnTo>
                  <a:cubicBezTo>
                    <a:pt x="576" y="1256"/>
                    <a:pt x="537" y="1295"/>
                    <a:pt x="490" y="1295"/>
                  </a:cubicBezTo>
                  <a:lnTo>
                    <a:pt x="86" y="1295"/>
                  </a:lnTo>
                  <a:cubicBezTo>
                    <a:pt x="39" y="1295"/>
                    <a:pt x="0" y="1256"/>
                    <a:pt x="0" y="1208"/>
                  </a:cubicBezTo>
                  <a:lnTo>
                    <a:pt x="0" y="87"/>
                  </a:lnTo>
                  <a:close/>
                </a:path>
              </a:pathLst>
            </a:custGeom>
            <a:noFill/>
            <a:ln w="9" cap="flat">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dirty="0"/>
            </a:p>
          </p:txBody>
        </p:sp>
        <p:sp>
          <p:nvSpPr>
            <p:cNvPr id="186" name="Freeform 69"/>
            <p:cNvSpPr>
              <a:spLocks/>
            </p:cNvSpPr>
            <p:nvPr/>
          </p:nvSpPr>
          <p:spPr bwMode="auto">
            <a:xfrm>
              <a:off x="8070850" y="2583712"/>
              <a:ext cx="652463" cy="1466850"/>
            </a:xfrm>
            <a:custGeom>
              <a:avLst/>
              <a:gdLst>
                <a:gd name="T0" fmla="*/ 0 w 577"/>
                <a:gd name="T1" fmla="*/ 87 h 1295"/>
                <a:gd name="T2" fmla="*/ 0 w 577"/>
                <a:gd name="T3" fmla="*/ 87 h 1295"/>
                <a:gd name="T4" fmla="*/ 87 w 577"/>
                <a:gd name="T5" fmla="*/ 0 h 1295"/>
                <a:gd name="T6" fmla="*/ 490 w 577"/>
                <a:gd name="T7" fmla="*/ 0 h 1295"/>
                <a:gd name="T8" fmla="*/ 577 w 577"/>
                <a:gd name="T9" fmla="*/ 87 h 1295"/>
                <a:gd name="T10" fmla="*/ 577 w 577"/>
                <a:gd name="T11" fmla="*/ 1208 h 1295"/>
                <a:gd name="T12" fmla="*/ 490 w 577"/>
                <a:gd name="T13" fmla="*/ 1295 h 1295"/>
                <a:gd name="T14" fmla="*/ 87 w 577"/>
                <a:gd name="T15" fmla="*/ 1295 h 1295"/>
                <a:gd name="T16" fmla="*/ 0 w 577"/>
                <a:gd name="T17" fmla="*/ 1208 h 1295"/>
                <a:gd name="T18" fmla="*/ 0 w 577"/>
                <a:gd name="T19" fmla="*/ 87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7" h="1295">
                  <a:moveTo>
                    <a:pt x="0" y="87"/>
                  </a:moveTo>
                  <a:lnTo>
                    <a:pt x="0" y="87"/>
                  </a:lnTo>
                  <a:cubicBezTo>
                    <a:pt x="0" y="39"/>
                    <a:pt x="39" y="0"/>
                    <a:pt x="87" y="0"/>
                  </a:cubicBezTo>
                  <a:lnTo>
                    <a:pt x="490" y="0"/>
                  </a:lnTo>
                  <a:cubicBezTo>
                    <a:pt x="538" y="0"/>
                    <a:pt x="577" y="39"/>
                    <a:pt x="577" y="87"/>
                  </a:cubicBezTo>
                  <a:lnTo>
                    <a:pt x="577" y="1208"/>
                  </a:lnTo>
                  <a:cubicBezTo>
                    <a:pt x="577" y="1256"/>
                    <a:pt x="538" y="1295"/>
                    <a:pt x="490" y="1295"/>
                  </a:cubicBezTo>
                  <a:lnTo>
                    <a:pt x="87" y="1295"/>
                  </a:lnTo>
                  <a:cubicBezTo>
                    <a:pt x="39" y="1295"/>
                    <a:pt x="0" y="1256"/>
                    <a:pt x="0" y="1208"/>
                  </a:cubicBezTo>
                  <a:lnTo>
                    <a:pt x="0" y="87"/>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bodyPr>
            <a:lstStyle/>
            <a:p>
              <a:pPr algn="ctr"/>
              <a:r>
                <a:rPr lang="en-US" sz="600" dirty="0" smtClean="0">
                  <a:solidFill>
                    <a:schemeClr val="tx1"/>
                  </a:solidFill>
                  <a:latin typeface="Intel Clear" panose="020B0604020203020204" pitchFamily="34" charset="0"/>
                </a:rPr>
                <a:t>Modify</a:t>
              </a:r>
              <a:endParaRPr lang="en-US" sz="600" dirty="0">
                <a:solidFill>
                  <a:schemeClr val="tx1"/>
                </a:solidFill>
                <a:latin typeface="Intel Clear" panose="020B0604020203020204" pitchFamily="34" charset="0"/>
              </a:endParaRPr>
            </a:p>
          </p:txBody>
        </p:sp>
        <p:sp>
          <p:nvSpPr>
            <p:cNvPr id="187" name="Freeform 70"/>
            <p:cNvSpPr>
              <a:spLocks/>
            </p:cNvSpPr>
            <p:nvPr/>
          </p:nvSpPr>
          <p:spPr bwMode="auto">
            <a:xfrm>
              <a:off x="8070850" y="2583712"/>
              <a:ext cx="652463" cy="1466850"/>
            </a:xfrm>
            <a:custGeom>
              <a:avLst/>
              <a:gdLst>
                <a:gd name="T0" fmla="*/ 0 w 577"/>
                <a:gd name="T1" fmla="*/ 87 h 1295"/>
                <a:gd name="T2" fmla="*/ 0 w 577"/>
                <a:gd name="T3" fmla="*/ 87 h 1295"/>
                <a:gd name="T4" fmla="*/ 87 w 577"/>
                <a:gd name="T5" fmla="*/ 0 h 1295"/>
                <a:gd name="T6" fmla="*/ 490 w 577"/>
                <a:gd name="T7" fmla="*/ 0 h 1295"/>
                <a:gd name="T8" fmla="*/ 577 w 577"/>
                <a:gd name="T9" fmla="*/ 87 h 1295"/>
                <a:gd name="T10" fmla="*/ 577 w 577"/>
                <a:gd name="T11" fmla="*/ 1208 h 1295"/>
                <a:gd name="T12" fmla="*/ 490 w 577"/>
                <a:gd name="T13" fmla="*/ 1295 h 1295"/>
                <a:gd name="T14" fmla="*/ 87 w 577"/>
                <a:gd name="T15" fmla="*/ 1295 h 1295"/>
                <a:gd name="T16" fmla="*/ 0 w 577"/>
                <a:gd name="T17" fmla="*/ 1208 h 1295"/>
                <a:gd name="T18" fmla="*/ 0 w 577"/>
                <a:gd name="T19" fmla="*/ 87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7" h="1295">
                  <a:moveTo>
                    <a:pt x="0" y="87"/>
                  </a:moveTo>
                  <a:lnTo>
                    <a:pt x="0" y="87"/>
                  </a:lnTo>
                  <a:cubicBezTo>
                    <a:pt x="0" y="39"/>
                    <a:pt x="39" y="0"/>
                    <a:pt x="87" y="0"/>
                  </a:cubicBezTo>
                  <a:lnTo>
                    <a:pt x="490" y="0"/>
                  </a:lnTo>
                  <a:cubicBezTo>
                    <a:pt x="538" y="0"/>
                    <a:pt x="577" y="39"/>
                    <a:pt x="577" y="87"/>
                  </a:cubicBezTo>
                  <a:lnTo>
                    <a:pt x="577" y="1208"/>
                  </a:lnTo>
                  <a:cubicBezTo>
                    <a:pt x="577" y="1256"/>
                    <a:pt x="538" y="1295"/>
                    <a:pt x="490" y="1295"/>
                  </a:cubicBezTo>
                  <a:lnTo>
                    <a:pt x="87" y="1295"/>
                  </a:lnTo>
                  <a:cubicBezTo>
                    <a:pt x="39" y="1295"/>
                    <a:pt x="0" y="1256"/>
                    <a:pt x="0" y="1208"/>
                  </a:cubicBezTo>
                  <a:lnTo>
                    <a:pt x="0" y="87"/>
                  </a:lnTo>
                  <a:close/>
                </a:path>
              </a:pathLst>
            </a:custGeom>
            <a:noFill/>
            <a:ln w="9" cap="flat">
              <a:solidFill>
                <a:srgbClr val="25406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dirty="0"/>
            </a:p>
          </p:txBody>
        </p:sp>
        <p:sp>
          <p:nvSpPr>
            <p:cNvPr id="188" name="Rectangle 77"/>
            <p:cNvSpPr>
              <a:spLocks noChangeArrowheads="1"/>
            </p:cNvSpPr>
            <p:nvPr/>
          </p:nvSpPr>
          <p:spPr bwMode="auto">
            <a:xfrm>
              <a:off x="8658224" y="3217126"/>
              <a:ext cx="108" cy="254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bg1"/>
                </a:solidFill>
                <a:effectLst/>
                <a:latin typeface="Arial" pitchFamily="34" charset="0"/>
                <a:cs typeface="Arial" pitchFamily="34" charset="0"/>
              </a:endParaRPr>
            </a:p>
          </p:txBody>
        </p:sp>
        <p:sp>
          <p:nvSpPr>
            <p:cNvPr id="189" name="Freeform 78"/>
            <p:cNvSpPr>
              <a:spLocks/>
            </p:cNvSpPr>
            <p:nvPr/>
          </p:nvSpPr>
          <p:spPr bwMode="auto">
            <a:xfrm>
              <a:off x="1862138" y="3431437"/>
              <a:ext cx="981075" cy="620713"/>
            </a:xfrm>
            <a:custGeom>
              <a:avLst/>
              <a:gdLst>
                <a:gd name="T0" fmla="*/ 0 w 868"/>
                <a:gd name="T1" fmla="*/ 82 h 549"/>
                <a:gd name="T2" fmla="*/ 0 w 868"/>
                <a:gd name="T3" fmla="*/ 82 h 549"/>
                <a:gd name="T4" fmla="*/ 82 w 868"/>
                <a:gd name="T5" fmla="*/ 0 h 549"/>
                <a:gd name="T6" fmla="*/ 786 w 868"/>
                <a:gd name="T7" fmla="*/ 0 h 549"/>
                <a:gd name="T8" fmla="*/ 868 w 868"/>
                <a:gd name="T9" fmla="*/ 82 h 549"/>
                <a:gd name="T10" fmla="*/ 868 w 868"/>
                <a:gd name="T11" fmla="*/ 466 h 549"/>
                <a:gd name="T12" fmla="*/ 786 w 868"/>
                <a:gd name="T13" fmla="*/ 549 h 549"/>
                <a:gd name="T14" fmla="*/ 82 w 868"/>
                <a:gd name="T15" fmla="*/ 549 h 549"/>
                <a:gd name="T16" fmla="*/ 0 w 868"/>
                <a:gd name="T17" fmla="*/ 466 h 549"/>
                <a:gd name="T18" fmla="*/ 0 w 868"/>
                <a:gd name="T19" fmla="*/ 8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8" h="549">
                  <a:moveTo>
                    <a:pt x="0" y="82"/>
                  </a:moveTo>
                  <a:lnTo>
                    <a:pt x="0" y="82"/>
                  </a:lnTo>
                  <a:cubicBezTo>
                    <a:pt x="0" y="37"/>
                    <a:pt x="37" y="0"/>
                    <a:pt x="82" y="0"/>
                  </a:cubicBezTo>
                  <a:lnTo>
                    <a:pt x="786" y="0"/>
                  </a:lnTo>
                  <a:cubicBezTo>
                    <a:pt x="831" y="0"/>
                    <a:pt x="868" y="37"/>
                    <a:pt x="868" y="82"/>
                  </a:cubicBezTo>
                  <a:lnTo>
                    <a:pt x="868" y="466"/>
                  </a:lnTo>
                  <a:cubicBezTo>
                    <a:pt x="868" y="512"/>
                    <a:pt x="831" y="549"/>
                    <a:pt x="786" y="549"/>
                  </a:cubicBezTo>
                  <a:lnTo>
                    <a:pt x="82" y="549"/>
                  </a:lnTo>
                  <a:cubicBezTo>
                    <a:pt x="37" y="549"/>
                    <a:pt x="0" y="512"/>
                    <a:pt x="0" y="466"/>
                  </a:cubicBezTo>
                  <a:lnTo>
                    <a:pt x="0" y="82"/>
                  </a:lnTo>
                  <a:close/>
                </a:path>
              </a:pathLst>
            </a:cu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90" name="Freeform 79"/>
            <p:cNvSpPr>
              <a:spLocks/>
            </p:cNvSpPr>
            <p:nvPr/>
          </p:nvSpPr>
          <p:spPr bwMode="auto">
            <a:xfrm>
              <a:off x="1862138" y="3431437"/>
              <a:ext cx="981075" cy="620713"/>
            </a:xfrm>
            <a:custGeom>
              <a:avLst/>
              <a:gdLst>
                <a:gd name="T0" fmla="*/ 0 w 868"/>
                <a:gd name="T1" fmla="*/ 82 h 549"/>
                <a:gd name="T2" fmla="*/ 0 w 868"/>
                <a:gd name="T3" fmla="*/ 82 h 549"/>
                <a:gd name="T4" fmla="*/ 82 w 868"/>
                <a:gd name="T5" fmla="*/ 0 h 549"/>
                <a:gd name="T6" fmla="*/ 786 w 868"/>
                <a:gd name="T7" fmla="*/ 0 h 549"/>
                <a:gd name="T8" fmla="*/ 868 w 868"/>
                <a:gd name="T9" fmla="*/ 82 h 549"/>
                <a:gd name="T10" fmla="*/ 868 w 868"/>
                <a:gd name="T11" fmla="*/ 466 h 549"/>
                <a:gd name="T12" fmla="*/ 786 w 868"/>
                <a:gd name="T13" fmla="*/ 549 h 549"/>
                <a:gd name="T14" fmla="*/ 82 w 868"/>
                <a:gd name="T15" fmla="*/ 549 h 549"/>
                <a:gd name="T16" fmla="*/ 0 w 868"/>
                <a:gd name="T17" fmla="*/ 466 h 549"/>
                <a:gd name="T18" fmla="*/ 0 w 868"/>
                <a:gd name="T19" fmla="*/ 8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8" h="549">
                  <a:moveTo>
                    <a:pt x="0" y="82"/>
                  </a:moveTo>
                  <a:lnTo>
                    <a:pt x="0" y="82"/>
                  </a:lnTo>
                  <a:cubicBezTo>
                    <a:pt x="0" y="37"/>
                    <a:pt x="37" y="0"/>
                    <a:pt x="82" y="0"/>
                  </a:cubicBezTo>
                  <a:lnTo>
                    <a:pt x="786" y="0"/>
                  </a:lnTo>
                  <a:cubicBezTo>
                    <a:pt x="831" y="0"/>
                    <a:pt x="868" y="37"/>
                    <a:pt x="868" y="82"/>
                  </a:cubicBezTo>
                  <a:lnTo>
                    <a:pt x="868" y="466"/>
                  </a:lnTo>
                  <a:cubicBezTo>
                    <a:pt x="868" y="512"/>
                    <a:pt x="831" y="549"/>
                    <a:pt x="786" y="549"/>
                  </a:cubicBezTo>
                  <a:lnTo>
                    <a:pt x="82" y="549"/>
                  </a:lnTo>
                  <a:cubicBezTo>
                    <a:pt x="37" y="549"/>
                    <a:pt x="0" y="512"/>
                    <a:pt x="0" y="466"/>
                  </a:cubicBezTo>
                  <a:lnTo>
                    <a:pt x="0" y="82"/>
                  </a:lnTo>
                  <a:close/>
                </a:path>
              </a:pathLst>
            </a:custGeom>
            <a:ln>
              <a:headEnd/>
              <a:tailEnd/>
            </a:ln>
            <a:extLst/>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bodyPr>
            <a:lstStyle/>
            <a:p>
              <a:pPr algn="ctr"/>
              <a:r>
                <a:rPr lang="en-US" sz="500" dirty="0">
                  <a:solidFill>
                    <a:schemeClr val="tx1"/>
                  </a:solidFill>
                  <a:latin typeface="Intel Clear" panose="020B0604020203020204" pitchFamily="34" charset="0"/>
                </a:rPr>
                <a:t>L3+ </a:t>
              </a:r>
              <a:endParaRPr lang="en-US" sz="500" dirty="0" smtClean="0">
                <a:solidFill>
                  <a:schemeClr val="tx1"/>
                </a:solidFill>
                <a:latin typeface="Intel Clear" panose="020B0604020203020204" pitchFamily="34" charset="0"/>
              </a:endParaRPr>
            </a:p>
            <a:p>
              <a:pPr algn="ctr"/>
              <a:r>
                <a:rPr lang="en-US" sz="500" dirty="0" smtClean="0">
                  <a:solidFill>
                    <a:schemeClr val="tx1"/>
                  </a:solidFill>
                  <a:latin typeface="Intel Clear" panose="020B0604020203020204" pitchFamily="34" charset="0"/>
                </a:rPr>
                <a:t>Lookups</a:t>
              </a:r>
              <a:endParaRPr lang="en-US" sz="500" dirty="0">
                <a:solidFill>
                  <a:schemeClr val="tx1"/>
                </a:solidFill>
                <a:latin typeface="Intel Clear" panose="020B0604020203020204" pitchFamily="34" charset="0"/>
              </a:endParaRPr>
            </a:p>
          </p:txBody>
        </p:sp>
        <p:sp>
          <p:nvSpPr>
            <p:cNvPr id="191" name="Freeform 92"/>
            <p:cNvSpPr>
              <a:spLocks/>
            </p:cNvSpPr>
            <p:nvPr/>
          </p:nvSpPr>
          <p:spPr bwMode="auto">
            <a:xfrm>
              <a:off x="2921000" y="3429850"/>
              <a:ext cx="981075" cy="622300"/>
            </a:xfrm>
            <a:custGeom>
              <a:avLst/>
              <a:gdLst>
                <a:gd name="T0" fmla="*/ 0 w 869"/>
                <a:gd name="T1" fmla="*/ 82 h 549"/>
                <a:gd name="T2" fmla="*/ 0 w 869"/>
                <a:gd name="T3" fmla="*/ 82 h 549"/>
                <a:gd name="T4" fmla="*/ 83 w 869"/>
                <a:gd name="T5" fmla="*/ 0 h 549"/>
                <a:gd name="T6" fmla="*/ 786 w 869"/>
                <a:gd name="T7" fmla="*/ 0 h 549"/>
                <a:gd name="T8" fmla="*/ 869 w 869"/>
                <a:gd name="T9" fmla="*/ 82 h 549"/>
                <a:gd name="T10" fmla="*/ 869 w 869"/>
                <a:gd name="T11" fmla="*/ 466 h 549"/>
                <a:gd name="T12" fmla="*/ 786 w 869"/>
                <a:gd name="T13" fmla="*/ 549 h 549"/>
                <a:gd name="T14" fmla="*/ 83 w 869"/>
                <a:gd name="T15" fmla="*/ 549 h 549"/>
                <a:gd name="T16" fmla="*/ 0 w 869"/>
                <a:gd name="T17" fmla="*/ 466 h 549"/>
                <a:gd name="T18" fmla="*/ 0 w 869"/>
                <a:gd name="T19" fmla="*/ 8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9" h="549">
                  <a:moveTo>
                    <a:pt x="0" y="82"/>
                  </a:moveTo>
                  <a:lnTo>
                    <a:pt x="0" y="82"/>
                  </a:lnTo>
                  <a:cubicBezTo>
                    <a:pt x="0" y="37"/>
                    <a:pt x="37" y="0"/>
                    <a:pt x="83" y="0"/>
                  </a:cubicBezTo>
                  <a:lnTo>
                    <a:pt x="786" y="0"/>
                  </a:lnTo>
                  <a:cubicBezTo>
                    <a:pt x="832" y="0"/>
                    <a:pt x="869" y="37"/>
                    <a:pt x="869" y="82"/>
                  </a:cubicBezTo>
                  <a:lnTo>
                    <a:pt x="869" y="466"/>
                  </a:lnTo>
                  <a:cubicBezTo>
                    <a:pt x="869" y="512"/>
                    <a:pt x="832" y="549"/>
                    <a:pt x="786" y="549"/>
                  </a:cubicBezTo>
                  <a:lnTo>
                    <a:pt x="83" y="549"/>
                  </a:lnTo>
                  <a:cubicBezTo>
                    <a:pt x="37" y="549"/>
                    <a:pt x="0" y="512"/>
                    <a:pt x="0" y="466"/>
                  </a:cubicBezTo>
                  <a:lnTo>
                    <a:pt x="0" y="82"/>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bodyPr>
            <a:lstStyle/>
            <a:p>
              <a:pPr algn="ctr"/>
              <a:r>
                <a:rPr lang="en-US" sz="500" dirty="0">
                  <a:solidFill>
                    <a:schemeClr val="tx1"/>
                  </a:solidFill>
                  <a:latin typeface="Intel Clear" panose="020B0604020203020204" pitchFamily="34" charset="0"/>
                </a:rPr>
                <a:t>L3+ </a:t>
              </a:r>
            </a:p>
            <a:p>
              <a:pPr algn="ctr"/>
              <a:r>
                <a:rPr lang="en-US" sz="500" dirty="0">
                  <a:solidFill>
                    <a:schemeClr val="tx1"/>
                  </a:solidFill>
                  <a:latin typeface="Intel Clear" panose="020B0604020203020204" pitchFamily="34" charset="0"/>
                </a:rPr>
                <a:t>Actions</a:t>
              </a:r>
            </a:p>
          </p:txBody>
        </p:sp>
        <p:sp>
          <p:nvSpPr>
            <p:cNvPr id="192" name="Freeform 93"/>
            <p:cNvSpPr>
              <a:spLocks/>
            </p:cNvSpPr>
            <p:nvPr/>
          </p:nvSpPr>
          <p:spPr bwMode="auto">
            <a:xfrm>
              <a:off x="2921000" y="3429850"/>
              <a:ext cx="981075" cy="622300"/>
            </a:xfrm>
            <a:custGeom>
              <a:avLst/>
              <a:gdLst>
                <a:gd name="T0" fmla="*/ 0 w 869"/>
                <a:gd name="T1" fmla="*/ 82 h 549"/>
                <a:gd name="T2" fmla="*/ 0 w 869"/>
                <a:gd name="T3" fmla="*/ 82 h 549"/>
                <a:gd name="T4" fmla="*/ 83 w 869"/>
                <a:gd name="T5" fmla="*/ 0 h 549"/>
                <a:gd name="T6" fmla="*/ 786 w 869"/>
                <a:gd name="T7" fmla="*/ 0 h 549"/>
                <a:gd name="T8" fmla="*/ 869 w 869"/>
                <a:gd name="T9" fmla="*/ 82 h 549"/>
                <a:gd name="T10" fmla="*/ 869 w 869"/>
                <a:gd name="T11" fmla="*/ 466 h 549"/>
                <a:gd name="T12" fmla="*/ 786 w 869"/>
                <a:gd name="T13" fmla="*/ 549 h 549"/>
                <a:gd name="T14" fmla="*/ 83 w 869"/>
                <a:gd name="T15" fmla="*/ 549 h 549"/>
                <a:gd name="T16" fmla="*/ 0 w 869"/>
                <a:gd name="T17" fmla="*/ 466 h 549"/>
                <a:gd name="T18" fmla="*/ 0 w 869"/>
                <a:gd name="T19" fmla="*/ 8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9" h="549">
                  <a:moveTo>
                    <a:pt x="0" y="82"/>
                  </a:moveTo>
                  <a:lnTo>
                    <a:pt x="0" y="82"/>
                  </a:lnTo>
                  <a:cubicBezTo>
                    <a:pt x="0" y="37"/>
                    <a:pt x="37" y="0"/>
                    <a:pt x="83" y="0"/>
                  </a:cubicBezTo>
                  <a:lnTo>
                    <a:pt x="786" y="0"/>
                  </a:lnTo>
                  <a:cubicBezTo>
                    <a:pt x="832" y="0"/>
                    <a:pt x="869" y="37"/>
                    <a:pt x="869" y="82"/>
                  </a:cubicBezTo>
                  <a:lnTo>
                    <a:pt x="869" y="466"/>
                  </a:lnTo>
                  <a:cubicBezTo>
                    <a:pt x="869" y="512"/>
                    <a:pt x="832" y="549"/>
                    <a:pt x="786" y="549"/>
                  </a:cubicBezTo>
                  <a:lnTo>
                    <a:pt x="83" y="549"/>
                  </a:lnTo>
                  <a:cubicBezTo>
                    <a:pt x="37" y="549"/>
                    <a:pt x="0" y="512"/>
                    <a:pt x="0" y="466"/>
                  </a:cubicBezTo>
                  <a:lnTo>
                    <a:pt x="0" y="82"/>
                  </a:lnTo>
                  <a:close/>
                </a:path>
              </a:pathLst>
            </a:custGeom>
            <a:noFill/>
            <a:ln w="9" cap="flat">
              <a:solidFill>
                <a:srgbClr val="25406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93" name="Freeform 105"/>
            <p:cNvSpPr>
              <a:spLocks/>
            </p:cNvSpPr>
            <p:nvPr/>
          </p:nvSpPr>
          <p:spPr bwMode="auto">
            <a:xfrm>
              <a:off x="3978275" y="3429850"/>
              <a:ext cx="982663" cy="622300"/>
            </a:xfrm>
            <a:custGeom>
              <a:avLst/>
              <a:gdLst>
                <a:gd name="T0" fmla="*/ 0 w 869"/>
                <a:gd name="T1" fmla="*/ 82 h 549"/>
                <a:gd name="T2" fmla="*/ 0 w 869"/>
                <a:gd name="T3" fmla="*/ 82 h 549"/>
                <a:gd name="T4" fmla="*/ 83 w 869"/>
                <a:gd name="T5" fmla="*/ 0 h 549"/>
                <a:gd name="T6" fmla="*/ 786 w 869"/>
                <a:gd name="T7" fmla="*/ 0 h 549"/>
                <a:gd name="T8" fmla="*/ 869 w 869"/>
                <a:gd name="T9" fmla="*/ 82 h 549"/>
                <a:gd name="T10" fmla="*/ 869 w 869"/>
                <a:gd name="T11" fmla="*/ 466 h 549"/>
                <a:gd name="T12" fmla="*/ 786 w 869"/>
                <a:gd name="T13" fmla="*/ 549 h 549"/>
                <a:gd name="T14" fmla="*/ 83 w 869"/>
                <a:gd name="T15" fmla="*/ 549 h 549"/>
                <a:gd name="T16" fmla="*/ 0 w 869"/>
                <a:gd name="T17" fmla="*/ 466 h 549"/>
                <a:gd name="T18" fmla="*/ 0 w 869"/>
                <a:gd name="T19" fmla="*/ 8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9" h="549">
                  <a:moveTo>
                    <a:pt x="0" y="82"/>
                  </a:moveTo>
                  <a:lnTo>
                    <a:pt x="0" y="82"/>
                  </a:lnTo>
                  <a:cubicBezTo>
                    <a:pt x="0" y="37"/>
                    <a:pt x="37" y="0"/>
                    <a:pt x="83" y="0"/>
                  </a:cubicBezTo>
                  <a:lnTo>
                    <a:pt x="786" y="0"/>
                  </a:lnTo>
                  <a:cubicBezTo>
                    <a:pt x="832" y="0"/>
                    <a:pt x="869" y="37"/>
                    <a:pt x="869" y="82"/>
                  </a:cubicBezTo>
                  <a:lnTo>
                    <a:pt x="869" y="466"/>
                  </a:lnTo>
                  <a:cubicBezTo>
                    <a:pt x="869" y="512"/>
                    <a:pt x="832" y="549"/>
                    <a:pt x="786" y="549"/>
                  </a:cubicBezTo>
                  <a:lnTo>
                    <a:pt x="83" y="549"/>
                  </a:lnTo>
                  <a:cubicBezTo>
                    <a:pt x="37" y="549"/>
                    <a:pt x="0" y="512"/>
                    <a:pt x="0" y="466"/>
                  </a:cubicBezTo>
                  <a:lnTo>
                    <a:pt x="0" y="82"/>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bodyPr>
            <a:lstStyle/>
            <a:p>
              <a:pPr algn="ctr"/>
              <a:r>
                <a:rPr lang="en-US" sz="500" dirty="0">
                  <a:solidFill>
                    <a:schemeClr val="tx1"/>
                  </a:solidFill>
                  <a:latin typeface="Intel Clear" panose="020B0604020203020204" pitchFamily="34" charset="0"/>
                </a:rPr>
                <a:t>L2 Lookup </a:t>
              </a:r>
              <a:endParaRPr lang="en-US" sz="500" dirty="0" smtClean="0">
                <a:solidFill>
                  <a:schemeClr val="tx1"/>
                </a:solidFill>
                <a:latin typeface="Intel Clear" panose="020B0604020203020204" pitchFamily="34" charset="0"/>
              </a:endParaRPr>
            </a:p>
            <a:p>
              <a:pPr algn="ctr"/>
              <a:r>
                <a:rPr lang="en-US" sz="500" dirty="0" smtClean="0">
                  <a:solidFill>
                    <a:schemeClr val="tx1"/>
                  </a:solidFill>
                  <a:latin typeface="Intel Clear" panose="020B0604020203020204" pitchFamily="34" charset="0"/>
                </a:rPr>
                <a:t>&amp; </a:t>
              </a:r>
              <a:endParaRPr lang="en-US" sz="500" dirty="0">
                <a:solidFill>
                  <a:schemeClr val="tx1"/>
                </a:solidFill>
                <a:latin typeface="Intel Clear" panose="020B0604020203020204" pitchFamily="34" charset="0"/>
              </a:endParaRPr>
            </a:p>
            <a:p>
              <a:pPr algn="ctr"/>
              <a:r>
                <a:rPr lang="en-US" sz="500" dirty="0">
                  <a:solidFill>
                    <a:schemeClr val="tx1"/>
                  </a:solidFill>
                  <a:latin typeface="Intel Clear" panose="020B0604020203020204" pitchFamily="34" charset="0"/>
                </a:rPr>
                <a:t>Filtering</a:t>
              </a:r>
            </a:p>
          </p:txBody>
        </p:sp>
        <p:sp>
          <p:nvSpPr>
            <p:cNvPr id="194" name="Freeform 106"/>
            <p:cNvSpPr>
              <a:spLocks/>
            </p:cNvSpPr>
            <p:nvPr/>
          </p:nvSpPr>
          <p:spPr bwMode="auto">
            <a:xfrm>
              <a:off x="3978275" y="3429850"/>
              <a:ext cx="982663" cy="622300"/>
            </a:xfrm>
            <a:custGeom>
              <a:avLst/>
              <a:gdLst>
                <a:gd name="T0" fmla="*/ 0 w 869"/>
                <a:gd name="T1" fmla="*/ 82 h 549"/>
                <a:gd name="T2" fmla="*/ 0 w 869"/>
                <a:gd name="T3" fmla="*/ 82 h 549"/>
                <a:gd name="T4" fmla="*/ 83 w 869"/>
                <a:gd name="T5" fmla="*/ 0 h 549"/>
                <a:gd name="T6" fmla="*/ 786 w 869"/>
                <a:gd name="T7" fmla="*/ 0 h 549"/>
                <a:gd name="T8" fmla="*/ 869 w 869"/>
                <a:gd name="T9" fmla="*/ 82 h 549"/>
                <a:gd name="T10" fmla="*/ 869 w 869"/>
                <a:gd name="T11" fmla="*/ 466 h 549"/>
                <a:gd name="T12" fmla="*/ 786 w 869"/>
                <a:gd name="T13" fmla="*/ 549 h 549"/>
                <a:gd name="T14" fmla="*/ 83 w 869"/>
                <a:gd name="T15" fmla="*/ 549 h 549"/>
                <a:gd name="T16" fmla="*/ 0 w 869"/>
                <a:gd name="T17" fmla="*/ 466 h 549"/>
                <a:gd name="T18" fmla="*/ 0 w 869"/>
                <a:gd name="T19" fmla="*/ 8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9" h="549">
                  <a:moveTo>
                    <a:pt x="0" y="82"/>
                  </a:moveTo>
                  <a:lnTo>
                    <a:pt x="0" y="82"/>
                  </a:lnTo>
                  <a:cubicBezTo>
                    <a:pt x="0" y="37"/>
                    <a:pt x="37" y="0"/>
                    <a:pt x="83" y="0"/>
                  </a:cubicBezTo>
                  <a:lnTo>
                    <a:pt x="786" y="0"/>
                  </a:lnTo>
                  <a:cubicBezTo>
                    <a:pt x="832" y="0"/>
                    <a:pt x="869" y="37"/>
                    <a:pt x="869" y="82"/>
                  </a:cubicBezTo>
                  <a:lnTo>
                    <a:pt x="869" y="466"/>
                  </a:lnTo>
                  <a:cubicBezTo>
                    <a:pt x="869" y="512"/>
                    <a:pt x="832" y="549"/>
                    <a:pt x="786" y="549"/>
                  </a:cubicBezTo>
                  <a:lnTo>
                    <a:pt x="83" y="549"/>
                  </a:lnTo>
                  <a:cubicBezTo>
                    <a:pt x="37" y="549"/>
                    <a:pt x="0" y="512"/>
                    <a:pt x="0" y="466"/>
                  </a:cubicBezTo>
                  <a:lnTo>
                    <a:pt x="0" y="82"/>
                  </a:lnTo>
                  <a:close/>
                </a:path>
              </a:pathLst>
            </a:custGeom>
            <a:noFill/>
            <a:ln w="9" cap="flat">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00" dirty="0"/>
            </a:p>
          </p:txBody>
        </p:sp>
        <p:sp>
          <p:nvSpPr>
            <p:cNvPr id="195" name="Freeform 129"/>
            <p:cNvSpPr>
              <a:spLocks/>
            </p:cNvSpPr>
            <p:nvPr/>
          </p:nvSpPr>
          <p:spPr bwMode="auto">
            <a:xfrm>
              <a:off x="5037138" y="3428262"/>
              <a:ext cx="981075" cy="622300"/>
            </a:xfrm>
            <a:custGeom>
              <a:avLst/>
              <a:gdLst>
                <a:gd name="T0" fmla="*/ 0 w 869"/>
                <a:gd name="T1" fmla="*/ 83 h 549"/>
                <a:gd name="T2" fmla="*/ 0 w 869"/>
                <a:gd name="T3" fmla="*/ 83 h 549"/>
                <a:gd name="T4" fmla="*/ 83 w 869"/>
                <a:gd name="T5" fmla="*/ 0 h 549"/>
                <a:gd name="T6" fmla="*/ 786 w 869"/>
                <a:gd name="T7" fmla="*/ 0 h 549"/>
                <a:gd name="T8" fmla="*/ 869 w 869"/>
                <a:gd name="T9" fmla="*/ 83 h 549"/>
                <a:gd name="T10" fmla="*/ 869 w 869"/>
                <a:gd name="T11" fmla="*/ 467 h 549"/>
                <a:gd name="T12" fmla="*/ 786 w 869"/>
                <a:gd name="T13" fmla="*/ 549 h 549"/>
                <a:gd name="T14" fmla="*/ 83 w 869"/>
                <a:gd name="T15" fmla="*/ 549 h 549"/>
                <a:gd name="T16" fmla="*/ 0 w 869"/>
                <a:gd name="T17" fmla="*/ 467 h 549"/>
                <a:gd name="T18" fmla="*/ 0 w 869"/>
                <a:gd name="T19" fmla="*/ 83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9" h="549">
                  <a:moveTo>
                    <a:pt x="0" y="83"/>
                  </a:moveTo>
                  <a:lnTo>
                    <a:pt x="0" y="83"/>
                  </a:lnTo>
                  <a:cubicBezTo>
                    <a:pt x="0" y="37"/>
                    <a:pt x="37" y="0"/>
                    <a:pt x="83" y="0"/>
                  </a:cubicBezTo>
                  <a:lnTo>
                    <a:pt x="786" y="0"/>
                  </a:lnTo>
                  <a:cubicBezTo>
                    <a:pt x="832" y="0"/>
                    <a:pt x="869" y="37"/>
                    <a:pt x="869" y="83"/>
                  </a:cubicBezTo>
                  <a:lnTo>
                    <a:pt x="869" y="467"/>
                  </a:lnTo>
                  <a:cubicBezTo>
                    <a:pt x="869" y="512"/>
                    <a:pt x="832" y="549"/>
                    <a:pt x="786" y="549"/>
                  </a:cubicBezTo>
                  <a:lnTo>
                    <a:pt x="83" y="549"/>
                  </a:lnTo>
                  <a:cubicBezTo>
                    <a:pt x="37" y="549"/>
                    <a:pt x="0" y="512"/>
                    <a:pt x="0" y="467"/>
                  </a:cubicBezTo>
                  <a:lnTo>
                    <a:pt x="0" y="83"/>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bodyPr>
            <a:lstStyle/>
            <a:p>
              <a:pPr algn="ctr"/>
              <a:r>
                <a:rPr lang="en-US" sz="600" dirty="0">
                  <a:solidFill>
                    <a:schemeClr val="tx1"/>
                  </a:solidFill>
                  <a:latin typeface="Intel Clear" panose="020B0604020203020204" pitchFamily="34" charset="0"/>
                </a:rPr>
                <a:t>Global</a:t>
              </a:r>
            </a:p>
            <a:p>
              <a:pPr algn="ctr"/>
              <a:r>
                <a:rPr lang="en-US" sz="600" dirty="0">
                  <a:solidFill>
                    <a:schemeClr val="tx1"/>
                  </a:solidFill>
                  <a:latin typeface="Intel Clear" panose="020B0604020203020204" pitchFamily="34" charset="0"/>
                </a:rPr>
                <a:t>Ports</a:t>
              </a:r>
            </a:p>
          </p:txBody>
        </p:sp>
        <p:sp>
          <p:nvSpPr>
            <p:cNvPr id="196" name="Freeform 130"/>
            <p:cNvSpPr>
              <a:spLocks/>
            </p:cNvSpPr>
            <p:nvPr/>
          </p:nvSpPr>
          <p:spPr bwMode="auto">
            <a:xfrm>
              <a:off x="5037138" y="3428262"/>
              <a:ext cx="981075" cy="622300"/>
            </a:xfrm>
            <a:custGeom>
              <a:avLst/>
              <a:gdLst>
                <a:gd name="T0" fmla="*/ 0 w 869"/>
                <a:gd name="T1" fmla="*/ 83 h 549"/>
                <a:gd name="T2" fmla="*/ 0 w 869"/>
                <a:gd name="T3" fmla="*/ 83 h 549"/>
                <a:gd name="T4" fmla="*/ 83 w 869"/>
                <a:gd name="T5" fmla="*/ 0 h 549"/>
                <a:gd name="T6" fmla="*/ 786 w 869"/>
                <a:gd name="T7" fmla="*/ 0 h 549"/>
                <a:gd name="T8" fmla="*/ 869 w 869"/>
                <a:gd name="T9" fmla="*/ 83 h 549"/>
                <a:gd name="T10" fmla="*/ 869 w 869"/>
                <a:gd name="T11" fmla="*/ 467 h 549"/>
                <a:gd name="T12" fmla="*/ 786 w 869"/>
                <a:gd name="T13" fmla="*/ 549 h 549"/>
                <a:gd name="T14" fmla="*/ 83 w 869"/>
                <a:gd name="T15" fmla="*/ 549 h 549"/>
                <a:gd name="T16" fmla="*/ 0 w 869"/>
                <a:gd name="T17" fmla="*/ 467 h 549"/>
                <a:gd name="T18" fmla="*/ 0 w 869"/>
                <a:gd name="T19" fmla="*/ 83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9" h="549">
                  <a:moveTo>
                    <a:pt x="0" y="83"/>
                  </a:moveTo>
                  <a:lnTo>
                    <a:pt x="0" y="83"/>
                  </a:lnTo>
                  <a:cubicBezTo>
                    <a:pt x="0" y="37"/>
                    <a:pt x="37" y="0"/>
                    <a:pt x="83" y="0"/>
                  </a:cubicBezTo>
                  <a:lnTo>
                    <a:pt x="786" y="0"/>
                  </a:lnTo>
                  <a:cubicBezTo>
                    <a:pt x="832" y="0"/>
                    <a:pt x="869" y="37"/>
                    <a:pt x="869" y="83"/>
                  </a:cubicBezTo>
                  <a:lnTo>
                    <a:pt x="869" y="467"/>
                  </a:lnTo>
                  <a:cubicBezTo>
                    <a:pt x="869" y="512"/>
                    <a:pt x="832" y="549"/>
                    <a:pt x="786" y="549"/>
                  </a:cubicBezTo>
                  <a:lnTo>
                    <a:pt x="83" y="549"/>
                  </a:lnTo>
                  <a:cubicBezTo>
                    <a:pt x="37" y="549"/>
                    <a:pt x="0" y="512"/>
                    <a:pt x="0" y="467"/>
                  </a:cubicBezTo>
                  <a:lnTo>
                    <a:pt x="0" y="83"/>
                  </a:lnTo>
                  <a:close/>
                </a:path>
              </a:pathLst>
            </a:custGeom>
            <a:noFill/>
            <a:ln w="9" cap="flat">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97" name="Freeform 144"/>
            <p:cNvSpPr>
              <a:spLocks/>
            </p:cNvSpPr>
            <p:nvPr/>
          </p:nvSpPr>
          <p:spPr bwMode="auto">
            <a:xfrm>
              <a:off x="6096000" y="3418737"/>
              <a:ext cx="981075" cy="622300"/>
            </a:xfrm>
            <a:custGeom>
              <a:avLst/>
              <a:gdLst>
                <a:gd name="T0" fmla="*/ 0 w 868"/>
                <a:gd name="T1" fmla="*/ 83 h 549"/>
                <a:gd name="T2" fmla="*/ 0 w 868"/>
                <a:gd name="T3" fmla="*/ 83 h 549"/>
                <a:gd name="T4" fmla="*/ 82 w 868"/>
                <a:gd name="T5" fmla="*/ 0 h 549"/>
                <a:gd name="T6" fmla="*/ 786 w 868"/>
                <a:gd name="T7" fmla="*/ 0 h 549"/>
                <a:gd name="T8" fmla="*/ 868 w 868"/>
                <a:gd name="T9" fmla="*/ 83 h 549"/>
                <a:gd name="T10" fmla="*/ 868 w 868"/>
                <a:gd name="T11" fmla="*/ 467 h 549"/>
                <a:gd name="T12" fmla="*/ 786 w 868"/>
                <a:gd name="T13" fmla="*/ 549 h 549"/>
                <a:gd name="T14" fmla="*/ 82 w 868"/>
                <a:gd name="T15" fmla="*/ 549 h 549"/>
                <a:gd name="T16" fmla="*/ 0 w 868"/>
                <a:gd name="T17" fmla="*/ 467 h 549"/>
                <a:gd name="T18" fmla="*/ 0 w 868"/>
                <a:gd name="T19" fmla="*/ 83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8" h="549">
                  <a:moveTo>
                    <a:pt x="0" y="83"/>
                  </a:moveTo>
                  <a:lnTo>
                    <a:pt x="0" y="83"/>
                  </a:lnTo>
                  <a:cubicBezTo>
                    <a:pt x="0" y="37"/>
                    <a:pt x="37" y="0"/>
                    <a:pt x="82" y="0"/>
                  </a:cubicBezTo>
                  <a:lnTo>
                    <a:pt x="786" y="0"/>
                  </a:lnTo>
                  <a:cubicBezTo>
                    <a:pt x="831" y="0"/>
                    <a:pt x="868" y="37"/>
                    <a:pt x="868" y="83"/>
                  </a:cubicBezTo>
                  <a:lnTo>
                    <a:pt x="868" y="467"/>
                  </a:lnTo>
                  <a:cubicBezTo>
                    <a:pt x="868" y="513"/>
                    <a:pt x="831" y="549"/>
                    <a:pt x="786" y="549"/>
                  </a:cubicBezTo>
                  <a:lnTo>
                    <a:pt x="82" y="549"/>
                  </a:lnTo>
                  <a:cubicBezTo>
                    <a:pt x="37" y="549"/>
                    <a:pt x="0" y="513"/>
                    <a:pt x="0" y="467"/>
                  </a:cubicBezTo>
                  <a:lnTo>
                    <a:pt x="0" y="83"/>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bodyPr>
            <a:lstStyle/>
            <a:p>
              <a:pPr algn="ctr"/>
              <a:r>
                <a:rPr lang="en-US" sz="600" dirty="0">
                  <a:solidFill>
                    <a:schemeClr val="tx1"/>
                  </a:solidFill>
                  <a:latin typeface="Intel Clear" panose="020B0604020203020204" pitchFamily="34" charset="0"/>
                </a:rPr>
                <a:t>Egress </a:t>
              </a:r>
            </a:p>
            <a:p>
              <a:pPr algn="ctr"/>
              <a:r>
                <a:rPr lang="en-US" sz="600" dirty="0">
                  <a:solidFill>
                    <a:schemeClr val="tx1"/>
                  </a:solidFill>
                  <a:latin typeface="Intel Clear" panose="020B0604020203020204" pitchFamily="34" charset="0"/>
                </a:rPr>
                <a:t>Action</a:t>
              </a:r>
            </a:p>
          </p:txBody>
        </p:sp>
        <p:sp>
          <p:nvSpPr>
            <p:cNvPr id="198" name="Freeform 145"/>
            <p:cNvSpPr>
              <a:spLocks/>
            </p:cNvSpPr>
            <p:nvPr/>
          </p:nvSpPr>
          <p:spPr bwMode="auto">
            <a:xfrm>
              <a:off x="6096000" y="3418737"/>
              <a:ext cx="981075" cy="622300"/>
            </a:xfrm>
            <a:custGeom>
              <a:avLst/>
              <a:gdLst>
                <a:gd name="T0" fmla="*/ 0 w 868"/>
                <a:gd name="T1" fmla="*/ 83 h 549"/>
                <a:gd name="T2" fmla="*/ 0 w 868"/>
                <a:gd name="T3" fmla="*/ 83 h 549"/>
                <a:gd name="T4" fmla="*/ 82 w 868"/>
                <a:gd name="T5" fmla="*/ 0 h 549"/>
                <a:gd name="T6" fmla="*/ 786 w 868"/>
                <a:gd name="T7" fmla="*/ 0 h 549"/>
                <a:gd name="T8" fmla="*/ 868 w 868"/>
                <a:gd name="T9" fmla="*/ 83 h 549"/>
                <a:gd name="T10" fmla="*/ 868 w 868"/>
                <a:gd name="T11" fmla="*/ 467 h 549"/>
                <a:gd name="T12" fmla="*/ 786 w 868"/>
                <a:gd name="T13" fmla="*/ 549 h 549"/>
                <a:gd name="T14" fmla="*/ 82 w 868"/>
                <a:gd name="T15" fmla="*/ 549 h 549"/>
                <a:gd name="T16" fmla="*/ 0 w 868"/>
                <a:gd name="T17" fmla="*/ 467 h 549"/>
                <a:gd name="T18" fmla="*/ 0 w 868"/>
                <a:gd name="T19" fmla="*/ 83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8" h="549">
                  <a:moveTo>
                    <a:pt x="0" y="83"/>
                  </a:moveTo>
                  <a:lnTo>
                    <a:pt x="0" y="83"/>
                  </a:lnTo>
                  <a:cubicBezTo>
                    <a:pt x="0" y="37"/>
                    <a:pt x="37" y="0"/>
                    <a:pt x="82" y="0"/>
                  </a:cubicBezTo>
                  <a:lnTo>
                    <a:pt x="786" y="0"/>
                  </a:lnTo>
                  <a:cubicBezTo>
                    <a:pt x="831" y="0"/>
                    <a:pt x="868" y="37"/>
                    <a:pt x="868" y="83"/>
                  </a:cubicBezTo>
                  <a:lnTo>
                    <a:pt x="868" y="467"/>
                  </a:lnTo>
                  <a:cubicBezTo>
                    <a:pt x="868" y="513"/>
                    <a:pt x="831" y="549"/>
                    <a:pt x="786" y="549"/>
                  </a:cubicBezTo>
                  <a:lnTo>
                    <a:pt x="82" y="549"/>
                  </a:lnTo>
                  <a:cubicBezTo>
                    <a:pt x="37" y="549"/>
                    <a:pt x="0" y="513"/>
                    <a:pt x="0" y="467"/>
                  </a:cubicBezTo>
                  <a:lnTo>
                    <a:pt x="0" y="83"/>
                  </a:lnTo>
                  <a:close/>
                </a:path>
              </a:pathLst>
            </a:custGeom>
            <a:noFill/>
            <a:ln w="9" cap="flat">
              <a:solidFill>
                <a:srgbClr val="25406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dirty="0">
                <a:solidFill>
                  <a:schemeClr val="bg1"/>
                </a:solidFill>
              </a:endParaRPr>
            </a:p>
          </p:txBody>
        </p:sp>
        <p:sp>
          <p:nvSpPr>
            <p:cNvPr id="199" name="Freeform 160"/>
            <p:cNvSpPr>
              <a:spLocks/>
            </p:cNvSpPr>
            <p:nvPr/>
          </p:nvSpPr>
          <p:spPr bwMode="auto">
            <a:xfrm>
              <a:off x="7158038" y="4369650"/>
              <a:ext cx="1566863" cy="503238"/>
            </a:xfrm>
            <a:custGeom>
              <a:avLst/>
              <a:gdLst>
                <a:gd name="T0" fmla="*/ 0 w 1385"/>
                <a:gd name="T1" fmla="*/ 66 h 444"/>
                <a:gd name="T2" fmla="*/ 0 w 1385"/>
                <a:gd name="T3" fmla="*/ 66 h 444"/>
                <a:gd name="T4" fmla="*/ 67 w 1385"/>
                <a:gd name="T5" fmla="*/ 0 h 444"/>
                <a:gd name="T6" fmla="*/ 1319 w 1385"/>
                <a:gd name="T7" fmla="*/ 0 h 444"/>
                <a:gd name="T8" fmla="*/ 1385 w 1385"/>
                <a:gd name="T9" fmla="*/ 66 h 444"/>
                <a:gd name="T10" fmla="*/ 1385 w 1385"/>
                <a:gd name="T11" fmla="*/ 377 h 444"/>
                <a:gd name="T12" fmla="*/ 1319 w 1385"/>
                <a:gd name="T13" fmla="*/ 444 h 444"/>
                <a:gd name="T14" fmla="*/ 67 w 1385"/>
                <a:gd name="T15" fmla="*/ 444 h 444"/>
                <a:gd name="T16" fmla="*/ 0 w 1385"/>
                <a:gd name="T17" fmla="*/ 377 h 444"/>
                <a:gd name="T18" fmla="*/ 0 w 1385"/>
                <a:gd name="T19" fmla="*/ 66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5" h="444">
                  <a:moveTo>
                    <a:pt x="0" y="66"/>
                  </a:moveTo>
                  <a:lnTo>
                    <a:pt x="0" y="66"/>
                  </a:lnTo>
                  <a:cubicBezTo>
                    <a:pt x="0" y="30"/>
                    <a:pt x="30" y="0"/>
                    <a:pt x="67" y="0"/>
                  </a:cubicBezTo>
                  <a:lnTo>
                    <a:pt x="1319" y="0"/>
                  </a:lnTo>
                  <a:cubicBezTo>
                    <a:pt x="1355" y="0"/>
                    <a:pt x="1385" y="30"/>
                    <a:pt x="1385" y="66"/>
                  </a:cubicBezTo>
                  <a:lnTo>
                    <a:pt x="1385" y="377"/>
                  </a:lnTo>
                  <a:cubicBezTo>
                    <a:pt x="1385" y="414"/>
                    <a:pt x="1355" y="444"/>
                    <a:pt x="1319" y="444"/>
                  </a:cubicBezTo>
                  <a:lnTo>
                    <a:pt x="67" y="444"/>
                  </a:lnTo>
                  <a:cubicBezTo>
                    <a:pt x="30" y="444"/>
                    <a:pt x="0" y="414"/>
                    <a:pt x="0" y="377"/>
                  </a:cubicBezTo>
                  <a:lnTo>
                    <a:pt x="0" y="66"/>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none" lIns="0" tIns="0" rIns="0" bIns="0" numCol="1" anchor="ctr" anchorCtr="0" compatLnSpc="1">
              <a:prstTxWarp prst="textNoShape">
                <a:avLst/>
              </a:prstTxWarp>
            </a:bodyPr>
            <a:lstStyle/>
            <a:p>
              <a:pPr algn="ctr"/>
              <a:r>
                <a:rPr lang="en-US" sz="800" dirty="0">
                  <a:solidFill>
                    <a:schemeClr val="tx1"/>
                  </a:solidFill>
                  <a:latin typeface="Intel Clear" panose="020B0604020203020204" pitchFamily="34" charset="0"/>
                </a:rPr>
                <a:t>Statistics</a:t>
              </a:r>
            </a:p>
          </p:txBody>
        </p:sp>
        <p:sp>
          <p:nvSpPr>
            <p:cNvPr id="200" name="Freeform 161"/>
            <p:cNvSpPr>
              <a:spLocks/>
            </p:cNvSpPr>
            <p:nvPr/>
          </p:nvSpPr>
          <p:spPr bwMode="auto">
            <a:xfrm>
              <a:off x="7158038" y="4369650"/>
              <a:ext cx="1566863" cy="503238"/>
            </a:xfrm>
            <a:custGeom>
              <a:avLst/>
              <a:gdLst>
                <a:gd name="T0" fmla="*/ 0 w 1385"/>
                <a:gd name="T1" fmla="*/ 66 h 444"/>
                <a:gd name="T2" fmla="*/ 0 w 1385"/>
                <a:gd name="T3" fmla="*/ 66 h 444"/>
                <a:gd name="T4" fmla="*/ 67 w 1385"/>
                <a:gd name="T5" fmla="*/ 0 h 444"/>
                <a:gd name="T6" fmla="*/ 1319 w 1385"/>
                <a:gd name="T7" fmla="*/ 0 h 444"/>
                <a:gd name="T8" fmla="*/ 1385 w 1385"/>
                <a:gd name="T9" fmla="*/ 66 h 444"/>
                <a:gd name="T10" fmla="*/ 1385 w 1385"/>
                <a:gd name="T11" fmla="*/ 377 h 444"/>
                <a:gd name="T12" fmla="*/ 1319 w 1385"/>
                <a:gd name="T13" fmla="*/ 444 h 444"/>
                <a:gd name="T14" fmla="*/ 67 w 1385"/>
                <a:gd name="T15" fmla="*/ 444 h 444"/>
                <a:gd name="T16" fmla="*/ 0 w 1385"/>
                <a:gd name="T17" fmla="*/ 377 h 444"/>
                <a:gd name="T18" fmla="*/ 0 w 1385"/>
                <a:gd name="T19" fmla="*/ 66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5" h="444">
                  <a:moveTo>
                    <a:pt x="0" y="66"/>
                  </a:moveTo>
                  <a:lnTo>
                    <a:pt x="0" y="66"/>
                  </a:lnTo>
                  <a:cubicBezTo>
                    <a:pt x="0" y="30"/>
                    <a:pt x="30" y="0"/>
                    <a:pt x="67" y="0"/>
                  </a:cubicBezTo>
                  <a:lnTo>
                    <a:pt x="1319" y="0"/>
                  </a:lnTo>
                  <a:cubicBezTo>
                    <a:pt x="1355" y="0"/>
                    <a:pt x="1385" y="30"/>
                    <a:pt x="1385" y="66"/>
                  </a:cubicBezTo>
                  <a:lnTo>
                    <a:pt x="1385" y="377"/>
                  </a:lnTo>
                  <a:cubicBezTo>
                    <a:pt x="1385" y="414"/>
                    <a:pt x="1355" y="444"/>
                    <a:pt x="1319" y="444"/>
                  </a:cubicBezTo>
                  <a:lnTo>
                    <a:pt x="67" y="444"/>
                  </a:lnTo>
                  <a:cubicBezTo>
                    <a:pt x="30" y="444"/>
                    <a:pt x="0" y="414"/>
                    <a:pt x="0" y="377"/>
                  </a:cubicBezTo>
                  <a:lnTo>
                    <a:pt x="0" y="66"/>
                  </a:lnTo>
                  <a:close/>
                </a:path>
              </a:pathLst>
            </a:custGeom>
            <a:noFill/>
            <a:ln w="9" cap="flat">
              <a:solidFill>
                <a:srgbClr val="25406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dirty="0"/>
            </a:p>
          </p:txBody>
        </p:sp>
        <p:sp>
          <p:nvSpPr>
            <p:cNvPr id="201" name="Rectangle 176"/>
            <p:cNvSpPr>
              <a:spLocks noChangeArrowheads="1"/>
            </p:cNvSpPr>
            <p:nvPr/>
          </p:nvSpPr>
          <p:spPr bwMode="auto">
            <a:xfrm>
              <a:off x="2052638" y="4599837"/>
              <a:ext cx="108" cy="254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p:txBody>
        </p:sp>
        <p:sp>
          <p:nvSpPr>
            <p:cNvPr id="202" name="Rectangle 177"/>
            <p:cNvSpPr>
              <a:spLocks noChangeArrowheads="1"/>
            </p:cNvSpPr>
            <p:nvPr/>
          </p:nvSpPr>
          <p:spPr bwMode="auto">
            <a:xfrm>
              <a:off x="2128838" y="4599837"/>
              <a:ext cx="108" cy="254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p:txBody>
        </p:sp>
        <p:sp>
          <p:nvSpPr>
            <p:cNvPr id="203" name="Rectangle 184"/>
            <p:cNvSpPr>
              <a:spLocks noChangeArrowheads="1"/>
            </p:cNvSpPr>
            <p:nvPr/>
          </p:nvSpPr>
          <p:spPr bwMode="auto">
            <a:xfrm>
              <a:off x="2641600" y="4599837"/>
              <a:ext cx="108" cy="254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p:txBody>
        </p:sp>
        <p:sp>
          <p:nvSpPr>
            <p:cNvPr id="204" name="Rectangle 197"/>
            <p:cNvSpPr>
              <a:spLocks noChangeArrowheads="1"/>
            </p:cNvSpPr>
            <p:nvPr/>
          </p:nvSpPr>
          <p:spPr bwMode="auto">
            <a:xfrm>
              <a:off x="4978400" y="4598250"/>
              <a:ext cx="108" cy="254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p:txBody>
        </p:sp>
        <p:sp>
          <p:nvSpPr>
            <p:cNvPr id="205" name="Rectangle 203"/>
            <p:cNvSpPr>
              <a:spLocks noChangeArrowheads="1"/>
            </p:cNvSpPr>
            <p:nvPr/>
          </p:nvSpPr>
          <p:spPr bwMode="auto">
            <a:xfrm>
              <a:off x="5394325" y="4598250"/>
              <a:ext cx="108" cy="254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p:txBody>
        </p:sp>
        <p:sp>
          <p:nvSpPr>
            <p:cNvPr id="206" name="TextBox 205"/>
            <p:cNvSpPr txBox="1"/>
            <p:nvPr/>
          </p:nvSpPr>
          <p:spPr>
            <a:xfrm>
              <a:off x="-271458" y="3428262"/>
              <a:ext cx="1441447" cy="514378"/>
            </a:xfrm>
            <a:prstGeom prst="rect">
              <a:avLst/>
            </a:prstGeom>
            <a:noFill/>
          </p:spPr>
          <p:txBody>
            <a:bodyPr wrap="square" rtlCol="0">
              <a:spAutoFit/>
            </a:bodyPr>
            <a:lstStyle/>
            <a:p>
              <a:r>
                <a:rPr lang="en-US" sz="500" dirty="0" smtClean="0">
                  <a:ln w="0"/>
                  <a:latin typeface="+mn-lt"/>
                  <a:cs typeface="Neo Sans Intel"/>
                </a:rPr>
                <a:t>Header</a:t>
              </a:r>
            </a:p>
          </p:txBody>
        </p:sp>
        <p:sp>
          <p:nvSpPr>
            <p:cNvPr id="207" name="TextBox 206"/>
            <p:cNvSpPr txBox="1"/>
            <p:nvPr/>
          </p:nvSpPr>
          <p:spPr>
            <a:xfrm>
              <a:off x="1890936" y="2538932"/>
              <a:ext cx="1590452" cy="514378"/>
            </a:xfrm>
            <a:prstGeom prst="rect">
              <a:avLst/>
            </a:prstGeom>
            <a:noFill/>
          </p:spPr>
          <p:txBody>
            <a:bodyPr wrap="square" rtlCol="0">
              <a:spAutoFit/>
            </a:bodyPr>
            <a:lstStyle/>
            <a:p>
              <a:r>
                <a:rPr lang="en-US" sz="500" dirty="0" smtClean="0">
                  <a:ln w="0"/>
                  <a:latin typeface="+mn-lt"/>
                  <a:cs typeface="Neo Sans Intel"/>
                </a:rPr>
                <a:t>Channels</a:t>
              </a:r>
            </a:p>
          </p:txBody>
        </p:sp>
      </p:grpSp>
      <p:sp>
        <p:nvSpPr>
          <p:cNvPr id="208" name="TextBox 207"/>
          <p:cNvSpPr txBox="1"/>
          <p:nvPr/>
        </p:nvSpPr>
        <p:spPr>
          <a:xfrm>
            <a:off x="6458654" y="4432440"/>
            <a:ext cx="1729333" cy="153888"/>
          </a:xfrm>
          <a:prstGeom prst="rect">
            <a:avLst/>
          </a:prstGeom>
          <a:noFill/>
        </p:spPr>
        <p:txBody>
          <a:bodyPr wrap="square" lIns="0" tIns="0" rIns="0" bIns="0" rtlCol="0" anchor="ctr">
            <a:spAutoFit/>
          </a:bodyPr>
          <a:lstStyle/>
          <a:p>
            <a:pPr algn="ctr" eaLnBrk="1" hangingPunct="1"/>
            <a:r>
              <a:rPr lang="en-US" sz="1000" dirty="0" err="1"/>
              <a:t>FlexPipe</a:t>
            </a:r>
            <a:r>
              <a:rPr lang="en-US" sz="1000" dirty="0"/>
              <a:t>™ Processing</a:t>
            </a:r>
            <a:endParaRPr lang="en-US" sz="1000" dirty="0">
              <a:latin typeface="+mn-lt"/>
              <a:ea typeface="Geneva" charset="0"/>
              <a:cs typeface="Geneva" charset="0"/>
            </a:endParaRPr>
          </a:p>
        </p:txBody>
      </p:sp>
    </p:spTree>
    <p:extLst>
      <p:ext uri="{BB962C8B-B14F-4D97-AF65-F5344CB8AC3E}">
        <p14:creationId xmlns:p14="http://schemas.microsoft.com/office/powerpoint/2010/main" val="4043427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224"/>
            <a:ext cx="8229600" cy="640080"/>
          </a:xfrm>
        </p:spPr>
        <p:txBody>
          <a:bodyPr/>
          <a:lstStyle/>
          <a:p>
            <a:r>
              <a:rPr lang="en-US" dirty="0"/>
              <a:t>Bifurcated Driver</a:t>
            </a:r>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8" name="Round Diagonal Corner Rectangle 7"/>
          <p:cNvSpPr/>
          <p:nvPr/>
        </p:nvSpPr>
        <p:spPr bwMode="auto">
          <a:xfrm>
            <a:off x="457200" y="578576"/>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5" y="953812"/>
            <a:ext cx="4262281"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300"/>
              </a:spcBef>
              <a:buFont typeface="Arial" panose="020B0604020202020204" pitchFamily="34" charset="0"/>
              <a:buChar char="•"/>
            </a:pPr>
            <a:r>
              <a:rPr lang="en-US" altLang="zh-CN" sz="1100" dirty="0"/>
              <a:t>Bifurcated kernel driver </a:t>
            </a:r>
            <a:r>
              <a:rPr lang="en-US" altLang="zh-CN" sz="1100" dirty="0" smtClean="0"/>
              <a:t>enables </a:t>
            </a:r>
            <a:r>
              <a:rPr lang="en-US" altLang="zh-CN" sz="1100" dirty="0"/>
              <a:t>on-demand NIC resource </a:t>
            </a:r>
            <a:r>
              <a:rPr lang="en-US" altLang="zh-CN" sz="1100" dirty="0" smtClean="0"/>
              <a:t>(e.g. rx/tx pairs partition</a:t>
            </a:r>
            <a:endParaRPr lang="en-US" altLang="zh-CN" sz="1100" dirty="0"/>
          </a:p>
          <a:p>
            <a:pPr marL="342900" indent="-171450">
              <a:spcBef>
                <a:spcPts val="300"/>
              </a:spcBef>
              <a:buFont typeface="Arial" panose="020B0604020202020204" pitchFamily="34" charset="0"/>
              <a:buChar char="•"/>
            </a:pPr>
            <a:r>
              <a:rPr lang="en-US" sz="1100" dirty="0" smtClean="0"/>
              <a:t>Kernel </a:t>
            </a:r>
            <a:r>
              <a:rPr lang="en-US" sz="1100" dirty="0"/>
              <a:t>will retain direct control of the </a:t>
            </a:r>
            <a:r>
              <a:rPr lang="en-US" sz="1100" dirty="0" smtClean="0"/>
              <a:t>NIC - assigns </a:t>
            </a:r>
            <a:r>
              <a:rPr lang="en-US" sz="1100" dirty="0"/>
              <a:t>specific queue pairs to </a:t>
            </a:r>
            <a:r>
              <a:rPr lang="en-US" sz="1100" dirty="0" smtClean="0"/>
              <a:t>DPDK </a:t>
            </a:r>
            <a:endParaRPr lang="en-US" sz="1100" dirty="0"/>
          </a:p>
          <a:p>
            <a:pPr marL="342900" indent="-171450">
              <a:spcBef>
                <a:spcPts val="300"/>
              </a:spcBef>
              <a:buFont typeface="Arial" panose="020B0604020202020204" pitchFamily="34" charset="0"/>
              <a:buChar char="•"/>
            </a:pPr>
            <a:r>
              <a:rPr lang="en-US" sz="1100" dirty="0"/>
              <a:t>Configuration of the NIC is controlled by the kernel via </a:t>
            </a:r>
            <a:r>
              <a:rPr lang="en-US" sz="1100" dirty="0" smtClean="0"/>
              <a:t>ethtool</a:t>
            </a:r>
            <a:endParaRPr lang="en-US" sz="1100" dirty="0"/>
          </a:p>
          <a:p>
            <a:pPr marL="342900" indent="-171450">
              <a:spcBef>
                <a:spcPts val="0"/>
              </a:spcBef>
              <a:buFont typeface="Arial" panose="020B0604020202020204" pitchFamily="34" charset="0"/>
              <a:buChar char="•"/>
            </a:pPr>
            <a:endParaRPr lang="en-US" sz="1600" dirty="0" smtClean="0"/>
          </a:p>
        </p:txBody>
      </p:sp>
      <p:sp>
        <p:nvSpPr>
          <p:cNvPr id="10" name="Round Diagonal Corner Rectangle 9"/>
          <p:cNvSpPr/>
          <p:nvPr/>
        </p:nvSpPr>
        <p:spPr bwMode="auto">
          <a:xfrm>
            <a:off x="457200" y="189298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2" name="Round Diagonal Corner Rectangle 11"/>
          <p:cNvSpPr/>
          <p:nvPr/>
        </p:nvSpPr>
        <p:spPr bwMode="auto">
          <a:xfrm>
            <a:off x="457200" y="3322499"/>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44398" y="2294891"/>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100" dirty="0"/>
              <a:t>Benefit of Linux tools configuring NIC and querying port stats</a:t>
            </a:r>
          </a:p>
          <a:p>
            <a:pPr marL="342900" indent="-171450">
              <a:spcBef>
                <a:spcPts val="600"/>
              </a:spcBef>
              <a:buFont typeface="Arial" panose="020B0604020202020204" pitchFamily="34" charset="0"/>
              <a:buChar char="•"/>
            </a:pPr>
            <a:r>
              <a:rPr lang="en-US" sz="1100" dirty="0" smtClean="0"/>
              <a:t>DPDK coexists with legacy socket based network applications</a:t>
            </a:r>
          </a:p>
          <a:p>
            <a:pPr marL="342900" indent="-171450">
              <a:spcBef>
                <a:spcPts val="600"/>
              </a:spcBef>
              <a:buFont typeface="Arial" panose="020B0604020202020204" pitchFamily="34" charset="0"/>
              <a:buChar char="•"/>
            </a:pPr>
            <a:r>
              <a:rPr lang="en-US" sz="1100" dirty="0" smtClean="0"/>
              <a:t>Reuse </a:t>
            </a:r>
            <a:r>
              <a:rPr lang="en-US" sz="1100" dirty="0"/>
              <a:t>of </a:t>
            </a:r>
            <a:r>
              <a:rPr lang="en-US" sz="1100" dirty="0" smtClean="0"/>
              <a:t>DPDK performance optimization techniques (e.g. existing </a:t>
            </a:r>
            <a:r>
              <a:rPr lang="en-US" sz="1100" dirty="0"/>
              <a:t>rx/tx </a:t>
            </a:r>
            <a:r>
              <a:rPr lang="en-US" sz="1100" dirty="0" smtClean="0"/>
              <a:t>routines, polling mode, huge page,  fixed-sized packet </a:t>
            </a:r>
            <a:r>
              <a:rPr lang="en-US" sz="1100" dirty="0" err="1" smtClean="0"/>
              <a:t>buf</a:t>
            </a:r>
            <a:r>
              <a:rPr lang="en-US" sz="1100" dirty="0"/>
              <a:t>)</a:t>
            </a:r>
            <a:endParaRPr lang="en-US" sz="1100" dirty="0" smtClean="0"/>
          </a:p>
          <a:p>
            <a:pPr marL="342900" indent="-171450">
              <a:spcBef>
                <a:spcPts val="600"/>
              </a:spcBef>
              <a:buFont typeface="Arial" panose="020B0604020202020204" pitchFamily="34" charset="0"/>
              <a:buChar char="•"/>
            </a:pPr>
            <a:r>
              <a:rPr lang="en-US" sz="1100" dirty="0" smtClean="0"/>
              <a:t>Use of Huge page support in DPDK</a:t>
            </a:r>
            <a:endParaRPr lang="en-US" sz="1100" dirty="0"/>
          </a:p>
        </p:txBody>
      </p:sp>
      <p:pic>
        <p:nvPicPr>
          <p:cNvPr id="3" name="Picture 2"/>
          <p:cNvPicPr>
            <a:picLocks noChangeAspect="1"/>
          </p:cNvPicPr>
          <p:nvPr/>
        </p:nvPicPr>
        <p:blipFill>
          <a:blip r:embed="rId3"/>
          <a:stretch>
            <a:fillRect/>
          </a:stretch>
        </p:blipFill>
        <p:spPr>
          <a:xfrm>
            <a:off x="6040270" y="100293"/>
            <a:ext cx="1902800" cy="1564711"/>
          </a:xfrm>
          <a:prstGeom prst="rect">
            <a:avLst/>
          </a:prstGeom>
        </p:spPr>
      </p:pic>
      <p:sp>
        <p:nvSpPr>
          <p:cNvPr id="6" name="TextBox 5"/>
          <p:cNvSpPr txBox="1"/>
          <p:nvPr/>
        </p:nvSpPr>
        <p:spPr>
          <a:xfrm>
            <a:off x="6188300" y="1677749"/>
            <a:ext cx="1509132" cy="153888"/>
          </a:xfrm>
          <a:prstGeom prst="rect">
            <a:avLst/>
          </a:prstGeom>
          <a:noFill/>
        </p:spPr>
        <p:txBody>
          <a:bodyPr wrap="square" lIns="0" tIns="0" rIns="0" bIns="0" rtlCol="0" anchor="ctr">
            <a:spAutoFit/>
          </a:bodyPr>
          <a:lstStyle/>
          <a:p>
            <a:pPr algn="ctr" eaLnBrk="1" hangingPunct="1"/>
            <a:r>
              <a:rPr lang="en-US" sz="1000" b="1" u="sng" dirty="0" smtClean="0">
                <a:latin typeface="+mn-lt"/>
                <a:ea typeface="Geneva" charset="0"/>
                <a:cs typeface="Geneva" charset="0"/>
              </a:rPr>
              <a:t>Current Model</a:t>
            </a:r>
            <a:endParaRPr lang="en-US" sz="1000" b="1" u="sng" dirty="0">
              <a:latin typeface="+mn-lt"/>
              <a:ea typeface="Geneva" charset="0"/>
              <a:cs typeface="Geneva" charset="0"/>
            </a:endParaRPr>
          </a:p>
        </p:txBody>
      </p:sp>
      <p:sp>
        <p:nvSpPr>
          <p:cNvPr id="14" name="TextBox 13"/>
          <p:cNvSpPr txBox="1"/>
          <p:nvPr/>
        </p:nvSpPr>
        <p:spPr>
          <a:xfrm>
            <a:off x="4891668" y="3813309"/>
            <a:ext cx="1509132" cy="153888"/>
          </a:xfrm>
          <a:prstGeom prst="rect">
            <a:avLst/>
          </a:prstGeom>
          <a:noFill/>
        </p:spPr>
        <p:txBody>
          <a:bodyPr wrap="square" lIns="0" tIns="0" rIns="0" bIns="0" rtlCol="0" anchor="ctr">
            <a:spAutoFit/>
          </a:bodyPr>
          <a:lstStyle/>
          <a:p>
            <a:pPr algn="ctr" eaLnBrk="1" hangingPunct="1"/>
            <a:r>
              <a:rPr lang="en-US" sz="1000" b="1" u="sng" dirty="0" smtClean="0">
                <a:latin typeface="+mn-lt"/>
                <a:ea typeface="Geneva" charset="0"/>
                <a:cs typeface="Geneva" charset="0"/>
              </a:rPr>
              <a:t>Bifurcated Model</a:t>
            </a:r>
            <a:endParaRPr lang="en-US" sz="1000" b="1" u="sng" dirty="0">
              <a:latin typeface="+mn-lt"/>
              <a:ea typeface="Geneva" charset="0"/>
              <a:cs typeface="Geneva" charset="0"/>
            </a:endParaRPr>
          </a:p>
        </p:txBody>
      </p:sp>
      <p:pic>
        <p:nvPicPr>
          <p:cNvPr id="13" name="Picture 12"/>
          <p:cNvPicPr>
            <a:picLocks noChangeAspect="1"/>
          </p:cNvPicPr>
          <p:nvPr/>
        </p:nvPicPr>
        <p:blipFill>
          <a:blip r:embed="rId4"/>
          <a:stretch>
            <a:fillRect/>
          </a:stretch>
        </p:blipFill>
        <p:spPr>
          <a:xfrm>
            <a:off x="7298254" y="2064241"/>
            <a:ext cx="1392973" cy="1587753"/>
          </a:xfrm>
          <a:prstGeom prst="rect">
            <a:avLst/>
          </a:prstGeom>
        </p:spPr>
      </p:pic>
      <p:sp>
        <p:nvSpPr>
          <p:cNvPr id="16" name="TextBox 15"/>
          <p:cNvSpPr txBox="1"/>
          <p:nvPr/>
        </p:nvSpPr>
        <p:spPr>
          <a:xfrm>
            <a:off x="7188504" y="3813309"/>
            <a:ext cx="1509132" cy="153888"/>
          </a:xfrm>
          <a:prstGeom prst="rect">
            <a:avLst/>
          </a:prstGeom>
          <a:noFill/>
        </p:spPr>
        <p:txBody>
          <a:bodyPr wrap="square" lIns="0" tIns="0" rIns="0" bIns="0" rtlCol="0" anchor="ctr">
            <a:spAutoFit/>
          </a:bodyPr>
          <a:lstStyle/>
          <a:p>
            <a:pPr algn="ctr" eaLnBrk="1" hangingPunct="1"/>
            <a:r>
              <a:rPr lang="en-US" sz="1000" b="1" u="sng" dirty="0" smtClean="0">
                <a:latin typeface="+mn-lt"/>
                <a:ea typeface="Geneva" charset="0"/>
                <a:cs typeface="Geneva" charset="0"/>
              </a:rPr>
              <a:t>Head of Line Blocking</a:t>
            </a:r>
            <a:endParaRPr lang="en-US" sz="1000" b="1" u="sng" dirty="0">
              <a:latin typeface="+mn-lt"/>
              <a:ea typeface="Geneva" charset="0"/>
              <a:cs typeface="Geneva" charset="0"/>
            </a:endParaRPr>
          </a:p>
        </p:txBody>
      </p:sp>
      <p:sp>
        <p:nvSpPr>
          <p:cNvPr id="17" name="Content Placeholder 2"/>
          <p:cNvSpPr txBox="1">
            <a:spLocks/>
          </p:cNvSpPr>
          <p:nvPr/>
        </p:nvSpPr>
        <p:spPr>
          <a:xfrm>
            <a:off x="5895443" y="4086949"/>
            <a:ext cx="3228278" cy="419958"/>
          </a:xfrm>
          <a:prstGeom prst="rect">
            <a:avLst/>
          </a:prstGeom>
        </p:spPr>
        <p:txBody>
          <a:bodyPr>
            <a:noAutofit/>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altLang="zh-CN" sz="800" dirty="0" smtClean="0"/>
              <a:t>Rx FIFO “head of line blocking” in bifurcated configurations</a:t>
            </a:r>
          </a:p>
          <a:p>
            <a:pPr>
              <a:spcBef>
                <a:spcPts val="0"/>
              </a:spcBef>
            </a:pPr>
            <a:r>
              <a:rPr lang="en-US" altLang="zh-CN" sz="800" dirty="0" smtClean="0"/>
              <a:t>can only move as fast as the quickest queues</a:t>
            </a:r>
          </a:p>
          <a:p>
            <a:pPr>
              <a:spcBef>
                <a:spcPts val="0"/>
              </a:spcBef>
            </a:pPr>
            <a:r>
              <a:rPr lang="en-US" altLang="zh-CN" sz="800" dirty="0" smtClean="0"/>
              <a:t>Solution: Enable SRRCTL.DROP_EN drops packets from Rx FIFO</a:t>
            </a:r>
          </a:p>
        </p:txBody>
      </p:sp>
      <p:pic>
        <p:nvPicPr>
          <p:cNvPr id="19" name="Picture 18"/>
          <p:cNvPicPr>
            <a:picLocks noChangeAspect="1"/>
          </p:cNvPicPr>
          <p:nvPr/>
        </p:nvPicPr>
        <p:blipFill>
          <a:blip r:embed="rId5"/>
          <a:stretch>
            <a:fillRect/>
          </a:stretch>
        </p:blipFill>
        <p:spPr>
          <a:xfrm>
            <a:off x="4613976" y="1957623"/>
            <a:ext cx="2574528" cy="1836072"/>
          </a:xfrm>
          <a:prstGeom prst="rect">
            <a:avLst/>
          </a:prstGeom>
        </p:spPr>
      </p:pic>
      <p:sp>
        <p:nvSpPr>
          <p:cNvPr id="11" name="Content Placeholder 2"/>
          <p:cNvSpPr txBox="1">
            <a:spLocks/>
          </p:cNvSpPr>
          <p:nvPr/>
        </p:nvSpPr>
        <p:spPr bwMode="auto">
          <a:xfrm>
            <a:off x="343228" y="3712446"/>
            <a:ext cx="4544561"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100" dirty="0"/>
              <a:t>Bifurcated Driver PMD in DPDK depends on kernel </a:t>
            </a:r>
            <a:r>
              <a:rPr lang="en-US" sz="1100" dirty="0" smtClean="0"/>
              <a:t>code</a:t>
            </a:r>
          </a:p>
          <a:p>
            <a:pPr marL="568325" lvl="1" indent="-171450">
              <a:spcBef>
                <a:spcPts val="0"/>
              </a:spcBef>
            </a:pPr>
            <a:r>
              <a:rPr lang="en-US" sz="1000" dirty="0" smtClean="0"/>
              <a:t>NIC Rx/Tx </a:t>
            </a:r>
            <a:r>
              <a:rPr lang="en-US" sz="1000" dirty="0"/>
              <a:t>Queue Descriptors </a:t>
            </a:r>
            <a:r>
              <a:rPr lang="en-US" sz="1000" dirty="0" smtClean="0"/>
              <a:t>requested by DPDK can access </a:t>
            </a:r>
            <a:r>
              <a:rPr lang="en-US" sz="1000" dirty="0"/>
              <a:t>DPDK protected memory region </a:t>
            </a:r>
            <a:r>
              <a:rPr lang="en-US" sz="1000" dirty="0" smtClean="0"/>
              <a:t>only</a:t>
            </a:r>
          </a:p>
          <a:p>
            <a:pPr marL="568325" lvl="1" indent="-171450">
              <a:spcBef>
                <a:spcPts val="0"/>
              </a:spcBef>
            </a:pPr>
            <a:r>
              <a:rPr lang="en-US" sz="1000" dirty="0"/>
              <a:t>AF_PACKET directly map certain 4K pages on NIC's I/O space to user space, bypass UIO and VFIO. Per socket options request passed from DPDK to </a:t>
            </a:r>
            <a:r>
              <a:rPr lang="en-US" sz="1000" dirty="0" smtClean="0"/>
              <a:t>AF_PACKET</a:t>
            </a:r>
            <a:endParaRPr lang="en-US" sz="1000" dirty="0"/>
          </a:p>
          <a:p>
            <a:pPr marL="568325" lvl="1" indent="-171450">
              <a:spcBef>
                <a:spcPts val="0"/>
              </a:spcBef>
            </a:pPr>
            <a:r>
              <a:rPr lang="en-US" sz="1000" dirty="0" smtClean="0"/>
              <a:t>corresponding </a:t>
            </a:r>
            <a:r>
              <a:rPr lang="en-US" sz="1000" dirty="0"/>
              <a:t>DPDK PMD patches will be submitted to </a:t>
            </a:r>
            <a:r>
              <a:rPr lang="en-US" sz="1000" dirty="0" smtClean="0"/>
              <a:t>community</a:t>
            </a:r>
          </a:p>
          <a:p>
            <a:pPr marL="568325" lvl="1" indent="-171450">
              <a:spcBef>
                <a:spcPts val="0"/>
              </a:spcBef>
            </a:pPr>
            <a:endParaRPr lang="en-US" sz="1000" dirty="0" smtClean="0"/>
          </a:p>
        </p:txBody>
      </p:sp>
    </p:spTree>
    <p:extLst>
      <p:ext uri="{BB962C8B-B14F-4D97-AF65-F5344CB8AC3E}">
        <p14:creationId xmlns:p14="http://schemas.microsoft.com/office/powerpoint/2010/main" val="1949118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 y="93155"/>
            <a:ext cx="8229600" cy="640080"/>
          </a:xfrm>
        </p:spPr>
        <p:txBody>
          <a:bodyPr/>
          <a:lstStyle/>
          <a:p>
            <a:r>
              <a:rPr lang="en-US" dirty="0" err="1" smtClean="0"/>
              <a:t>UIO_PCI_Generic</a:t>
            </a:r>
            <a:r>
              <a:rPr lang="en-US" dirty="0" smtClean="0"/>
              <a:t> </a:t>
            </a:r>
            <a:r>
              <a:rPr lang="en-US" dirty="0"/>
              <a:t>kernel </a:t>
            </a:r>
            <a:r>
              <a:rPr lang="en-US" dirty="0" smtClean="0"/>
              <a:t>module support </a:t>
            </a:r>
            <a:endParaRPr lang="en-US" dirty="0"/>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8" name="Round Diagonal Corner Rectangle 7"/>
          <p:cNvSpPr/>
          <p:nvPr/>
        </p:nvSpPr>
        <p:spPr bwMode="auto">
          <a:xfrm>
            <a:off x="457200" y="781107"/>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6" y="1140086"/>
            <a:ext cx="5104476"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0"/>
              </a:spcBef>
              <a:buFont typeface="Arial" panose="020B0604020202020204" pitchFamily="34" charset="0"/>
              <a:buChar char="•"/>
            </a:pPr>
            <a:r>
              <a:rPr lang="en-US" altLang="zh-CN" sz="1050" dirty="0"/>
              <a:t>Leverage uio_pci_generic </a:t>
            </a:r>
            <a:r>
              <a:rPr lang="en-US" altLang="zh-CN" sz="1050" dirty="0" smtClean="0"/>
              <a:t>in-kernel </a:t>
            </a:r>
            <a:r>
              <a:rPr lang="en-US" altLang="zh-CN" sz="1050" dirty="0"/>
              <a:t>module to support DPDK user space PMD in a generic </a:t>
            </a:r>
            <a:r>
              <a:rPr lang="en-US" altLang="zh-CN" sz="1050" dirty="0" smtClean="0"/>
              <a:t>fashion</a:t>
            </a:r>
            <a:endParaRPr lang="en-US" sz="1050" dirty="0" smtClean="0"/>
          </a:p>
          <a:p>
            <a:pPr marL="342900" indent="-171450">
              <a:spcBef>
                <a:spcPts val="0"/>
              </a:spcBef>
              <a:buFont typeface="Arial" panose="020B0604020202020204" pitchFamily="34" charset="0"/>
              <a:buChar char="•"/>
            </a:pPr>
            <a:r>
              <a:rPr lang="en-US" sz="1050" dirty="0" smtClean="0"/>
              <a:t>Provides a alternative UIO approach to support user space NIC driver, instead of using igb_uio</a:t>
            </a:r>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37960" y="3359444"/>
            <a:ext cx="4800967"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100" dirty="0" smtClean="0"/>
              <a:t>Enable DPDK to run purely in user space without depending on none-</a:t>
            </a:r>
            <a:r>
              <a:rPr lang="en-US" sz="1100" dirty="0" err="1" smtClean="0"/>
              <a:t>upstreamable</a:t>
            </a:r>
            <a:r>
              <a:rPr lang="en-US" sz="1100" dirty="0" smtClean="0"/>
              <a:t> kernel module igb_uio</a:t>
            </a:r>
          </a:p>
          <a:p>
            <a:pPr marL="568325" lvl="1" indent="-171450">
              <a:spcBef>
                <a:spcPts val="600"/>
              </a:spcBef>
            </a:pPr>
            <a:r>
              <a:rPr lang="en-US" altLang="zh-CN" sz="1100" dirty="0" err="1"/>
              <a:t>modprobe</a:t>
            </a:r>
            <a:r>
              <a:rPr lang="en-US" altLang="zh-CN" sz="1100" dirty="0"/>
              <a:t> </a:t>
            </a:r>
            <a:r>
              <a:rPr lang="en-US" altLang="zh-CN" sz="1100" dirty="0" err="1"/>
              <a:t>uio</a:t>
            </a:r>
            <a:endParaRPr lang="en-US" altLang="zh-CN" sz="1100" dirty="0"/>
          </a:p>
          <a:p>
            <a:pPr marL="568325" lvl="1" indent="-171450">
              <a:spcBef>
                <a:spcPts val="600"/>
              </a:spcBef>
            </a:pPr>
            <a:r>
              <a:rPr lang="en-US" altLang="zh-CN" sz="1100" dirty="0" err="1" smtClean="0"/>
              <a:t>modprobe</a:t>
            </a:r>
            <a:r>
              <a:rPr lang="en-US" altLang="zh-CN" sz="1100" dirty="0" smtClean="0"/>
              <a:t> </a:t>
            </a:r>
            <a:r>
              <a:rPr lang="en-US" altLang="zh-CN" sz="1100" b="1" dirty="0"/>
              <a:t>uio_pci_generic</a:t>
            </a:r>
            <a:endParaRPr lang="zh-CN" altLang="zh-CN" sz="1100" b="1" dirty="0"/>
          </a:p>
          <a:p>
            <a:pPr marL="342900" indent="-171450">
              <a:spcBef>
                <a:spcPts val="600"/>
              </a:spcBef>
              <a:buFont typeface="Arial" panose="020B0604020202020204" pitchFamily="34" charset="0"/>
              <a:buChar char="•"/>
            </a:pPr>
            <a:r>
              <a:rPr lang="en-US" sz="1100" dirty="0" smtClean="0"/>
              <a:t>DPDK </a:t>
            </a:r>
            <a:r>
              <a:rPr lang="en-US" sz="1100" dirty="0"/>
              <a:t>can run </a:t>
            </a:r>
            <a:r>
              <a:rPr lang="en-US" sz="1100" dirty="0" smtClean="0"/>
              <a:t>purely in user space on </a:t>
            </a:r>
            <a:r>
              <a:rPr lang="en-US" sz="1100" dirty="0"/>
              <a:t>other </a:t>
            </a:r>
            <a:r>
              <a:rPr lang="en-US" sz="1100" dirty="0" smtClean="0"/>
              <a:t>architectures without </a:t>
            </a:r>
            <a:r>
              <a:rPr lang="en-US" sz="1100" dirty="0"/>
              <a:t>IOMMU that VFIO depends on</a:t>
            </a:r>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1" y="2218688"/>
            <a:ext cx="5336665"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171450">
              <a:spcBef>
                <a:spcPts val="0"/>
              </a:spcBef>
              <a:spcAft>
                <a:spcPts val="600"/>
              </a:spcAft>
              <a:tabLst>
                <a:tab pos="115888" algn="l"/>
              </a:tabLst>
              <a:defRPr/>
            </a:pPr>
            <a:r>
              <a:rPr lang="en-US" sz="1050" dirty="0">
                <a:solidFill>
                  <a:srgbClr val="0071C5"/>
                </a:solidFill>
                <a:cs typeface="Neo Sans Intel"/>
              </a:rPr>
              <a:t>Remove DPDK dependency on the tiny kernel driver igb_uio </a:t>
            </a:r>
            <a:r>
              <a:rPr lang="en-US" sz="1050" dirty="0" smtClean="0">
                <a:solidFill>
                  <a:srgbClr val="0071C5"/>
                </a:solidFill>
                <a:cs typeface="Neo Sans Intel"/>
              </a:rPr>
              <a:t>which </a:t>
            </a:r>
            <a:r>
              <a:rPr lang="en-US" altLang="zh-CN" sz="1050" dirty="0">
                <a:solidFill>
                  <a:srgbClr val="0071C5"/>
                </a:solidFill>
                <a:cs typeface="Neo Sans Intel"/>
              </a:rPr>
              <a:t>is not an upstremable  kernel module</a:t>
            </a:r>
            <a:endParaRPr lang="en-US" sz="1050" dirty="0">
              <a:solidFill>
                <a:srgbClr val="0071C5"/>
              </a:solidFill>
              <a:cs typeface="Neo Sans Intel"/>
            </a:endParaRPr>
          </a:p>
          <a:p>
            <a:pPr marL="342900" indent="-171450">
              <a:spcBef>
                <a:spcPts val="0"/>
              </a:spcBef>
              <a:spcAft>
                <a:spcPts val="600"/>
              </a:spcAft>
              <a:buFont typeface="Arial" panose="020B0604020202020204" pitchFamily="34" charset="0"/>
              <a:buChar char="•"/>
              <a:tabLst>
                <a:tab pos="115888" algn="l"/>
              </a:tabLst>
              <a:defRPr/>
            </a:pPr>
            <a:r>
              <a:rPr lang="en-US" sz="1050" dirty="0" smtClean="0"/>
              <a:t>Enable OSV to package GPL-free DPDK code in </a:t>
            </a:r>
            <a:r>
              <a:rPr lang="en-US" altLang="zh-CN" sz="1050" dirty="0" smtClean="0"/>
              <a:t>old </a:t>
            </a:r>
            <a:r>
              <a:rPr lang="en-US" altLang="zh-CN" sz="1050" dirty="0"/>
              <a:t>kernels (&lt;3.6.0) without </a:t>
            </a:r>
            <a:r>
              <a:rPr lang="en-US" altLang="zh-CN" sz="1050" dirty="0" smtClean="0"/>
              <a:t>             VFIO </a:t>
            </a:r>
            <a:r>
              <a:rPr lang="en-US" altLang="zh-CN" sz="1050" dirty="0"/>
              <a:t>support</a:t>
            </a:r>
          </a:p>
          <a:p>
            <a:pPr marL="342900" indent="-171450">
              <a:spcBef>
                <a:spcPts val="0"/>
              </a:spcBef>
              <a:spcAft>
                <a:spcPts val="600"/>
              </a:spcAft>
              <a:buFont typeface="Arial" panose="020B0604020202020204" pitchFamily="34" charset="0"/>
              <a:buChar char="•"/>
              <a:tabLst>
                <a:tab pos="115888" algn="l"/>
              </a:tabLst>
              <a:defRPr/>
            </a:pPr>
            <a:endParaRPr lang="en-US" sz="1050" dirty="0"/>
          </a:p>
          <a:p>
            <a:pPr marL="342900" lvl="1" indent="-171450">
              <a:spcBef>
                <a:spcPts val="0"/>
              </a:spcBef>
              <a:tabLst>
                <a:tab pos="115888" algn="l"/>
              </a:tabLst>
              <a:defRPr/>
            </a:pPr>
            <a:endParaRPr lang="en-US" sz="1050" dirty="0">
              <a:solidFill>
                <a:srgbClr val="0071C5"/>
              </a:solidFill>
              <a:cs typeface="Neo Sans Intel"/>
            </a:endParaRPr>
          </a:p>
        </p:txBody>
      </p:sp>
      <p:cxnSp>
        <p:nvCxnSpPr>
          <p:cNvPr id="83" name="Straight Connector 82"/>
          <p:cNvCxnSpPr/>
          <p:nvPr/>
        </p:nvCxnSpPr>
        <p:spPr>
          <a:xfrm>
            <a:off x="6717889" y="1252123"/>
            <a:ext cx="2316383" cy="0"/>
          </a:xfrm>
          <a:prstGeom prst="line">
            <a:avLst/>
          </a:prstGeom>
          <a:ln w="19050" cap="rnd">
            <a:solidFill>
              <a:schemeClr val="tx1"/>
            </a:solidFill>
            <a:headEnd w="lg" len="lg"/>
            <a:tailEnd w="lg" len="lg"/>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710638" y="1090555"/>
            <a:ext cx="604562" cy="153888"/>
          </a:xfrm>
          <a:prstGeom prst="rect">
            <a:avLst/>
          </a:prstGeom>
          <a:noFill/>
        </p:spPr>
        <p:txBody>
          <a:bodyPr wrap="square" lIns="0" tIns="0" rIns="0" bIns="0" rtlCol="0" anchor="ctr">
            <a:spAutoFit/>
          </a:bodyPr>
          <a:lstStyle/>
          <a:p>
            <a:pPr eaLnBrk="1" hangingPunct="1"/>
            <a:r>
              <a:rPr lang="en-US" sz="1000" dirty="0" smtClean="0">
                <a:latin typeface="+mn-lt"/>
                <a:ea typeface="Geneva" charset="0"/>
                <a:cs typeface="Geneva" charset="0"/>
              </a:rPr>
              <a:t>userspace</a:t>
            </a:r>
            <a:endParaRPr lang="en-US" sz="1000" dirty="0">
              <a:latin typeface="+mn-lt"/>
              <a:ea typeface="Geneva" charset="0"/>
              <a:cs typeface="Geneva" charset="0"/>
            </a:endParaRPr>
          </a:p>
        </p:txBody>
      </p:sp>
      <p:sp>
        <p:nvSpPr>
          <p:cNvPr id="86" name="TextBox 85"/>
          <p:cNvSpPr txBox="1"/>
          <p:nvPr/>
        </p:nvSpPr>
        <p:spPr>
          <a:xfrm>
            <a:off x="6710638" y="1307663"/>
            <a:ext cx="604562" cy="153888"/>
          </a:xfrm>
          <a:prstGeom prst="rect">
            <a:avLst/>
          </a:prstGeom>
          <a:noFill/>
        </p:spPr>
        <p:txBody>
          <a:bodyPr wrap="square" lIns="0" tIns="0" rIns="0" bIns="0" rtlCol="0" anchor="ctr">
            <a:spAutoFit/>
          </a:bodyPr>
          <a:lstStyle/>
          <a:p>
            <a:pPr eaLnBrk="1" hangingPunct="1"/>
            <a:r>
              <a:rPr lang="en-US" sz="1000" dirty="0" smtClean="0">
                <a:latin typeface="+mn-lt"/>
                <a:ea typeface="Geneva" charset="0"/>
                <a:cs typeface="Geneva" charset="0"/>
              </a:rPr>
              <a:t>Kernel</a:t>
            </a:r>
            <a:endParaRPr lang="en-US" sz="1000" dirty="0">
              <a:latin typeface="+mn-lt"/>
              <a:ea typeface="Geneva" charset="0"/>
              <a:cs typeface="Geneva" charset="0"/>
            </a:endParaRPr>
          </a:p>
        </p:txBody>
      </p:sp>
      <p:sp>
        <p:nvSpPr>
          <p:cNvPr id="87" name="Rectangle 86"/>
          <p:cNvSpPr/>
          <p:nvPr/>
        </p:nvSpPr>
        <p:spPr bwMode="auto">
          <a:xfrm>
            <a:off x="7479599" y="1597421"/>
            <a:ext cx="1142793" cy="245626"/>
          </a:xfrm>
          <a:prstGeom prst="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algn="ctr"/>
            <a:r>
              <a:rPr lang="en-US" sz="1050" dirty="0" smtClean="0">
                <a:solidFill>
                  <a:schemeClr val="bg1"/>
                </a:solidFill>
                <a:effectLst>
                  <a:outerShdw blurRad="38100" dist="38100" dir="2700000" algn="tl">
                    <a:srgbClr val="000000">
                      <a:alpha val="43137"/>
                    </a:srgbClr>
                  </a:outerShdw>
                </a:effectLst>
                <a:latin typeface="+mn-lt"/>
                <a:ea typeface="Geneva" charset="0"/>
                <a:cs typeface="Geneva" charset="0"/>
              </a:rPr>
              <a:t>UIO</a:t>
            </a:r>
            <a:endParaRPr lang="en-US" sz="105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8" name="Rectangle 87"/>
          <p:cNvSpPr/>
          <p:nvPr/>
        </p:nvSpPr>
        <p:spPr bwMode="auto">
          <a:xfrm>
            <a:off x="7499837" y="1307663"/>
            <a:ext cx="1122556" cy="245626"/>
          </a:xfrm>
          <a:prstGeom prst="rect">
            <a:avLst/>
          </a:prstGeom>
          <a:solidFill>
            <a:schemeClr val="accent1"/>
          </a:solidFill>
          <a:ln w="28575" algn="ctr">
            <a:solidFill>
              <a:srgbClr val="FF0000"/>
            </a:solidFill>
            <a:round/>
            <a:headEnd type="none" w="sm" len="sm"/>
            <a:tailEnd type="none" w="sm" len="sm"/>
          </a:ln>
          <a:effectLst/>
        </p:spPr>
        <p:txBody>
          <a:bodyPr lIns="0" tIns="0" rIns="0" bIns="0" rtlCol="0" anchor="ctr"/>
          <a:lstStyle/>
          <a:p>
            <a:pPr algn="ctr"/>
            <a:r>
              <a:rPr lang="en-US" sz="1100" dirty="0" smtClean="0">
                <a:solidFill>
                  <a:schemeClr val="bg1"/>
                </a:solidFill>
                <a:effectLst>
                  <a:outerShdw blurRad="38100" dist="38100" dir="2700000" algn="tl">
                    <a:srgbClr val="000000">
                      <a:alpha val="43137"/>
                    </a:srgbClr>
                  </a:outerShdw>
                </a:effectLst>
                <a:latin typeface="+mn-lt"/>
                <a:ea typeface="Geneva" charset="0"/>
                <a:cs typeface="Geneva" charset="0"/>
              </a:rPr>
              <a:t>Uio_pci_generic</a:t>
            </a:r>
            <a:endParaRPr lang="en-US" sz="11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9" name="Rectangle 88"/>
          <p:cNvSpPr/>
          <p:nvPr/>
        </p:nvSpPr>
        <p:spPr bwMode="auto">
          <a:xfrm>
            <a:off x="7522945" y="477203"/>
            <a:ext cx="804485" cy="485621"/>
          </a:xfrm>
          <a:prstGeom prst="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algn="ctr"/>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DPDK App</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0" name="Rectangle 89"/>
          <p:cNvSpPr/>
          <p:nvPr/>
        </p:nvSpPr>
        <p:spPr bwMode="auto">
          <a:xfrm>
            <a:off x="7560803" y="946095"/>
            <a:ext cx="338008" cy="120890"/>
          </a:xfrm>
          <a:prstGeom prst="rect">
            <a:avLst/>
          </a:prstGeom>
          <a:solidFill>
            <a:srgbClr val="92D050"/>
          </a:solidFill>
          <a:ln w="12700" algn="ctr">
            <a:noFill/>
            <a:round/>
            <a:headEnd type="none" w="sm" len="sm"/>
            <a:tailEnd type="none" w="sm" len="sm"/>
          </a:ln>
          <a:effectLst/>
        </p:spPr>
        <p:txBody>
          <a:bodyPr lIns="0" tIns="0" rIns="0" bIns="0" rtlCol="0" anchor="ctr">
            <a:normAutofit/>
          </a:bodyPr>
          <a:lstStyle/>
          <a:p>
            <a:pPr algn="ctr"/>
            <a:r>
              <a:rPr lang="en-US" sz="700" dirty="0" smtClean="0">
                <a:solidFill>
                  <a:schemeClr val="bg1"/>
                </a:solidFill>
                <a:effectLst>
                  <a:outerShdw blurRad="38100" dist="38100" dir="2700000" algn="tl">
                    <a:srgbClr val="000000">
                      <a:alpha val="43137"/>
                    </a:srgbClr>
                  </a:outerShdw>
                </a:effectLst>
                <a:latin typeface="+mn-lt"/>
                <a:ea typeface="Geneva" charset="0"/>
                <a:cs typeface="Geneva" charset="0"/>
              </a:rPr>
              <a:t>Port0</a:t>
            </a:r>
            <a:endParaRPr lang="en-US" sz="7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1" name="Rectangle 90"/>
          <p:cNvSpPr/>
          <p:nvPr/>
        </p:nvSpPr>
        <p:spPr bwMode="auto">
          <a:xfrm>
            <a:off x="7963046" y="946095"/>
            <a:ext cx="338008" cy="120890"/>
          </a:xfrm>
          <a:prstGeom prst="rect">
            <a:avLst/>
          </a:prstGeom>
          <a:solidFill>
            <a:srgbClr val="92D050"/>
          </a:solidFill>
          <a:ln w="12700" algn="ctr">
            <a:noFill/>
            <a:round/>
            <a:headEnd type="none" w="sm" len="sm"/>
            <a:tailEnd type="none" w="sm" len="sm"/>
          </a:ln>
          <a:effectLst/>
        </p:spPr>
        <p:txBody>
          <a:bodyPr lIns="0" tIns="0" rIns="0" bIns="0" rtlCol="0" anchor="ctr">
            <a:normAutofit/>
          </a:bodyPr>
          <a:lstStyle/>
          <a:p>
            <a:pPr algn="ctr"/>
            <a:r>
              <a:rPr lang="en-US" sz="700" dirty="0" smtClean="0">
                <a:solidFill>
                  <a:schemeClr val="bg1"/>
                </a:solidFill>
                <a:effectLst>
                  <a:outerShdw blurRad="38100" dist="38100" dir="2700000" algn="tl">
                    <a:srgbClr val="000000">
                      <a:alpha val="43137"/>
                    </a:srgbClr>
                  </a:outerShdw>
                </a:effectLst>
                <a:latin typeface="+mn-lt"/>
                <a:ea typeface="Geneva" charset="0"/>
                <a:cs typeface="Geneva" charset="0"/>
              </a:rPr>
              <a:t>Port1</a:t>
            </a:r>
            <a:endParaRPr lang="en-US" sz="7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2" name="Rectangle 91"/>
          <p:cNvSpPr/>
          <p:nvPr/>
        </p:nvSpPr>
        <p:spPr bwMode="auto">
          <a:xfrm>
            <a:off x="7499837" y="1944858"/>
            <a:ext cx="518746" cy="193431"/>
          </a:xfrm>
          <a:prstGeom prst="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algn="ctr"/>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igb</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3" name="Rectangle 92"/>
          <p:cNvSpPr/>
          <p:nvPr/>
        </p:nvSpPr>
        <p:spPr bwMode="auto">
          <a:xfrm>
            <a:off x="7652237" y="2097258"/>
            <a:ext cx="518746" cy="193431"/>
          </a:xfrm>
          <a:prstGeom prst="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algn="ctr"/>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ixgbe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4" name="Rectangle 93"/>
          <p:cNvSpPr/>
          <p:nvPr/>
        </p:nvSpPr>
        <p:spPr bwMode="auto">
          <a:xfrm>
            <a:off x="7804637" y="2249658"/>
            <a:ext cx="518746" cy="193431"/>
          </a:xfrm>
          <a:prstGeom prst="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algn="ctr"/>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i40e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pic>
        <p:nvPicPr>
          <p:cNvPr id="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9898" y="2626838"/>
            <a:ext cx="3875088" cy="2098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495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r>
              <a:rPr lang="en-US" sz="2000" kern="1200" dirty="0"/>
              <a:t>Multiple pThreads per Core (</a:t>
            </a:r>
            <a:r>
              <a:rPr lang="en-US" sz="2000" kern="1200" dirty="0" err="1"/>
              <a:t>cgroups</a:t>
            </a:r>
            <a:r>
              <a:rPr lang="en-US" sz="2000" kern="1200" dirty="0" smtClean="0"/>
              <a:t>)</a:t>
            </a:r>
            <a:r>
              <a:rPr lang="en-US" dirty="0" smtClean="0"/>
              <a:t/>
            </a:r>
            <a:br>
              <a:rPr lang="en-US" dirty="0" smtClean="0"/>
            </a:br>
            <a:r>
              <a:rPr lang="en-US" sz="1200" dirty="0" smtClean="0"/>
              <a:t>Core </a:t>
            </a:r>
            <a:r>
              <a:rPr lang="en-US" sz="1200" dirty="0"/>
              <a:t>Oversubscription</a:t>
            </a:r>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6" y="1140086"/>
            <a:ext cx="4174517"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indent="-228600">
              <a:spcBef>
                <a:spcPts val="300"/>
              </a:spcBef>
              <a:buFont typeface="Arial" panose="020B0604020202020204" pitchFamily="34" charset="0"/>
              <a:buChar char="•"/>
            </a:pPr>
            <a:r>
              <a:rPr lang="en-US" sz="1100" dirty="0" smtClean="0"/>
              <a:t>Allow </a:t>
            </a:r>
            <a:r>
              <a:rPr lang="en-US" sz="1100" dirty="0"/>
              <a:t>multiple </a:t>
            </a:r>
            <a:r>
              <a:rPr lang="en-US" sz="1100" dirty="0" smtClean="0"/>
              <a:t>DPDK pThreads to be assigned to a logical core or float, to better use resources. </a:t>
            </a:r>
          </a:p>
          <a:p>
            <a:pPr marL="400050" indent="-228600">
              <a:spcBef>
                <a:spcPts val="0"/>
              </a:spcBef>
              <a:buFont typeface="Arial" panose="020B0604020202020204" pitchFamily="34" charset="0"/>
              <a:buChar char="•"/>
            </a:pPr>
            <a:r>
              <a:rPr lang="en-US" sz="1100" dirty="0" smtClean="0"/>
              <a:t>Use </a:t>
            </a:r>
            <a:r>
              <a:rPr lang="en-US" sz="1100" dirty="0" err="1" smtClean="0"/>
              <a:t>cgroups</a:t>
            </a:r>
            <a:r>
              <a:rPr lang="en-US" sz="1100" dirty="0" smtClean="0"/>
              <a:t> </a:t>
            </a:r>
            <a:r>
              <a:rPr lang="en-US" sz="1100" dirty="0"/>
              <a:t>(control groups</a:t>
            </a:r>
            <a:r>
              <a:rPr lang="en-US" sz="1100" dirty="0" smtClean="0"/>
              <a:t>) to control the resources (e.g. </a:t>
            </a:r>
            <a:r>
              <a:rPr lang="en-US" sz="1100" dirty="0"/>
              <a:t>Pre-emptive multitasking )</a:t>
            </a:r>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47107" y="3332012"/>
            <a:ext cx="4337048"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100" dirty="0"/>
              <a:t>Assign DPDK </a:t>
            </a:r>
            <a:r>
              <a:rPr lang="en-US" sz="1100" dirty="0" smtClean="0"/>
              <a:t>pThreads to float for </a:t>
            </a:r>
            <a:r>
              <a:rPr lang="en-US" sz="1100" dirty="0"/>
              <a:t>infrequent tasks </a:t>
            </a:r>
            <a:r>
              <a:rPr lang="en-US" sz="1100" dirty="0" smtClean="0"/>
              <a:t>such as management applications</a:t>
            </a:r>
            <a:endParaRPr lang="en-US" sz="1100" dirty="0"/>
          </a:p>
          <a:p>
            <a:pPr marL="342900" indent="-171450">
              <a:spcBef>
                <a:spcPts val="600"/>
              </a:spcBef>
              <a:buFont typeface="Arial" panose="020B0604020202020204" pitchFamily="34" charset="0"/>
              <a:buChar char="•"/>
            </a:pPr>
            <a:r>
              <a:rPr lang="en-US" sz="1100" dirty="0" smtClean="0"/>
              <a:t>Assign multiple pThreads to an lcore and determine the utilization each requires. Utilization may change over the period of time and so may the pThreads requirements of the core. </a:t>
            </a:r>
            <a:endParaRPr lang="en-US" sz="1100" dirty="0"/>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0" y="2218688"/>
            <a:ext cx="5110321"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0"/>
              </a:spcBef>
              <a:buFont typeface="Arial" panose="020B0604020202020204" pitchFamily="34" charset="0"/>
              <a:buChar char="•"/>
            </a:pPr>
            <a:r>
              <a:rPr lang="en-US" sz="1000" dirty="0" smtClean="0"/>
              <a:t>Many operations don’t require 100% of a CPU so share it smartly</a:t>
            </a:r>
          </a:p>
          <a:p>
            <a:pPr marL="568325" lvl="1" indent="-171450">
              <a:spcBef>
                <a:spcPts val="0"/>
              </a:spcBef>
            </a:pPr>
            <a:r>
              <a:rPr lang="en-US" sz="800" dirty="0"/>
              <a:t>Utilize CPU resources more efficiently instead of 1 pThread per logical core</a:t>
            </a:r>
          </a:p>
          <a:p>
            <a:pPr marL="568325" lvl="1" indent="-171450">
              <a:spcBef>
                <a:spcPts val="0"/>
              </a:spcBef>
            </a:pPr>
            <a:r>
              <a:rPr lang="en-US" sz="800" dirty="0" smtClean="0"/>
              <a:t>Better control of application performance, lower or higher performance when needed</a:t>
            </a:r>
          </a:p>
          <a:p>
            <a:pPr marL="342900" indent="-171450">
              <a:spcBef>
                <a:spcPts val="0"/>
              </a:spcBef>
              <a:buFont typeface="Arial" panose="020B0604020202020204" pitchFamily="34" charset="0"/>
              <a:buChar char="•"/>
            </a:pPr>
            <a:r>
              <a:rPr lang="en-US" sz="1000" i="1" dirty="0" err="1" smtClean="0"/>
              <a:t>Cgroups</a:t>
            </a:r>
            <a:r>
              <a:rPr lang="en-US" sz="1000" i="1" dirty="0" smtClean="0"/>
              <a:t> allows Prioritization where </a:t>
            </a:r>
            <a:r>
              <a:rPr lang="en-US" sz="1000" dirty="0" smtClean="0"/>
              <a:t>groups </a:t>
            </a:r>
            <a:r>
              <a:rPr lang="en-US" sz="1000" dirty="0"/>
              <a:t>may get </a:t>
            </a:r>
            <a:r>
              <a:rPr lang="en-US" sz="1000" dirty="0" smtClean="0"/>
              <a:t>different shares </a:t>
            </a:r>
            <a:r>
              <a:rPr lang="en-US" sz="1000" dirty="0"/>
              <a:t>of CPU</a:t>
            </a:r>
            <a:r>
              <a:rPr lang="en-US" sz="1000" dirty="0" smtClean="0"/>
              <a:t> resources</a:t>
            </a:r>
            <a:endParaRPr lang="en-US" sz="1000" dirty="0"/>
          </a:p>
        </p:txBody>
      </p:sp>
      <p:pic>
        <p:nvPicPr>
          <p:cNvPr id="1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8710" y="2541047"/>
            <a:ext cx="2579664" cy="171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5812708" y="4260822"/>
            <a:ext cx="2811667" cy="169277"/>
          </a:xfrm>
          <a:prstGeom prst="rect">
            <a:avLst/>
          </a:prstGeom>
          <a:noFill/>
        </p:spPr>
        <p:txBody>
          <a:bodyPr wrap="none" lIns="0" tIns="0" rIns="0" bIns="0" rtlCol="0" anchor="ctr">
            <a:spAutoFit/>
          </a:bodyPr>
          <a:lstStyle/>
          <a:p>
            <a:pPr algn="ctr" eaLnBrk="1" hangingPunct="1"/>
            <a:r>
              <a:rPr lang="en-US" sz="1100" dirty="0" smtClean="0">
                <a:latin typeface="+mn-lt"/>
                <a:ea typeface="Geneva" charset="0"/>
                <a:cs typeface="Geneva" charset="0"/>
              </a:rPr>
              <a:t>Figure 2: </a:t>
            </a:r>
            <a:r>
              <a:rPr lang="en-US" sz="1100" dirty="0" err="1" smtClean="0">
                <a:latin typeface="+mn-lt"/>
                <a:ea typeface="Geneva" charset="0"/>
                <a:cs typeface="Geneva" charset="0"/>
              </a:rPr>
              <a:t>cgroup</a:t>
            </a:r>
            <a:r>
              <a:rPr lang="en-US" sz="1100" dirty="0" smtClean="0">
                <a:latin typeface="+mn-lt"/>
                <a:ea typeface="Geneva" charset="0"/>
                <a:cs typeface="Geneva" charset="0"/>
              </a:rPr>
              <a:t> – Pre-emptive multitasking </a:t>
            </a:r>
            <a:endParaRPr lang="en-US" sz="1100" dirty="0">
              <a:latin typeface="+mn-lt"/>
              <a:ea typeface="Geneva" charset="0"/>
              <a:cs typeface="Geneva" charset="0"/>
            </a:endParaRPr>
          </a:p>
        </p:txBody>
      </p:sp>
      <p:sp>
        <p:nvSpPr>
          <p:cNvPr id="3" name="TextBox 2"/>
          <p:cNvSpPr txBox="1"/>
          <p:nvPr/>
        </p:nvSpPr>
        <p:spPr>
          <a:xfrm>
            <a:off x="361332" y="4742428"/>
            <a:ext cx="4883728" cy="184666"/>
          </a:xfrm>
          <a:prstGeom prst="rect">
            <a:avLst/>
          </a:prstGeom>
          <a:noFill/>
        </p:spPr>
        <p:txBody>
          <a:bodyPr wrap="square" lIns="0" tIns="0" rIns="0" bIns="0" rtlCol="0" anchor="ctr">
            <a:spAutoFit/>
          </a:bodyPr>
          <a:lstStyle/>
          <a:p>
            <a:pPr algn="ctr" eaLnBrk="1" hangingPunct="1"/>
            <a:r>
              <a:rPr lang="en-US" sz="600" dirty="0">
                <a:latin typeface="+mn-lt"/>
                <a:ea typeface="Geneva" charset="0"/>
                <a:cs typeface="Geneva" charset="0"/>
                <a:hlinkClick r:id="rId3"/>
              </a:rPr>
              <a:t>http://eecatalog.com/embeddedlinux/2012/06/28/improve-linux-real-time-performance-in-multicore-devices-with-light-weight-threading/</a:t>
            </a:r>
            <a:endParaRPr lang="en-US" sz="600" dirty="0">
              <a:latin typeface="+mn-lt"/>
              <a:ea typeface="Geneva" charset="0"/>
              <a:cs typeface="Geneva" charset="0"/>
            </a:endParaRPr>
          </a:p>
          <a:p>
            <a:pPr algn="ctr" eaLnBrk="1" hangingPunct="1"/>
            <a:endParaRPr lang="en-US" sz="600" dirty="0">
              <a:latin typeface="+mn-lt"/>
              <a:ea typeface="Geneva" charset="0"/>
              <a:cs typeface="Geneva" charset="0"/>
            </a:endParaRPr>
          </a:p>
        </p:txBody>
      </p:sp>
      <p:sp>
        <p:nvSpPr>
          <p:cNvPr id="48" name="TextBox 47"/>
          <p:cNvSpPr txBox="1"/>
          <p:nvPr/>
        </p:nvSpPr>
        <p:spPr>
          <a:xfrm>
            <a:off x="6080021" y="2151300"/>
            <a:ext cx="2101645" cy="169277"/>
          </a:xfrm>
          <a:prstGeom prst="rect">
            <a:avLst/>
          </a:prstGeom>
          <a:noFill/>
        </p:spPr>
        <p:txBody>
          <a:bodyPr wrap="square" lIns="0" tIns="0" rIns="0" bIns="0" rtlCol="0" anchor="ctr">
            <a:spAutoFit/>
          </a:bodyPr>
          <a:lstStyle/>
          <a:p>
            <a:pPr algn="ctr" eaLnBrk="1" hangingPunct="1"/>
            <a:r>
              <a:rPr lang="en-US" sz="1100" dirty="0" smtClean="0">
                <a:latin typeface="+mn-lt"/>
                <a:ea typeface="Geneva" charset="0"/>
                <a:cs typeface="Geneva" charset="0"/>
              </a:rPr>
              <a:t>Figure 1: pThread affinity model</a:t>
            </a:r>
            <a:endParaRPr lang="en-US" sz="1100" dirty="0">
              <a:latin typeface="+mn-lt"/>
              <a:ea typeface="Geneva" charset="0"/>
              <a:cs typeface="Geneva" charset="0"/>
            </a:endParaRPr>
          </a:p>
        </p:txBody>
      </p:sp>
      <p:grpSp>
        <p:nvGrpSpPr>
          <p:cNvPr id="51" name="Group 50"/>
          <p:cNvGrpSpPr/>
          <p:nvPr/>
        </p:nvGrpSpPr>
        <p:grpSpPr>
          <a:xfrm>
            <a:off x="5641258" y="150061"/>
            <a:ext cx="3136018" cy="1922116"/>
            <a:chOff x="5641258" y="150061"/>
            <a:chExt cx="3136018" cy="1922116"/>
          </a:xfrm>
        </p:grpSpPr>
        <p:sp>
          <p:nvSpPr>
            <p:cNvPr id="6" name="Rectangle 5"/>
            <p:cNvSpPr/>
            <p:nvPr/>
          </p:nvSpPr>
          <p:spPr bwMode="auto">
            <a:xfrm>
              <a:off x="5646173" y="1684773"/>
              <a:ext cx="707922" cy="387404"/>
            </a:xfrm>
            <a:prstGeom prst="rect">
              <a:avLst/>
            </a:prstGeom>
            <a:ln>
              <a:noFill/>
              <a:headEnd type="none" w="sm" len="sm"/>
              <a:tailEnd type="none" w="sm" len="sm"/>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sz="700" dirty="0" smtClean="0">
                  <a:solidFill>
                    <a:schemeClr val="tx1"/>
                  </a:solidFill>
                  <a:effectLst>
                    <a:outerShdw blurRad="38100" dist="38100" dir="2700000" algn="tl">
                      <a:srgbClr val="000000">
                        <a:alpha val="43137"/>
                      </a:srgbClr>
                    </a:outerShdw>
                  </a:effectLst>
                  <a:latin typeface="+mn-lt"/>
                  <a:ea typeface="Geneva" charset="0"/>
                  <a:cs typeface="Geneva" charset="0"/>
                </a:rPr>
                <a:t>CPU</a:t>
              </a:r>
            </a:p>
            <a:p>
              <a:pPr algn="ctr"/>
              <a:r>
                <a:rPr lang="en-US" sz="700" dirty="0" smtClean="0">
                  <a:solidFill>
                    <a:schemeClr val="tx1"/>
                  </a:solidFill>
                  <a:effectLst>
                    <a:outerShdw blurRad="38100" dist="38100" dir="2700000" algn="tl">
                      <a:srgbClr val="000000">
                        <a:alpha val="43137"/>
                      </a:srgbClr>
                    </a:outerShdw>
                  </a:effectLst>
                  <a:latin typeface="+mn-lt"/>
                  <a:ea typeface="Geneva" charset="0"/>
                  <a:cs typeface="Geneva" charset="0"/>
                </a:rPr>
                <a:t>Core 0</a:t>
              </a:r>
              <a:endParaRPr lang="en-US" sz="700" dirty="0">
                <a:solidFill>
                  <a:schemeClr val="tx1"/>
                </a:solidFill>
                <a:effectLst>
                  <a:outerShdw blurRad="38100" dist="38100" dir="2700000" algn="tl">
                    <a:srgbClr val="000000">
                      <a:alpha val="43137"/>
                    </a:srgbClr>
                  </a:outerShdw>
                </a:effectLst>
                <a:latin typeface="+mn-lt"/>
                <a:ea typeface="Geneva" charset="0"/>
                <a:cs typeface="Geneva" charset="0"/>
              </a:endParaRPr>
            </a:p>
          </p:txBody>
        </p:sp>
        <p:sp>
          <p:nvSpPr>
            <p:cNvPr id="18" name="Rectangle 17"/>
            <p:cNvSpPr/>
            <p:nvPr/>
          </p:nvSpPr>
          <p:spPr bwMode="auto">
            <a:xfrm>
              <a:off x="6422922" y="1684773"/>
              <a:ext cx="707922" cy="387404"/>
            </a:xfrm>
            <a:prstGeom prst="rect">
              <a:avLst/>
            </a:prstGeom>
            <a:ln>
              <a:noFill/>
              <a:headEnd type="none" w="sm" len="sm"/>
              <a:tailEnd type="none" w="sm" len="sm"/>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sz="700" dirty="0" smtClean="0">
                  <a:solidFill>
                    <a:schemeClr val="tx1"/>
                  </a:solidFill>
                  <a:effectLst>
                    <a:outerShdw blurRad="38100" dist="38100" dir="2700000" algn="tl">
                      <a:srgbClr val="000000">
                        <a:alpha val="43137"/>
                      </a:srgbClr>
                    </a:outerShdw>
                  </a:effectLst>
                  <a:latin typeface="+mn-lt"/>
                  <a:ea typeface="Geneva" charset="0"/>
                  <a:cs typeface="Geneva" charset="0"/>
                </a:rPr>
                <a:t>CPU</a:t>
              </a:r>
            </a:p>
            <a:p>
              <a:pPr algn="ctr"/>
              <a:r>
                <a:rPr lang="en-US" sz="700" dirty="0" smtClean="0">
                  <a:solidFill>
                    <a:schemeClr val="tx1"/>
                  </a:solidFill>
                  <a:effectLst>
                    <a:outerShdw blurRad="38100" dist="38100" dir="2700000" algn="tl">
                      <a:srgbClr val="000000">
                        <a:alpha val="43137"/>
                      </a:srgbClr>
                    </a:outerShdw>
                  </a:effectLst>
                  <a:latin typeface="+mn-lt"/>
                  <a:ea typeface="Geneva" charset="0"/>
                  <a:cs typeface="Geneva" charset="0"/>
                </a:rPr>
                <a:t>Core 1</a:t>
              </a:r>
              <a:endParaRPr lang="en-US" sz="700" dirty="0">
                <a:solidFill>
                  <a:schemeClr val="tx1"/>
                </a:solidFill>
                <a:effectLst>
                  <a:outerShdw blurRad="38100" dist="38100" dir="2700000" algn="tl">
                    <a:srgbClr val="000000">
                      <a:alpha val="43137"/>
                    </a:srgbClr>
                  </a:outerShdw>
                </a:effectLst>
                <a:latin typeface="+mn-lt"/>
                <a:ea typeface="Geneva" charset="0"/>
                <a:cs typeface="Geneva" charset="0"/>
              </a:endParaRPr>
            </a:p>
          </p:txBody>
        </p:sp>
        <p:sp>
          <p:nvSpPr>
            <p:cNvPr id="19" name="Rectangle 18"/>
            <p:cNvSpPr/>
            <p:nvPr/>
          </p:nvSpPr>
          <p:spPr bwMode="auto">
            <a:xfrm>
              <a:off x="7199671" y="1684773"/>
              <a:ext cx="707922" cy="387404"/>
            </a:xfrm>
            <a:prstGeom prst="rect">
              <a:avLst/>
            </a:prstGeom>
            <a:ln>
              <a:noFill/>
              <a:headEnd type="none" w="sm" len="sm"/>
              <a:tailEnd type="none" w="sm" len="sm"/>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sz="700" dirty="0" smtClean="0">
                  <a:solidFill>
                    <a:schemeClr val="tx1"/>
                  </a:solidFill>
                  <a:effectLst>
                    <a:outerShdw blurRad="38100" dist="38100" dir="2700000" algn="tl">
                      <a:srgbClr val="000000">
                        <a:alpha val="43137"/>
                      </a:srgbClr>
                    </a:outerShdw>
                  </a:effectLst>
                  <a:latin typeface="+mn-lt"/>
                  <a:ea typeface="Geneva" charset="0"/>
                  <a:cs typeface="Geneva" charset="0"/>
                </a:rPr>
                <a:t>CPU</a:t>
              </a:r>
            </a:p>
            <a:p>
              <a:pPr algn="ctr"/>
              <a:r>
                <a:rPr lang="en-US" sz="700" dirty="0" smtClean="0">
                  <a:solidFill>
                    <a:schemeClr val="tx1"/>
                  </a:solidFill>
                  <a:effectLst>
                    <a:outerShdw blurRad="38100" dist="38100" dir="2700000" algn="tl">
                      <a:srgbClr val="000000">
                        <a:alpha val="43137"/>
                      </a:srgbClr>
                    </a:outerShdw>
                  </a:effectLst>
                  <a:latin typeface="+mn-lt"/>
                  <a:ea typeface="Geneva" charset="0"/>
                  <a:cs typeface="Geneva" charset="0"/>
                </a:rPr>
                <a:t>Core 2</a:t>
              </a:r>
              <a:endParaRPr lang="en-US" sz="700" dirty="0">
                <a:solidFill>
                  <a:schemeClr val="tx1"/>
                </a:solidFill>
                <a:effectLst>
                  <a:outerShdw blurRad="38100" dist="38100" dir="2700000" algn="tl">
                    <a:srgbClr val="000000">
                      <a:alpha val="43137"/>
                    </a:srgbClr>
                  </a:outerShdw>
                </a:effectLst>
                <a:latin typeface="+mn-lt"/>
                <a:ea typeface="Geneva" charset="0"/>
                <a:cs typeface="Geneva" charset="0"/>
              </a:endParaRPr>
            </a:p>
          </p:txBody>
        </p:sp>
        <p:sp>
          <p:nvSpPr>
            <p:cNvPr id="20" name="Rectangle 19"/>
            <p:cNvSpPr/>
            <p:nvPr/>
          </p:nvSpPr>
          <p:spPr bwMode="auto">
            <a:xfrm>
              <a:off x="7976421" y="1684773"/>
              <a:ext cx="707922" cy="387404"/>
            </a:xfrm>
            <a:prstGeom prst="rect">
              <a:avLst/>
            </a:prstGeom>
            <a:ln>
              <a:noFill/>
              <a:headEnd type="none" w="sm" len="sm"/>
              <a:tailEnd type="none" w="sm" len="sm"/>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sz="700" dirty="0" smtClean="0">
                  <a:solidFill>
                    <a:schemeClr val="tx1"/>
                  </a:solidFill>
                  <a:effectLst>
                    <a:outerShdw blurRad="38100" dist="38100" dir="2700000" algn="tl">
                      <a:srgbClr val="000000">
                        <a:alpha val="43137"/>
                      </a:srgbClr>
                    </a:outerShdw>
                  </a:effectLst>
                  <a:latin typeface="+mn-lt"/>
                  <a:ea typeface="Geneva" charset="0"/>
                  <a:cs typeface="Geneva" charset="0"/>
                </a:rPr>
                <a:t>CPU</a:t>
              </a:r>
            </a:p>
            <a:p>
              <a:pPr algn="ctr"/>
              <a:r>
                <a:rPr lang="en-US" sz="700" dirty="0" smtClean="0">
                  <a:solidFill>
                    <a:schemeClr val="tx1"/>
                  </a:solidFill>
                  <a:effectLst>
                    <a:outerShdw blurRad="38100" dist="38100" dir="2700000" algn="tl">
                      <a:srgbClr val="000000">
                        <a:alpha val="43137"/>
                      </a:srgbClr>
                    </a:outerShdw>
                  </a:effectLst>
                  <a:latin typeface="+mn-lt"/>
                  <a:ea typeface="Geneva" charset="0"/>
                  <a:cs typeface="Geneva" charset="0"/>
                </a:rPr>
                <a:t>Core 3</a:t>
              </a:r>
              <a:endParaRPr lang="en-US" sz="700" dirty="0">
                <a:solidFill>
                  <a:schemeClr val="tx1"/>
                </a:solidFill>
                <a:effectLst>
                  <a:outerShdw blurRad="38100" dist="38100" dir="2700000" algn="tl">
                    <a:srgbClr val="000000">
                      <a:alpha val="43137"/>
                    </a:srgbClr>
                  </a:outerShdw>
                </a:effectLst>
                <a:latin typeface="+mn-lt"/>
                <a:ea typeface="Geneva" charset="0"/>
                <a:cs typeface="Geneva" charset="0"/>
              </a:endParaRPr>
            </a:p>
          </p:txBody>
        </p:sp>
        <p:sp>
          <p:nvSpPr>
            <p:cNvPr id="7" name="Rectangle 6"/>
            <p:cNvSpPr/>
            <p:nvPr/>
          </p:nvSpPr>
          <p:spPr bwMode="auto">
            <a:xfrm>
              <a:off x="5660152" y="873099"/>
              <a:ext cx="427703" cy="221225"/>
            </a:xfrm>
            <a:prstGeom prst="rect">
              <a:avLst/>
            </a:prstGeom>
            <a:ln>
              <a:noFill/>
              <a:headEnd type="none" w="sm" len="sm"/>
              <a:tailEnd type="none" w="sm" len="sm"/>
            </a:ln>
            <a:scene3d>
              <a:camera prst="orthographicFront"/>
              <a:lightRig rig="threePt" dir="t"/>
            </a:scene3d>
            <a:sp3d>
              <a:bevelT w="50800"/>
            </a:sp3d>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700" dirty="0">
                  <a:solidFill>
                    <a:schemeClr val="tx1"/>
                  </a:solidFill>
                  <a:ea typeface="Geneva" charset="0"/>
                  <a:cs typeface="Geneva" charset="0"/>
                </a:rPr>
                <a:t>p</a:t>
              </a:r>
              <a:r>
                <a:rPr lang="en-US" sz="700" dirty="0" smtClean="0">
                  <a:solidFill>
                    <a:schemeClr val="tx1"/>
                  </a:solidFill>
                  <a:ea typeface="Geneva" charset="0"/>
                  <a:cs typeface="Geneva" charset="0"/>
                </a:rPr>
                <a:t>Thread</a:t>
              </a:r>
              <a:endParaRPr lang="en-US" sz="700" dirty="0">
                <a:solidFill>
                  <a:schemeClr val="tx1"/>
                </a:solidFill>
                <a:ea typeface="Geneva" charset="0"/>
                <a:cs typeface="Geneva" charset="0"/>
              </a:endParaRPr>
            </a:p>
          </p:txBody>
        </p:sp>
        <p:sp>
          <p:nvSpPr>
            <p:cNvPr id="21" name="Rectangle 20"/>
            <p:cNvSpPr/>
            <p:nvPr/>
          </p:nvSpPr>
          <p:spPr bwMode="auto">
            <a:xfrm>
              <a:off x="5641258" y="1397509"/>
              <a:ext cx="712837" cy="235974"/>
            </a:xfrm>
            <a:prstGeom prst="rect">
              <a:avLst/>
            </a:prstGeom>
            <a:solidFill>
              <a:srgbClr val="FF0000"/>
            </a:solidFill>
            <a:ln w="12700" algn="ctr">
              <a:noFill/>
              <a:round/>
              <a:headEnd type="none" w="sm" len="sm"/>
              <a:tailEnd type="none" w="sm" len="sm"/>
            </a:ln>
            <a:effectLst/>
            <a:scene3d>
              <a:camera prst="orthographicFront"/>
              <a:lightRig rig="threePt" dir="t"/>
            </a:scene3d>
            <a:sp3d>
              <a:bevelT/>
            </a:sp3d>
          </p:spPr>
          <p:txBody>
            <a:bodyPr lIns="0" tIns="0" rIns="0" bIns="0" rtlCol="0" anchor="ctr"/>
            <a:lstStyle/>
            <a:p>
              <a:pPr algn="ctr"/>
              <a:r>
                <a:rPr lang="en-US" sz="900" dirty="0" smtClean="0">
                  <a:solidFill>
                    <a:schemeClr val="bg1"/>
                  </a:solidFill>
                  <a:effectLst>
                    <a:outerShdw blurRad="38100" dist="38100" dir="2700000" algn="tl">
                      <a:srgbClr val="000000">
                        <a:alpha val="43137"/>
                      </a:srgbClr>
                    </a:outerShdw>
                  </a:effectLst>
                  <a:latin typeface="+mn-lt"/>
                  <a:ea typeface="Geneva" charset="0"/>
                  <a:cs typeface="Geneva" charset="0"/>
                </a:rPr>
                <a:t>Linux</a:t>
              </a:r>
              <a:endParaRPr lang="en-US" sz="9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27" name="Rectangle 26"/>
            <p:cNvSpPr/>
            <p:nvPr/>
          </p:nvSpPr>
          <p:spPr bwMode="auto">
            <a:xfrm>
              <a:off x="6558555" y="473824"/>
              <a:ext cx="427703" cy="221225"/>
            </a:xfrm>
            <a:prstGeom prst="rect">
              <a:avLst/>
            </a:prstGeom>
            <a:ln>
              <a:noFill/>
              <a:headEnd type="none" w="sm" len="sm"/>
              <a:tailEnd type="none" w="sm" len="sm"/>
            </a:ln>
            <a:scene3d>
              <a:camera prst="orthographicFront"/>
              <a:lightRig rig="threePt" dir="t"/>
            </a:scene3d>
            <a:sp3d>
              <a:bevelT w="50800"/>
            </a:sp3d>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700" dirty="0">
                  <a:solidFill>
                    <a:schemeClr val="tx1"/>
                  </a:solidFill>
                  <a:ea typeface="Geneva" charset="0"/>
                  <a:cs typeface="Geneva" charset="0"/>
                </a:rPr>
                <a:t>p</a:t>
              </a:r>
              <a:r>
                <a:rPr lang="en-US" sz="700" dirty="0" smtClean="0">
                  <a:solidFill>
                    <a:schemeClr val="tx1"/>
                  </a:solidFill>
                  <a:ea typeface="Geneva" charset="0"/>
                  <a:cs typeface="Geneva" charset="0"/>
                </a:rPr>
                <a:t>Thread</a:t>
              </a:r>
              <a:endParaRPr lang="en-US" sz="700" dirty="0">
                <a:solidFill>
                  <a:schemeClr val="tx1"/>
                </a:solidFill>
                <a:ea typeface="Geneva" charset="0"/>
                <a:cs typeface="Geneva" charset="0"/>
              </a:endParaRPr>
            </a:p>
          </p:txBody>
        </p:sp>
        <p:sp>
          <p:nvSpPr>
            <p:cNvPr id="32" name="Rectangle 31"/>
            <p:cNvSpPr/>
            <p:nvPr/>
          </p:nvSpPr>
          <p:spPr bwMode="auto">
            <a:xfrm>
              <a:off x="6558555" y="699167"/>
              <a:ext cx="427703" cy="221225"/>
            </a:xfrm>
            <a:prstGeom prst="rect">
              <a:avLst/>
            </a:prstGeom>
            <a:ln>
              <a:noFill/>
              <a:headEnd type="none" w="sm" len="sm"/>
              <a:tailEnd type="none" w="sm" len="sm"/>
            </a:ln>
            <a:scene3d>
              <a:camera prst="orthographicFront"/>
              <a:lightRig rig="threePt" dir="t"/>
            </a:scene3d>
            <a:sp3d>
              <a:bevelT w="50800"/>
            </a:sp3d>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700" dirty="0">
                  <a:solidFill>
                    <a:schemeClr val="tx1"/>
                  </a:solidFill>
                  <a:ea typeface="Geneva" charset="0"/>
                  <a:cs typeface="Geneva" charset="0"/>
                </a:rPr>
                <a:t>p</a:t>
              </a:r>
              <a:r>
                <a:rPr lang="en-US" sz="700" dirty="0" smtClean="0">
                  <a:solidFill>
                    <a:schemeClr val="tx1"/>
                  </a:solidFill>
                  <a:ea typeface="Geneva" charset="0"/>
                  <a:cs typeface="Geneva" charset="0"/>
                </a:rPr>
                <a:t>Thread</a:t>
              </a:r>
              <a:endParaRPr lang="en-US" sz="700" dirty="0">
                <a:solidFill>
                  <a:schemeClr val="tx1"/>
                </a:solidFill>
                <a:ea typeface="Geneva" charset="0"/>
                <a:cs typeface="Geneva" charset="0"/>
              </a:endParaRPr>
            </a:p>
          </p:txBody>
        </p:sp>
        <p:sp>
          <p:nvSpPr>
            <p:cNvPr id="33" name="Rectangle 32"/>
            <p:cNvSpPr/>
            <p:nvPr/>
          </p:nvSpPr>
          <p:spPr bwMode="auto">
            <a:xfrm>
              <a:off x="6558555" y="924510"/>
              <a:ext cx="427703" cy="221225"/>
            </a:xfrm>
            <a:prstGeom prst="rect">
              <a:avLst/>
            </a:prstGeom>
            <a:ln>
              <a:noFill/>
              <a:headEnd type="none" w="sm" len="sm"/>
              <a:tailEnd type="none" w="sm" len="sm"/>
            </a:ln>
            <a:scene3d>
              <a:camera prst="orthographicFront"/>
              <a:lightRig rig="threePt" dir="t"/>
            </a:scene3d>
            <a:sp3d>
              <a:bevelT w="50800"/>
            </a:sp3d>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700" dirty="0">
                  <a:solidFill>
                    <a:schemeClr val="tx1"/>
                  </a:solidFill>
                  <a:ea typeface="Geneva" charset="0"/>
                  <a:cs typeface="Geneva" charset="0"/>
                </a:rPr>
                <a:t>p</a:t>
              </a:r>
              <a:r>
                <a:rPr lang="en-US" sz="700" dirty="0" smtClean="0">
                  <a:solidFill>
                    <a:schemeClr val="tx1"/>
                  </a:solidFill>
                  <a:ea typeface="Geneva" charset="0"/>
                  <a:cs typeface="Geneva" charset="0"/>
                </a:rPr>
                <a:t>Thread</a:t>
              </a:r>
              <a:endParaRPr lang="en-US" sz="700" dirty="0">
                <a:solidFill>
                  <a:schemeClr val="tx1"/>
                </a:solidFill>
                <a:ea typeface="Geneva" charset="0"/>
                <a:cs typeface="Geneva" charset="0"/>
              </a:endParaRPr>
            </a:p>
          </p:txBody>
        </p:sp>
        <p:sp>
          <p:nvSpPr>
            <p:cNvPr id="34" name="Rectangle 33"/>
            <p:cNvSpPr/>
            <p:nvPr/>
          </p:nvSpPr>
          <p:spPr bwMode="auto">
            <a:xfrm>
              <a:off x="6558555" y="1149854"/>
              <a:ext cx="427703" cy="221225"/>
            </a:xfrm>
            <a:prstGeom prst="rect">
              <a:avLst/>
            </a:prstGeom>
            <a:ln>
              <a:noFill/>
              <a:headEnd type="none" w="sm" len="sm"/>
              <a:tailEnd type="none" w="sm" len="sm"/>
            </a:ln>
            <a:scene3d>
              <a:camera prst="orthographicFront"/>
              <a:lightRig rig="threePt" dir="t"/>
            </a:scene3d>
            <a:sp3d>
              <a:bevelT w="50800"/>
            </a:sp3d>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700" dirty="0">
                  <a:solidFill>
                    <a:schemeClr val="tx1"/>
                  </a:solidFill>
                  <a:ea typeface="Geneva" charset="0"/>
                  <a:cs typeface="Geneva" charset="0"/>
                </a:rPr>
                <a:t>p</a:t>
              </a:r>
              <a:r>
                <a:rPr lang="en-US" sz="700" dirty="0" smtClean="0">
                  <a:solidFill>
                    <a:schemeClr val="tx1"/>
                  </a:solidFill>
                  <a:ea typeface="Geneva" charset="0"/>
                  <a:cs typeface="Geneva" charset="0"/>
                </a:rPr>
                <a:t>Thread</a:t>
              </a:r>
              <a:endParaRPr lang="en-US" sz="700" dirty="0">
                <a:solidFill>
                  <a:schemeClr val="tx1"/>
                </a:solidFill>
                <a:ea typeface="Geneva" charset="0"/>
                <a:cs typeface="Geneva" charset="0"/>
              </a:endParaRPr>
            </a:p>
          </p:txBody>
        </p:sp>
        <p:sp>
          <p:nvSpPr>
            <p:cNvPr id="35" name="Rectangle 34"/>
            <p:cNvSpPr/>
            <p:nvPr/>
          </p:nvSpPr>
          <p:spPr bwMode="auto">
            <a:xfrm>
              <a:off x="5926392" y="548349"/>
              <a:ext cx="427703" cy="221225"/>
            </a:xfrm>
            <a:prstGeom prst="rect">
              <a:avLst/>
            </a:prstGeom>
            <a:ln>
              <a:noFill/>
              <a:headEnd type="none" w="sm" len="sm"/>
              <a:tailEnd type="none" w="sm" len="sm"/>
            </a:ln>
            <a:scene3d>
              <a:camera prst="orthographicFront"/>
              <a:lightRig rig="threePt" dir="t"/>
            </a:scene3d>
            <a:sp3d>
              <a:bevelT w="50800"/>
            </a:sp3d>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700" dirty="0">
                  <a:solidFill>
                    <a:schemeClr val="tx1"/>
                  </a:solidFill>
                  <a:ea typeface="Geneva" charset="0"/>
                  <a:cs typeface="Geneva" charset="0"/>
                </a:rPr>
                <a:t>p</a:t>
              </a:r>
              <a:r>
                <a:rPr lang="en-US" sz="700" dirty="0" smtClean="0">
                  <a:solidFill>
                    <a:schemeClr val="tx1"/>
                  </a:solidFill>
                  <a:ea typeface="Geneva" charset="0"/>
                  <a:cs typeface="Geneva" charset="0"/>
                </a:rPr>
                <a:t>Thread</a:t>
              </a:r>
              <a:endParaRPr lang="en-US" sz="700" dirty="0">
                <a:solidFill>
                  <a:schemeClr val="tx1"/>
                </a:solidFill>
                <a:ea typeface="Geneva" charset="0"/>
                <a:cs typeface="Geneva" charset="0"/>
              </a:endParaRPr>
            </a:p>
          </p:txBody>
        </p:sp>
        <p:sp>
          <p:nvSpPr>
            <p:cNvPr id="38" name="Rectangle 37"/>
            <p:cNvSpPr/>
            <p:nvPr/>
          </p:nvSpPr>
          <p:spPr bwMode="auto">
            <a:xfrm>
              <a:off x="7319062" y="920391"/>
              <a:ext cx="427703" cy="221225"/>
            </a:xfrm>
            <a:prstGeom prst="rect">
              <a:avLst/>
            </a:prstGeom>
            <a:ln>
              <a:noFill/>
              <a:headEnd type="none" w="sm" len="sm"/>
              <a:tailEnd type="none" w="sm" len="sm"/>
            </a:ln>
            <a:scene3d>
              <a:camera prst="orthographicFront"/>
              <a:lightRig rig="threePt" dir="t"/>
            </a:scene3d>
            <a:sp3d>
              <a:bevelT w="50800"/>
            </a:sp3d>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700" dirty="0">
                  <a:solidFill>
                    <a:schemeClr val="tx1"/>
                  </a:solidFill>
                  <a:ea typeface="Geneva" charset="0"/>
                  <a:cs typeface="Geneva" charset="0"/>
                </a:rPr>
                <a:t>p</a:t>
              </a:r>
              <a:r>
                <a:rPr lang="en-US" sz="700" dirty="0" smtClean="0">
                  <a:solidFill>
                    <a:schemeClr val="tx1"/>
                  </a:solidFill>
                  <a:ea typeface="Geneva" charset="0"/>
                  <a:cs typeface="Geneva" charset="0"/>
                </a:rPr>
                <a:t>Thread</a:t>
              </a:r>
              <a:endParaRPr lang="en-US" sz="700" dirty="0">
                <a:solidFill>
                  <a:schemeClr val="tx1"/>
                </a:solidFill>
                <a:ea typeface="Geneva" charset="0"/>
                <a:cs typeface="Geneva" charset="0"/>
              </a:endParaRPr>
            </a:p>
          </p:txBody>
        </p:sp>
        <p:sp>
          <p:nvSpPr>
            <p:cNvPr id="39" name="Rectangle 38"/>
            <p:cNvSpPr/>
            <p:nvPr/>
          </p:nvSpPr>
          <p:spPr bwMode="auto">
            <a:xfrm>
              <a:off x="7319062" y="1145735"/>
              <a:ext cx="427703" cy="221225"/>
            </a:xfrm>
            <a:prstGeom prst="rect">
              <a:avLst/>
            </a:prstGeom>
            <a:ln>
              <a:noFill/>
              <a:headEnd type="none" w="sm" len="sm"/>
              <a:tailEnd type="none" w="sm" len="sm"/>
            </a:ln>
            <a:scene3d>
              <a:camera prst="orthographicFront"/>
              <a:lightRig rig="threePt" dir="t"/>
            </a:scene3d>
            <a:sp3d>
              <a:bevelT w="50800"/>
            </a:sp3d>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700" dirty="0">
                  <a:solidFill>
                    <a:schemeClr val="tx1"/>
                  </a:solidFill>
                  <a:ea typeface="Geneva" charset="0"/>
                  <a:cs typeface="Geneva" charset="0"/>
                </a:rPr>
                <a:t>p</a:t>
              </a:r>
              <a:r>
                <a:rPr lang="en-US" sz="700" dirty="0" smtClean="0">
                  <a:solidFill>
                    <a:schemeClr val="tx1"/>
                  </a:solidFill>
                  <a:ea typeface="Geneva" charset="0"/>
                  <a:cs typeface="Geneva" charset="0"/>
                </a:rPr>
                <a:t>Thread</a:t>
              </a:r>
              <a:endParaRPr lang="en-US" sz="700" dirty="0">
                <a:solidFill>
                  <a:schemeClr val="tx1"/>
                </a:solidFill>
                <a:ea typeface="Geneva" charset="0"/>
                <a:cs typeface="Geneva" charset="0"/>
              </a:endParaRPr>
            </a:p>
          </p:txBody>
        </p:sp>
        <p:sp>
          <p:nvSpPr>
            <p:cNvPr id="43" name="Rectangle 42"/>
            <p:cNvSpPr/>
            <p:nvPr/>
          </p:nvSpPr>
          <p:spPr bwMode="auto">
            <a:xfrm>
              <a:off x="8080671" y="1144467"/>
              <a:ext cx="427703" cy="221225"/>
            </a:xfrm>
            <a:prstGeom prst="rect">
              <a:avLst/>
            </a:prstGeom>
            <a:ln>
              <a:noFill/>
              <a:headEnd type="none" w="sm" len="sm"/>
              <a:tailEnd type="none" w="sm" len="sm"/>
            </a:ln>
            <a:scene3d>
              <a:camera prst="orthographicFront"/>
              <a:lightRig rig="threePt" dir="t"/>
            </a:scene3d>
            <a:sp3d>
              <a:bevelT w="50800"/>
            </a:sp3d>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700" dirty="0">
                  <a:solidFill>
                    <a:schemeClr val="tx1"/>
                  </a:solidFill>
                  <a:ea typeface="Geneva" charset="0"/>
                  <a:cs typeface="Geneva" charset="0"/>
                </a:rPr>
                <a:t>p</a:t>
              </a:r>
              <a:r>
                <a:rPr lang="en-US" sz="700" dirty="0" smtClean="0">
                  <a:solidFill>
                    <a:schemeClr val="tx1"/>
                  </a:solidFill>
                  <a:ea typeface="Geneva" charset="0"/>
                  <a:cs typeface="Geneva" charset="0"/>
                </a:rPr>
                <a:t>Thread</a:t>
              </a:r>
              <a:endParaRPr lang="en-US" sz="700" dirty="0">
                <a:solidFill>
                  <a:schemeClr val="tx1"/>
                </a:solidFill>
                <a:ea typeface="Geneva" charset="0"/>
                <a:cs typeface="Geneva" charset="0"/>
              </a:endParaRPr>
            </a:p>
          </p:txBody>
        </p:sp>
        <p:sp>
          <p:nvSpPr>
            <p:cNvPr id="28" name="TextBox 27"/>
            <p:cNvSpPr txBox="1"/>
            <p:nvPr/>
          </p:nvSpPr>
          <p:spPr>
            <a:xfrm>
              <a:off x="5641258" y="150061"/>
              <a:ext cx="712837" cy="276999"/>
            </a:xfrm>
            <a:prstGeom prst="rect">
              <a:avLst/>
            </a:prstGeom>
            <a:noFill/>
          </p:spPr>
          <p:txBody>
            <a:bodyPr wrap="square" lIns="0" tIns="0" rIns="0" bIns="0" rtlCol="0" anchor="ctr">
              <a:spAutoFit/>
            </a:bodyPr>
            <a:lstStyle/>
            <a:p>
              <a:pPr algn="ctr" eaLnBrk="1" hangingPunct="1"/>
              <a:r>
                <a:rPr lang="en-US" sz="900" dirty="0" smtClean="0">
                  <a:latin typeface="+mn-lt"/>
                  <a:ea typeface="Geneva" charset="0"/>
                  <a:cs typeface="Geneva" charset="0"/>
                </a:rPr>
                <a:t>Floating pThreads</a:t>
              </a:r>
              <a:endParaRPr lang="en-US" sz="900" dirty="0">
                <a:latin typeface="+mn-lt"/>
                <a:ea typeface="Geneva" charset="0"/>
                <a:cs typeface="Geneva" charset="0"/>
              </a:endParaRPr>
            </a:p>
          </p:txBody>
        </p:sp>
        <p:sp>
          <p:nvSpPr>
            <p:cNvPr id="45" name="TextBox 44"/>
            <p:cNvSpPr txBox="1"/>
            <p:nvPr/>
          </p:nvSpPr>
          <p:spPr>
            <a:xfrm>
              <a:off x="6418826" y="150061"/>
              <a:ext cx="712837" cy="276999"/>
            </a:xfrm>
            <a:prstGeom prst="rect">
              <a:avLst/>
            </a:prstGeom>
            <a:noFill/>
          </p:spPr>
          <p:txBody>
            <a:bodyPr wrap="square" lIns="0" tIns="0" rIns="0" bIns="0" rtlCol="0" anchor="ctr">
              <a:spAutoFit/>
            </a:bodyPr>
            <a:lstStyle/>
            <a:p>
              <a:pPr algn="ctr" eaLnBrk="1" hangingPunct="1"/>
              <a:r>
                <a:rPr lang="en-US" sz="900" dirty="0" smtClean="0">
                  <a:latin typeface="+mn-lt"/>
                  <a:ea typeface="Geneva" charset="0"/>
                  <a:cs typeface="Geneva" charset="0"/>
                </a:rPr>
                <a:t>Assigned</a:t>
              </a:r>
            </a:p>
            <a:p>
              <a:pPr algn="ctr" eaLnBrk="1" hangingPunct="1"/>
              <a:r>
                <a:rPr lang="en-US" sz="900" dirty="0" smtClean="0">
                  <a:latin typeface="+mn-lt"/>
                  <a:ea typeface="Geneva" charset="0"/>
                  <a:cs typeface="Geneva" charset="0"/>
                </a:rPr>
                <a:t>pThreads</a:t>
              </a:r>
              <a:endParaRPr lang="en-US" sz="900" dirty="0">
                <a:latin typeface="+mn-lt"/>
                <a:ea typeface="Geneva" charset="0"/>
                <a:cs typeface="Geneva" charset="0"/>
              </a:endParaRPr>
            </a:p>
          </p:txBody>
        </p:sp>
        <p:sp>
          <p:nvSpPr>
            <p:cNvPr id="46" name="TextBox 45"/>
            <p:cNvSpPr txBox="1"/>
            <p:nvPr/>
          </p:nvSpPr>
          <p:spPr>
            <a:xfrm>
              <a:off x="7196394" y="150061"/>
              <a:ext cx="712837" cy="276999"/>
            </a:xfrm>
            <a:prstGeom prst="rect">
              <a:avLst/>
            </a:prstGeom>
            <a:noFill/>
          </p:spPr>
          <p:txBody>
            <a:bodyPr wrap="square" lIns="0" tIns="0" rIns="0" bIns="0" rtlCol="0" anchor="ctr">
              <a:spAutoFit/>
            </a:bodyPr>
            <a:lstStyle/>
            <a:p>
              <a:pPr algn="ctr" eaLnBrk="1" hangingPunct="1"/>
              <a:r>
                <a:rPr lang="en-US" sz="900" dirty="0" smtClean="0">
                  <a:latin typeface="+mn-lt"/>
                  <a:ea typeface="Geneva" charset="0"/>
                  <a:cs typeface="Geneva" charset="0"/>
                </a:rPr>
                <a:t>Assigned</a:t>
              </a:r>
            </a:p>
            <a:p>
              <a:pPr algn="ctr" eaLnBrk="1" hangingPunct="1"/>
              <a:r>
                <a:rPr lang="en-US" sz="900" dirty="0" smtClean="0">
                  <a:latin typeface="+mn-lt"/>
                  <a:ea typeface="Geneva" charset="0"/>
                  <a:cs typeface="Geneva" charset="0"/>
                </a:rPr>
                <a:t>pThreads</a:t>
              </a:r>
              <a:endParaRPr lang="en-US" sz="900" dirty="0">
                <a:latin typeface="+mn-lt"/>
                <a:ea typeface="Geneva" charset="0"/>
                <a:cs typeface="Geneva" charset="0"/>
              </a:endParaRPr>
            </a:p>
          </p:txBody>
        </p:sp>
        <p:sp>
          <p:nvSpPr>
            <p:cNvPr id="47" name="TextBox 46"/>
            <p:cNvSpPr txBox="1"/>
            <p:nvPr/>
          </p:nvSpPr>
          <p:spPr>
            <a:xfrm>
              <a:off x="7973963" y="150061"/>
              <a:ext cx="712837" cy="276999"/>
            </a:xfrm>
            <a:prstGeom prst="rect">
              <a:avLst/>
            </a:prstGeom>
            <a:noFill/>
          </p:spPr>
          <p:txBody>
            <a:bodyPr wrap="square" lIns="0" tIns="0" rIns="0" bIns="0" rtlCol="0" anchor="ctr">
              <a:spAutoFit/>
            </a:bodyPr>
            <a:lstStyle/>
            <a:p>
              <a:pPr algn="ctr" eaLnBrk="1" hangingPunct="1"/>
              <a:r>
                <a:rPr lang="en-US" sz="900" dirty="0" smtClean="0">
                  <a:latin typeface="+mn-lt"/>
                  <a:ea typeface="Geneva" charset="0"/>
                  <a:cs typeface="Geneva" charset="0"/>
                </a:rPr>
                <a:t>Assigned</a:t>
              </a:r>
            </a:p>
            <a:p>
              <a:pPr algn="ctr" eaLnBrk="1" hangingPunct="1"/>
              <a:r>
                <a:rPr lang="en-US" sz="900" dirty="0" smtClean="0">
                  <a:latin typeface="+mn-lt"/>
                  <a:ea typeface="Geneva" charset="0"/>
                  <a:cs typeface="Geneva" charset="0"/>
                </a:rPr>
                <a:t>pThread</a:t>
              </a:r>
              <a:endParaRPr lang="en-US" sz="900" dirty="0">
                <a:latin typeface="+mn-lt"/>
                <a:ea typeface="Geneva" charset="0"/>
                <a:cs typeface="Geneva" charset="0"/>
              </a:endParaRPr>
            </a:p>
          </p:txBody>
        </p:sp>
        <p:sp>
          <p:nvSpPr>
            <p:cNvPr id="50" name="TextBox 49"/>
            <p:cNvSpPr txBox="1"/>
            <p:nvPr/>
          </p:nvSpPr>
          <p:spPr>
            <a:xfrm>
              <a:off x="8508374" y="1212252"/>
              <a:ext cx="268902" cy="107722"/>
            </a:xfrm>
            <a:prstGeom prst="rect">
              <a:avLst/>
            </a:prstGeom>
            <a:noFill/>
          </p:spPr>
          <p:txBody>
            <a:bodyPr wrap="square" lIns="0" tIns="0" rIns="0" bIns="0" rtlCol="0" anchor="ctr">
              <a:spAutoFit/>
            </a:bodyPr>
            <a:lstStyle/>
            <a:p>
              <a:pPr algn="ctr" eaLnBrk="1" hangingPunct="1"/>
              <a:r>
                <a:rPr lang="en-US" sz="700" dirty="0" smtClean="0">
                  <a:latin typeface="+mn-lt"/>
                  <a:ea typeface="Geneva" charset="0"/>
                  <a:cs typeface="Geneva" charset="0"/>
                </a:rPr>
                <a:t>100%</a:t>
              </a:r>
              <a:endParaRPr lang="en-US" sz="700" dirty="0">
                <a:latin typeface="+mn-lt"/>
                <a:ea typeface="Geneva" charset="0"/>
                <a:cs typeface="Geneva" charset="0"/>
              </a:endParaRPr>
            </a:p>
          </p:txBody>
        </p:sp>
        <p:sp>
          <p:nvSpPr>
            <p:cNvPr id="52" name="TextBox 51"/>
            <p:cNvSpPr txBox="1"/>
            <p:nvPr/>
          </p:nvSpPr>
          <p:spPr>
            <a:xfrm>
              <a:off x="7773142" y="996366"/>
              <a:ext cx="268902" cy="107722"/>
            </a:xfrm>
            <a:prstGeom prst="rect">
              <a:avLst/>
            </a:prstGeom>
            <a:noFill/>
          </p:spPr>
          <p:txBody>
            <a:bodyPr wrap="square" lIns="0" tIns="0" rIns="0" bIns="0" rtlCol="0" anchor="ctr">
              <a:spAutoFit/>
            </a:bodyPr>
            <a:lstStyle/>
            <a:p>
              <a:pPr algn="ctr" eaLnBrk="1" hangingPunct="1"/>
              <a:r>
                <a:rPr lang="en-US" sz="700" dirty="0" smtClean="0">
                  <a:latin typeface="+mn-lt"/>
                  <a:ea typeface="Geneva" charset="0"/>
                  <a:cs typeface="Geneva" charset="0"/>
                </a:rPr>
                <a:t>40%</a:t>
              </a:r>
              <a:endParaRPr lang="en-US" sz="700" dirty="0">
                <a:latin typeface="+mn-lt"/>
                <a:ea typeface="Geneva" charset="0"/>
                <a:cs typeface="Geneva" charset="0"/>
              </a:endParaRPr>
            </a:p>
          </p:txBody>
        </p:sp>
        <p:sp>
          <p:nvSpPr>
            <p:cNvPr id="53" name="TextBox 52"/>
            <p:cNvSpPr txBox="1"/>
            <p:nvPr/>
          </p:nvSpPr>
          <p:spPr>
            <a:xfrm>
              <a:off x="7780435" y="1174692"/>
              <a:ext cx="268902" cy="107722"/>
            </a:xfrm>
            <a:prstGeom prst="rect">
              <a:avLst/>
            </a:prstGeom>
            <a:noFill/>
          </p:spPr>
          <p:txBody>
            <a:bodyPr wrap="square" lIns="0" tIns="0" rIns="0" bIns="0" rtlCol="0" anchor="ctr">
              <a:spAutoFit/>
            </a:bodyPr>
            <a:lstStyle/>
            <a:p>
              <a:pPr algn="ctr" eaLnBrk="1" hangingPunct="1"/>
              <a:r>
                <a:rPr lang="en-US" sz="700" dirty="0" smtClean="0">
                  <a:latin typeface="+mn-lt"/>
                  <a:ea typeface="Geneva" charset="0"/>
                  <a:cs typeface="Geneva" charset="0"/>
                </a:rPr>
                <a:t>60%</a:t>
              </a:r>
              <a:endParaRPr lang="en-US" sz="700" dirty="0">
                <a:latin typeface="+mn-lt"/>
                <a:ea typeface="Geneva" charset="0"/>
                <a:cs typeface="Geneva" charset="0"/>
              </a:endParaRPr>
            </a:p>
          </p:txBody>
        </p:sp>
        <p:sp>
          <p:nvSpPr>
            <p:cNvPr id="54" name="TextBox 53"/>
            <p:cNvSpPr txBox="1"/>
            <p:nvPr/>
          </p:nvSpPr>
          <p:spPr>
            <a:xfrm>
              <a:off x="6996392" y="1201218"/>
              <a:ext cx="268902" cy="107722"/>
            </a:xfrm>
            <a:prstGeom prst="rect">
              <a:avLst/>
            </a:prstGeom>
            <a:noFill/>
          </p:spPr>
          <p:txBody>
            <a:bodyPr wrap="square" lIns="0" tIns="0" rIns="0" bIns="0" rtlCol="0" anchor="ctr">
              <a:spAutoFit/>
            </a:bodyPr>
            <a:lstStyle/>
            <a:p>
              <a:pPr algn="ctr" eaLnBrk="1" hangingPunct="1"/>
              <a:r>
                <a:rPr lang="en-US" sz="700" dirty="0" smtClean="0">
                  <a:latin typeface="+mn-lt"/>
                  <a:ea typeface="Geneva" charset="0"/>
                  <a:cs typeface="Geneva" charset="0"/>
                </a:rPr>
                <a:t>40%</a:t>
              </a:r>
              <a:endParaRPr lang="en-US" sz="700" dirty="0">
                <a:latin typeface="+mn-lt"/>
                <a:ea typeface="Geneva" charset="0"/>
                <a:cs typeface="Geneva" charset="0"/>
              </a:endParaRPr>
            </a:p>
          </p:txBody>
        </p:sp>
        <p:sp>
          <p:nvSpPr>
            <p:cNvPr id="55" name="TextBox 54"/>
            <p:cNvSpPr txBox="1"/>
            <p:nvPr/>
          </p:nvSpPr>
          <p:spPr>
            <a:xfrm>
              <a:off x="6996392" y="997754"/>
              <a:ext cx="268902" cy="107722"/>
            </a:xfrm>
            <a:prstGeom prst="rect">
              <a:avLst/>
            </a:prstGeom>
            <a:noFill/>
          </p:spPr>
          <p:txBody>
            <a:bodyPr wrap="square" lIns="0" tIns="0" rIns="0" bIns="0" rtlCol="0" anchor="ctr">
              <a:spAutoFit/>
            </a:bodyPr>
            <a:lstStyle/>
            <a:p>
              <a:pPr algn="ctr" eaLnBrk="1" hangingPunct="1"/>
              <a:r>
                <a:rPr lang="en-US" sz="700" dirty="0" smtClean="0">
                  <a:latin typeface="+mn-lt"/>
                  <a:ea typeface="Geneva" charset="0"/>
                  <a:cs typeface="Geneva" charset="0"/>
                </a:rPr>
                <a:t>10%</a:t>
              </a:r>
              <a:endParaRPr lang="en-US" sz="700" dirty="0">
                <a:latin typeface="+mn-lt"/>
                <a:ea typeface="Geneva" charset="0"/>
                <a:cs typeface="Geneva" charset="0"/>
              </a:endParaRPr>
            </a:p>
          </p:txBody>
        </p:sp>
        <p:sp>
          <p:nvSpPr>
            <p:cNvPr id="56" name="TextBox 55"/>
            <p:cNvSpPr txBox="1"/>
            <p:nvPr/>
          </p:nvSpPr>
          <p:spPr>
            <a:xfrm>
              <a:off x="6996392" y="763103"/>
              <a:ext cx="268902" cy="107722"/>
            </a:xfrm>
            <a:prstGeom prst="rect">
              <a:avLst/>
            </a:prstGeom>
            <a:noFill/>
          </p:spPr>
          <p:txBody>
            <a:bodyPr wrap="square" lIns="0" tIns="0" rIns="0" bIns="0" rtlCol="0" anchor="ctr">
              <a:spAutoFit/>
            </a:bodyPr>
            <a:lstStyle/>
            <a:p>
              <a:pPr algn="ctr" eaLnBrk="1" hangingPunct="1"/>
              <a:r>
                <a:rPr lang="en-US" sz="700" dirty="0" smtClean="0">
                  <a:latin typeface="+mn-lt"/>
                  <a:ea typeface="Geneva" charset="0"/>
                  <a:cs typeface="Geneva" charset="0"/>
                </a:rPr>
                <a:t>20%</a:t>
              </a:r>
              <a:endParaRPr lang="en-US" sz="700" dirty="0">
                <a:latin typeface="+mn-lt"/>
                <a:ea typeface="Geneva" charset="0"/>
                <a:cs typeface="Geneva" charset="0"/>
              </a:endParaRPr>
            </a:p>
          </p:txBody>
        </p:sp>
        <p:sp>
          <p:nvSpPr>
            <p:cNvPr id="57" name="TextBox 56"/>
            <p:cNvSpPr txBox="1"/>
            <p:nvPr/>
          </p:nvSpPr>
          <p:spPr>
            <a:xfrm>
              <a:off x="6996392" y="521325"/>
              <a:ext cx="268902" cy="107722"/>
            </a:xfrm>
            <a:prstGeom prst="rect">
              <a:avLst/>
            </a:prstGeom>
            <a:noFill/>
          </p:spPr>
          <p:txBody>
            <a:bodyPr wrap="square" lIns="0" tIns="0" rIns="0" bIns="0" rtlCol="0" anchor="ctr">
              <a:spAutoFit/>
            </a:bodyPr>
            <a:lstStyle/>
            <a:p>
              <a:pPr algn="ctr" eaLnBrk="1" hangingPunct="1"/>
              <a:r>
                <a:rPr lang="en-US" sz="700" dirty="0" smtClean="0">
                  <a:latin typeface="+mn-lt"/>
                  <a:ea typeface="Geneva" charset="0"/>
                  <a:cs typeface="Geneva" charset="0"/>
                </a:rPr>
                <a:t>30%</a:t>
              </a:r>
              <a:endParaRPr lang="en-US" sz="700" dirty="0">
                <a:latin typeface="+mn-lt"/>
                <a:ea typeface="Geneva" charset="0"/>
                <a:cs typeface="Geneva" charset="0"/>
              </a:endParaRPr>
            </a:p>
          </p:txBody>
        </p:sp>
      </p:grpSp>
    </p:spTree>
    <p:extLst>
      <p:ext uri="{BB962C8B-B14F-4D97-AF65-F5344CB8AC3E}">
        <p14:creationId xmlns:p14="http://schemas.microsoft.com/office/powerpoint/2010/main" val="2495629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Distributor </a:t>
            </a:r>
            <a:r>
              <a:rPr lang="en-US" dirty="0" smtClean="0"/>
              <a:t>Enhancements</a:t>
            </a:r>
            <a:endParaRPr lang="en-US" dirty="0"/>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7" name="Content Placeholder 2"/>
          <p:cNvSpPr txBox="1">
            <a:spLocks/>
          </p:cNvSpPr>
          <p:nvPr/>
        </p:nvSpPr>
        <p:spPr bwMode="auto">
          <a:xfrm>
            <a:off x="457200" y="1834107"/>
            <a:ext cx="8123464" cy="75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6" y="1140086"/>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100" dirty="0"/>
              <a:t>Dynamic load balancing of traffic with processing on any available cores (first come first serve</a:t>
            </a:r>
            <a:r>
              <a:rPr lang="en-US" sz="1100" dirty="0" smtClean="0"/>
              <a:t>)</a:t>
            </a:r>
          </a:p>
          <a:p>
            <a:pPr marL="342900" indent="-171450">
              <a:spcBef>
                <a:spcPts val="600"/>
              </a:spcBef>
              <a:buFont typeface="Arial" panose="020B0604020202020204" pitchFamily="34" charset="0"/>
              <a:buChar char="•"/>
            </a:pPr>
            <a:r>
              <a:rPr lang="en-US" sz="1100" dirty="0" smtClean="0"/>
              <a:t>Packet tagging and reordering </a:t>
            </a:r>
            <a:endParaRPr lang="en-US" sz="1100" dirty="0"/>
          </a:p>
          <a:p>
            <a:pPr marL="342900" indent="-171450">
              <a:spcBef>
                <a:spcPts val="600"/>
              </a:spcBef>
              <a:buFont typeface="Arial" panose="020B0604020202020204" pitchFamily="34" charset="0"/>
              <a:buChar char="•"/>
            </a:pPr>
            <a:endParaRPr lang="en-US" sz="1100" dirty="0" smtClean="0"/>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47107" y="3332012"/>
            <a:ext cx="4337048"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171450">
              <a:spcBef>
                <a:spcPts val="1200"/>
              </a:spcBef>
            </a:pPr>
            <a:r>
              <a:rPr lang="en-US" sz="1100" dirty="0" smtClean="0">
                <a:solidFill>
                  <a:srgbClr val="0071C5"/>
                </a:solidFill>
                <a:cs typeface="Neo Sans Intel"/>
              </a:rPr>
              <a:t>Legacy customer Solutions converting to DPDK</a:t>
            </a:r>
          </a:p>
          <a:p>
            <a:pPr marL="342900" lvl="1" indent="-171450">
              <a:spcBef>
                <a:spcPts val="1200"/>
              </a:spcBef>
            </a:pPr>
            <a:r>
              <a:rPr lang="en-US" sz="1100" dirty="0" smtClean="0">
                <a:solidFill>
                  <a:srgbClr val="0071C5"/>
                </a:solidFill>
                <a:cs typeface="Neo Sans Intel"/>
              </a:rPr>
              <a:t>Better scaling for some packet processing over  RSS/Hashes</a:t>
            </a:r>
          </a:p>
          <a:p>
            <a:pPr marL="342900" lvl="1" indent="-171450">
              <a:spcBef>
                <a:spcPts val="1200"/>
              </a:spcBef>
            </a:pPr>
            <a:endParaRPr lang="en-US" sz="1100" dirty="0">
              <a:solidFill>
                <a:srgbClr val="0071C5"/>
              </a:solidFill>
              <a:cs typeface="Neo Sans Intel"/>
            </a:endParaRPr>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2" y="2218688"/>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100" dirty="0" smtClean="0"/>
              <a:t>Packet reordering allows better use of worker threads when packets in flows are allowed to be processed in parallel</a:t>
            </a:r>
          </a:p>
          <a:p>
            <a:pPr marL="342900" indent="-171450">
              <a:buFont typeface="Arial" panose="020B0604020202020204" pitchFamily="34" charset="0"/>
              <a:buChar char="•"/>
            </a:pPr>
            <a:r>
              <a:rPr lang="en-US" sz="1100" dirty="0"/>
              <a:t>allow </a:t>
            </a:r>
            <a:r>
              <a:rPr lang="en-US" sz="1100" dirty="0" smtClean="0"/>
              <a:t>parallelization </a:t>
            </a:r>
            <a:r>
              <a:rPr lang="en-US" sz="1100" dirty="0"/>
              <a:t>of distributers</a:t>
            </a:r>
          </a:p>
        </p:txBody>
      </p:sp>
      <p:pic>
        <p:nvPicPr>
          <p:cNvPr id="4" name="Picture 3"/>
          <p:cNvPicPr>
            <a:picLocks noChangeAspect="1"/>
          </p:cNvPicPr>
          <p:nvPr/>
        </p:nvPicPr>
        <p:blipFill>
          <a:blip r:embed="rId2"/>
          <a:stretch>
            <a:fillRect/>
          </a:stretch>
        </p:blipFill>
        <p:spPr>
          <a:xfrm>
            <a:off x="4780023" y="1030389"/>
            <a:ext cx="4143586" cy="2365082"/>
          </a:xfrm>
          <a:prstGeom prst="rect">
            <a:avLst/>
          </a:prstGeom>
        </p:spPr>
      </p:pic>
    </p:spTree>
    <p:extLst>
      <p:ext uri="{BB962C8B-B14F-4D97-AF65-F5344CB8AC3E}">
        <p14:creationId xmlns:p14="http://schemas.microsoft.com/office/powerpoint/2010/main" val="3350486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Integrated </a:t>
            </a:r>
            <a:r>
              <a:rPr lang="en-US" dirty="0"/>
              <a:t>Qemu User space </a:t>
            </a:r>
            <a:r>
              <a:rPr lang="en-US" dirty="0" err="1"/>
              <a:t>vHost</a:t>
            </a:r>
            <a:endParaRPr lang="en-US" dirty="0"/>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6" y="1140086"/>
            <a:ext cx="4887054"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000" dirty="0" smtClean="0"/>
              <a:t>Previously the DPDK create a userspace vhost model for VM communications with the older QEMU</a:t>
            </a:r>
          </a:p>
          <a:p>
            <a:pPr marL="342900" indent="-171450">
              <a:spcBef>
                <a:spcPts val="600"/>
              </a:spcBef>
              <a:buFont typeface="Arial" panose="020B0604020202020204" pitchFamily="34" charset="0"/>
              <a:buChar char="•"/>
            </a:pPr>
            <a:r>
              <a:rPr lang="en-US" sz="1000" dirty="0" smtClean="0"/>
              <a:t>As of QEMU 2.1 a new </a:t>
            </a:r>
            <a:r>
              <a:rPr lang="en-US" sz="1000" dirty="0"/>
              <a:t>"vhost-user" backend for -net and -</a:t>
            </a:r>
            <a:r>
              <a:rPr lang="en-US" sz="1000" dirty="0" err="1"/>
              <a:t>netdev</a:t>
            </a:r>
            <a:r>
              <a:rPr lang="en-US" sz="1000" dirty="0"/>
              <a:t> </a:t>
            </a:r>
            <a:r>
              <a:rPr lang="en-US" sz="1000" dirty="0" smtClean="0"/>
              <a:t>is provided which allows the DPDK to </a:t>
            </a:r>
            <a:r>
              <a:rPr lang="en-US" sz="1000" dirty="0"/>
              <a:t>adopt the new QEMU </a:t>
            </a:r>
            <a:r>
              <a:rPr lang="en-US" sz="1000" dirty="0" smtClean="0"/>
              <a:t>approach </a:t>
            </a:r>
          </a:p>
          <a:p>
            <a:pPr marL="342900" indent="-171450">
              <a:spcBef>
                <a:spcPts val="0"/>
              </a:spcBef>
              <a:buFont typeface="Arial" panose="020B0604020202020204" pitchFamily="34" charset="0"/>
              <a:buChar char="•"/>
            </a:pPr>
            <a:endParaRPr lang="en-US" sz="900" dirty="0" smtClean="0"/>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47107" y="3332012"/>
            <a:ext cx="4337048"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100" dirty="0"/>
              <a:t>Mechanism for host to VM communication</a:t>
            </a:r>
          </a:p>
          <a:p>
            <a:pPr marL="342900" indent="-171450">
              <a:buFont typeface="Arial" panose="020B0604020202020204" pitchFamily="34" charset="0"/>
              <a:buChar char="•"/>
            </a:pPr>
            <a:r>
              <a:rPr lang="en-US" sz="1100" dirty="0"/>
              <a:t>Host virtual device communication to VMs VirtIO</a:t>
            </a:r>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1" y="2218688"/>
            <a:ext cx="4549881"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900" dirty="0" smtClean="0"/>
              <a:t>Adoption of the new QEMU 2.1 approach simplifies the DPDK’s approach to the integrated </a:t>
            </a:r>
            <a:r>
              <a:rPr lang="en-US" sz="900" dirty="0" err="1"/>
              <a:t>vHost</a:t>
            </a:r>
            <a:r>
              <a:rPr lang="en-US" sz="900" dirty="0"/>
              <a:t> </a:t>
            </a:r>
            <a:r>
              <a:rPr lang="en-US" sz="900" dirty="0" smtClean="0"/>
              <a:t>environment.</a:t>
            </a:r>
          </a:p>
          <a:p>
            <a:pPr marL="342900" indent="-171450">
              <a:spcBef>
                <a:spcPts val="600"/>
              </a:spcBef>
              <a:buFont typeface="Arial" panose="020B0604020202020204" pitchFamily="34" charset="0"/>
              <a:buChar char="•"/>
            </a:pPr>
            <a:r>
              <a:rPr lang="en-US" sz="900" dirty="0" smtClean="0"/>
              <a:t>DPDK </a:t>
            </a:r>
            <a:r>
              <a:rPr lang="en-US" sz="900" dirty="0"/>
              <a:t>user community will be able to leverage the innovations happening in </a:t>
            </a:r>
            <a:r>
              <a:rPr lang="en-US" sz="900" dirty="0" err="1"/>
              <a:t>vHost</a:t>
            </a:r>
            <a:r>
              <a:rPr lang="en-US" sz="900" dirty="0"/>
              <a:t> environments, which are driven by the respective open source community.</a:t>
            </a:r>
          </a:p>
        </p:txBody>
      </p:sp>
    </p:spTree>
    <p:extLst>
      <p:ext uri="{BB962C8B-B14F-4D97-AF65-F5344CB8AC3E}">
        <p14:creationId xmlns:p14="http://schemas.microsoft.com/office/powerpoint/2010/main" val="2331938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smtClean="0"/>
              <a:t>INTEL CONFIDENTIAL</a:t>
            </a:r>
            <a:endParaRPr lang="en-US" dirty="0"/>
          </a:p>
        </p:txBody>
      </p:sp>
      <p:sp>
        <p:nvSpPr>
          <p:cNvPr id="5" name="Title 4"/>
          <p:cNvSpPr>
            <a:spLocks noGrp="1"/>
          </p:cNvSpPr>
          <p:nvPr>
            <p:ph type="title"/>
          </p:nvPr>
        </p:nvSpPr>
        <p:spPr/>
        <p:txBody>
          <a:bodyPr/>
          <a:lstStyle/>
          <a:p>
            <a:r>
              <a:rPr lang="en-US" dirty="0" smtClean="0"/>
              <a:t>Quick DPDK Overview</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3670483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PCI Hot Plug Support</a:t>
            </a:r>
            <a:r>
              <a:rPr lang="en-US" dirty="0" smtClean="0"/>
              <a:t/>
            </a:r>
            <a:br>
              <a:rPr lang="en-US" dirty="0" smtClean="0"/>
            </a:br>
            <a:r>
              <a:rPr lang="en-US" sz="1200" dirty="0" smtClean="0"/>
              <a:t>Live Migration support</a:t>
            </a:r>
            <a:endParaRPr lang="en-US" sz="1000" dirty="0"/>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6" y="1140086"/>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100" dirty="0" smtClean="0"/>
              <a:t>Live Migration of an SR-IOV interface requires the ability for a new bus address (</a:t>
            </a:r>
            <a:r>
              <a:rPr lang="en-US" sz="1100" i="1" dirty="0" smtClean="0"/>
              <a:t>BDF) </a:t>
            </a:r>
            <a:r>
              <a:rPr lang="en-US" sz="1100" dirty="0" smtClean="0"/>
              <a:t>to be discovered </a:t>
            </a:r>
            <a:r>
              <a:rPr lang="en-US" sz="1100" dirty="0"/>
              <a:t>(PCI Hot plug support) </a:t>
            </a:r>
            <a:r>
              <a:rPr lang="en-US" sz="1100" dirty="0" smtClean="0"/>
              <a:t>on the new server. Bonding of an SR-IOV interface and a Virtio interface should provide the ability for the VM to be migrated</a:t>
            </a:r>
            <a:endParaRPr lang="en-US" sz="1100" dirty="0"/>
          </a:p>
          <a:p>
            <a:pPr marL="342900" indent="-171450">
              <a:spcBef>
                <a:spcPts val="600"/>
              </a:spcBef>
              <a:buFont typeface="Arial" panose="020B0604020202020204" pitchFamily="34" charset="0"/>
              <a:buChar char="•"/>
            </a:pPr>
            <a:endParaRPr lang="en-US" sz="1100" dirty="0" smtClean="0"/>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47107" y="3332012"/>
            <a:ext cx="4337048"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100" dirty="0"/>
              <a:t>To initialize the post-migrated VF on the new </a:t>
            </a:r>
            <a:r>
              <a:rPr lang="en-US" sz="1100" dirty="0" smtClean="0"/>
              <a:t>hardware</a:t>
            </a:r>
            <a:endParaRPr lang="en-US" sz="1100" dirty="0"/>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2" y="2218688"/>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100" dirty="0"/>
              <a:t>First requirement for Live Migration of </a:t>
            </a:r>
            <a:r>
              <a:rPr lang="en-US" sz="1100" dirty="0" smtClean="0"/>
              <a:t>VMs having SR-IOV</a:t>
            </a:r>
          </a:p>
          <a:p>
            <a:pPr marL="342900" indent="-171450">
              <a:spcBef>
                <a:spcPts val="600"/>
              </a:spcBef>
              <a:buFont typeface="Arial" panose="020B0604020202020204" pitchFamily="34" charset="0"/>
              <a:buChar char="•"/>
            </a:pPr>
            <a:r>
              <a:rPr lang="en-US" sz="1100" dirty="0" smtClean="0"/>
              <a:t>Allows SR-IOV ports to be added on the secondary server</a:t>
            </a:r>
            <a:endParaRPr lang="en-US" sz="1100" dirty="0"/>
          </a:p>
          <a:p>
            <a:pPr marL="342900" indent="-171450">
              <a:spcBef>
                <a:spcPts val="600"/>
              </a:spcBef>
              <a:buFont typeface="Arial" panose="020B0604020202020204" pitchFamily="34" charset="0"/>
              <a:buChar char="•"/>
            </a:pPr>
            <a:endParaRPr lang="en-US" sz="1100" dirty="0" smtClean="0"/>
          </a:p>
        </p:txBody>
      </p:sp>
      <p:grpSp>
        <p:nvGrpSpPr>
          <p:cNvPr id="28" name="Group 27"/>
          <p:cNvGrpSpPr/>
          <p:nvPr/>
        </p:nvGrpSpPr>
        <p:grpSpPr>
          <a:xfrm>
            <a:off x="5301183" y="438925"/>
            <a:ext cx="1190625" cy="1377853"/>
            <a:chOff x="5124450" y="1856001"/>
            <a:chExt cx="1190625" cy="1377853"/>
          </a:xfrm>
        </p:grpSpPr>
        <p:sp>
          <p:nvSpPr>
            <p:cNvPr id="3" name="Rounded Rectangle 2"/>
            <p:cNvSpPr/>
            <p:nvPr/>
          </p:nvSpPr>
          <p:spPr bwMode="auto">
            <a:xfrm>
              <a:off x="5688980" y="2421068"/>
              <a:ext cx="297366" cy="189975"/>
            </a:xfrm>
            <a:prstGeom prst="round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algn="ctr"/>
              <a:r>
                <a:rPr lang="en-US" sz="800" dirty="0" smtClean="0">
                  <a:solidFill>
                    <a:schemeClr val="bg1"/>
                  </a:solidFill>
                  <a:effectLst>
                    <a:outerShdw blurRad="38100" dist="38100" dir="2700000" algn="tl">
                      <a:srgbClr val="000000">
                        <a:alpha val="43137"/>
                      </a:srgbClr>
                    </a:outerShdw>
                  </a:effectLst>
                  <a:latin typeface="+mn-lt"/>
                  <a:ea typeface="Geneva" charset="0"/>
                  <a:cs typeface="Geneva" charset="0"/>
                </a:rPr>
                <a:t>OVS</a:t>
              </a:r>
              <a:endParaRPr lang="en-US" sz="8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4" name="Rectangle 3"/>
            <p:cNvSpPr/>
            <p:nvPr/>
          </p:nvSpPr>
          <p:spPr bwMode="auto">
            <a:xfrm>
              <a:off x="5523571" y="2824976"/>
              <a:ext cx="490653" cy="237892"/>
            </a:xfrm>
            <a:prstGeom prst="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algn="ct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6" name="Rectangle 5"/>
            <p:cNvSpPr/>
            <p:nvPr/>
          </p:nvSpPr>
          <p:spPr bwMode="auto">
            <a:xfrm>
              <a:off x="5776333" y="2824976"/>
              <a:ext cx="126379" cy="133815"/>
            </a:xfrm>
            <a:prstGeom prst="rect">
              <a:avLst/>
            </a:prstGeom>
            <a:solidFill>
              <a:schemeClr val="accent6">
                <a:lumMod val="75000"/>
              </a:schemeClr>
            </a:solidFill>
            <a:ln w="12700" algn="ctr">
              <a:noFill/>
              <a:round/>
              <a:headEnd type="none" w="sm" len="sm"/>
              <a:tailEnd type="none" w="sm" len="sm"/>
            </a:ln>
            <a:effectLst/>
          </p:spPr>
          <p:txBody>
            <a:bodyPr lIns="0" tIns="0" rIns="0" bIns="0" rtlCol="0" anchor="ctr"/>
            <a:lstStyle/>
            <a:p>
              <a:pPr algn="ctr"/>
              <a:r>
                <a:rPr lang="en-US" sz="800" dirty="0" smtClean="0">
                  <a:solidFill>
                    <a:schemeClr val="bg1"/>
                  </a:solidFill>
                  <a:effectLst>
                    <a:outerShdw blurRad="38100" dist="38100" dir="2700000" algn="tl">
                      <a:srgbClr val="000000">
                        <a:alpha val="43137"/>
                      </a:srgbClr>
                    </a:outerShdw>
                  </a:effectLst>
                  <a:latin typeface="+mn-lt"/>
                  <a:ea typeface="Geneva" charset="0"/>
                  <a:cs typeface="Geneva" charset="0"/>
                </a:rPr>
                <a:t>PF</a:t>
              </a:r>
              <a:endParaRPr lang="en-US" sz="8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3" name="Rectangle 12"/>
            <p:cNvSpPr/>
            <p:nvPr/>
          </p:nvSpPr>
          <p:spPr bwMode="auto">
            <a:xfrm>
              <a:off x="5549593" y="2828694"/>
              <a:ext cx="126379" cy="133815"/>
            </a:xfrm>
            <a:prstGeom prst="rect">
              <a:avLst/>
            </a:prstGeom>
            <a:solidFill>
              <a:schemeClr val="accent6">
                <a:lumMod val="75000"/>
              </a:schemeClr>
            </a:solidFill>
            <a:ln w="12700" algn="ctr">
              <a:noFill/>
              <a:round/>
              <a:headEnd type="none" w="sm" len="sm"/>
              <a:tailEnd type="none" w="sm" len="sm"/>
            </a:ln>
            <a:effectLst/>
          </p:spPr>
          <p:txBody>
            <a:bodyPr lIns="0" tIns="0" rIns="0" bIns="0" rtlCol="0" anchor="ctr"/>
            <a:lstStyle/>
            <a:p>
              <a:pPr algn="ctr"/>
              <a:r>
                <a:rPr lang="en-US" sz="800" dirty="0">
                  <a:solidFill>
                    <a:schemeClr val="bg1"/>
                  </a:solidFill>
                  <a:effectLst>
                    <a:outerShdw blurRad="38100" dist="38100" dir="2700000" algn="tl">
                      <a:srgbClr val="000000">
                        <a:alpha val="43137"/>
                      </a:srgbClr>
                    </a:outerShdw>
                  </a:effectLst>
                  <a:latin typeface="+mn-lt"/>
                  <a:ea typeface="Geneva" charset="0"/>
                  <a:cs typeface="Geneva" charset="0"/>
                </a:rPr>
                <a:t>V</a:t>
              </a:r>
              <a:r>
                <a:rPr lang="en-US" sz="800" dirty="0" smtClean="0">
                  <a:solidFill>
                    <a:schemeClr val="bg1"/>
                  </a:solidFill>
                  <a:effectLst>
                    <a:outerShdw blurRad="38100" dist="38100" dir="2700000" algn="tl">
                      <a:srgbClr val="000000">
                        <a:alpha val="43137"/>
                      </a:srgbClr>
                    </a:outerShdw>
                  </a:effectLst>
                  <a:latin typeface="+mn-lt"/>
                  <a:ea typeface="Geneva" charset="0"/>
                  <a:cs typeface="Geneva" charset="0"/>
                </a:rPr>
                <a:t>F</a:t>
              </a:r>
              <a:endParaRPr lang="en-US" sz="8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cxnSp>
          <p:nvCxnSpPr>
            <p:cNvPr id="14" name="Straight Arrow Connector 13"/>
            <p:cNvCxnSpPr>
              <a:stCxn id="4" idx="2"/>
            </p:cNvCxnSpPr>
            <p:nvPr/>
          </p:nvCxnSpPr>
          <p:spPr>
            <a:xfrm flipH="1">
              <a:off x="5768897" y="3062868"/>
              <a:ext cx="1" cy="170986"/>
            </a:xfrm>
            <a:prstGeom prst="straightConnector1">
              <a:avLst/>
            </a:prstGeom>
            <a:ln w="19050" cap="rnd">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0"/>
              <a:endCxn id="3" idx="2"/>
            </p:cNvCxnSpPr>
            <p:nvPr/>
          </p:nvCxnSpPr>
          <p:spPr>
            <a:xfrm flipH="1" flipV="1">
              <a:off x="5837663" y="2611043"/>
              <a:ext cx="1860" cy="213933"/>
            </a:xfrm>
            <a:prstGeom prst="straightConnector1">
              <a:avLst/>
            </a:prstGeom>
            <a:ln w="19050" cap="rnd">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auto">
            <a:xfrm>
              <a:off x="5353050" y="1856001"/>
              <a:ext cx="633296" cy="229337"/>
            </a:xfrm>
            <a:prstGeom prst="round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algn="ctr"/>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VM</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cxnSp>
          <p:nvCxnSpPr>
            <p:cNvPr id="22" name="Straight Arrow Connector 21"/>
            <p:cNvCxnSpPr>
              <a:stCxn id="3" idx="0"/>
            </p:cNvCxnSpPr>
            <p:nvPr/>
          </p:nvCxnSpPr>
          <p:spPr>
            <a:xfrm flipV="1">
              <a:off x="5837663" y="2085338"/>
              <a:ext cx="0" cy="335730"/>
            </a:xfrm>
            <a:prstGeom prst="straightConnector1">
              <a:avLst/>
            </a:prstGeom>
            <a:ln w="19050" cap="rnd">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21762" y="2297577"/>
              <a:ext cx="393313" cy="307777"/>
            </a:xfrm>
            <a:prstGeom prst="rect">
              <a:avLst/>
            </a:prstGeom>
            <a:noFill/>
          </p:spPr>
          <p:txBody>
            <a:bodyPr wrap="square" lIns="0" tIns="0" rIns="0" bIns="0" rtlCol="0" anchor="ctr">
              <a:spAutoFit/>
            </a:bodyPr>
            <a:lstStyle/>
            <a:p>
              <a:pPr algn="ctr" eaLnBrk="1" hangingPunct="1"/>
              <a:r>
                <a:rPr lang="en-US" sz="1000" dirty="0" smtClean="0">
                  <a:latin typeface="+mn-lt"/>
                  <a:ea typeface="Geneva" charset="0"/>
                  <a:cs typeface="Geneva" charset="0"/>
                </a:rPr>
                <a:t>Virtio IF</a:t>
              </a:r>
              <a:endParaRPr lang="en-US" sz="1000" dirty="0">
                <a:latin typeface="+mn-lt"/>
                <a:ea typeface="Geneva" charset="0"/>
                <a:cs typeface="Geneva" charset="0"/>
              </a:endParaRPr>
            </a:p>
          </p:txBody>
        </p:sp>
        <p:cxnSp>
          <p:nvCxnSpPr>
            <p:cNvPr id="26" name="Straight Arrow Connector 25"/>
            <p:cNvCxnSpPr/>
            <p:nvPr/>
          </p:nvCxnSpPr>
          <p:spPr>
            <a:xfrm flipV="1">
              <a:off x="5611620" y="2097552"/>
              <a:ext cx="0" cy="731520"/>
            </a:xfrm>
            <a:prstGeom prst="straightConnector1">
              <a:avLst/>
            </a:prstGeom>
            <a:ln w="19050" cap="rnd">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124450" y="2297577"/>
              <a:ext cx="428742" cy="307777"/>
            </a:xfrm>
            <a:prstGeom prst="rect">
              <a:avLst/>
            </a:prstGeom>
            <a:noFill/>
          </p:spPr>
          <p:txBody>
            <a:bodyPr wrap="square" lIns="0" tIns="0" rIns="0" bIns="0" rtlCol="0" anchor="ctr">
              <a:spAutoFit/>
            </a:bodyPr>
            <a:lstStyle/>
            <a:p>
              <a:pPr algn="ctr" eaLnBrk="1" hangingPunct="1"/>
              <a:r>
                <a:rPr lang="en-US" sz="1000" dirty="0" smtClean="0">
                  <a:latin typeface="+mn-lt"/>
                  <a:ea typeface="Geneva" charset="0"/>
                  <a:cs typeface="Geneva" charset="0"/>
                </a:rPr>
                <a:t>SR-IOV</a:t>
              </a:r>
            </a:p>
            <a:p>
              <a:pPr algn="ctr" eaLnBrk="1" hangingPunct="1"/>
              <a:r>
                <a:rPr lang="en-US" sz="1000" dirty="0" smtClean="0">
                  <a:latin typeface="+mn-lt"/>
                  <a:ea typeface="Geneva" charset="0"/>
                  <a:cs typeface="Geneva" charset="0"/>
                </a:rPr>
                <a:t> IF</a:t>
              </a:r>
              <a:endParaRPr lang="en-US" sz="1000" dirty="0">
                <a:latin typeface="+mn-lt"/>
                <a:ea typeface="Geneva" charset="0"/>
                <a:cs typeface="Geneva" charset="0"/>
              </a:endParaRPr>
            </a:p>
          </p:txBody>
        </p:sp>
        <p:sp>
          <p:nvSpPr>
            <p:cNvPr id="25" name="Oval 24"/>
            <p:cNvSpPr/>
            <p:nvPr/>
          </p:nvSpPr>
          <p:spPr bwMode="auto">
            <a:xfrm>
              <a:off x="5494996" y="2209163"/>
              <a:ext cx="462775" cy="104542"/>
            </a:xfrm>
            <a:prstGeom prst="ellipse">
              <a:avLst/>
            </a:prstGeom>
            <a:noFill/>
            <a:ln w="19050" algn="ctr">
              <a:solidFill>
                <a:srgbClr val="FF0000"/>
              </a:solidFill>
              <a:round/>
              <a:headEnd type="none" w="sm" len="sm"/>
              <a:tailEnd type="none" w="sm" len="sm"/>
            </a:ln>
            <a:effectLst/>
          </p:spPr>
          <p:txBody>
            <a:bodyPr lIns="0" tIns="0" rIns="0" bIns="0" rtlCol="0" anchor="ctr"/>
            <a:lstStyle/>
            <a:p>
              <a:pPr algn="ct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grpSp>
      <p:grpSp>
        <p:nvGrpSpPr>
          <p:cNvPr id="30" name="Group 29"/>
          <p:cNvGrpSpPr/>
          <p:nvPr/>
        </p:nvGrpSpPr>
        <p:grpSpPr>
          <a:xfrm>
            <a:off x="7125928" y="438925"/>
            <a:ext cx="1190625" cy="1377853"/>
            <a:chOff x="5124450" y="1856001"/>
            <a:chExt cx="1190625" cy="1377853"/>
          </a:xfrm>
        </p:grpSpPr>
        <p:sp>
          <p:nvSpPr>
            <p:cNvPr id="31" name="Rounded Rectangle 30"/>
            <p:cNvSpPr/>
            <p:nvPr/>
          </p:nvSpPr>
          <p:spPr bwMode="auto">
            <a:xfrm>
              <a:off x="5688980" y="2421068"/>
              <a:ext cx="297366" cy="189975"/>
            </a:xfrm>
            <a:prstGeom prst="round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algn="ctr"/>
              <a:r>
                <a:rPr lang="en-US" sz="800" dirty="0" smtClean="0">
                  <a:solidFill>
                    <a:schemeClr val="bg1"/>
                  </a:solidFill>
                  <a:effectLst>
                    <a:outerShdw blurRad="38100" dist="38100" dir="2700000" algn="tl">
                      <a:srgbClr val="000000">
                        <a:alpha val="43137"/>
                      </a:srgbClr>
                    </a:outerShdw>
                  </a:effectLst>
                  <a:latin typeface="+mn-lt"/>
                  <a:ea typeface="Geneva" charset="0"/>
                  <a:cs typeface="Geneva" charset="0"/>
                </a:rPr>
                <a:t>OVS</a:t>
              </a:r>
              <a:endParaRPr lang="en-US" sz="8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32" name="Rectangle 31"/>
            <p:cNvSpPr/>
            <p:nvPr/>
          </p:nvSpPr>
          <p:spPr bwMode="auto">
            <a:xfrm>
              <a:off x="5523571" y="2824976"/>
              <a:ext cx="490653" cy="237892"/>
            </a:xfrm>
            <a:prstGeom prst="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algn="ct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33" name="Rectangle 32"/>
            <p:cNvSpPr/>
            <p:nvPr/>
          </p:nvSpPr>
          <p:spPr bwMode="auto">
            <a:xfrm>
              <a:off x="5776333" y="2824976"/>
              <a:ext cx="126379" cy="133815"/>
            </a:xfrm>
            <a:prstGeom prst="rect">
              <a:avLst/>
            </a:prstGeom>
            <a:solidFill>
              <a:schemeClr val="accent6">
                <a:lumMod val="75000"/>
              </a:schemeClr>
            </a:solidFill>
            <a:ln w="12700" algn="ctr">
              <a:noFill/>
              <a:round/>
              <a:headEnd type="none" w="sm" len="sm"/>
              <a:tailEnd type="none" w="sm" len="sm"/>
            </a:ln>
            <a:effectLst/>
          </p:spPr>
          <p:txBody>
            <a:bodyPr lIns="0" tIns="0" rIns="0" bIns="0" rtlCol="0" anchor="ctr"/>
            <a:lstStyle/>
            <a:p>
              <a:pPr algn="ctr"/>
              <a:r>
                <a:rPr lang="en-US" sz="800" dirty="0" smtClean="0">
                  <a:solidFill>
                    <a:schemeClr val="bg1"/>
                  </a:solidFill>
                  <a:effectLst>
                    <a:outerShdw blurRad="38100" dist="38100" dir="2700000" algn="tl">
                      <a:srgbClr val="000000">
                        <a:alpha val="43137"/>
                      </a:srgbClr>
                    </a:outerShdw>
                  </a:effectLst>
                  <a:latin typeface="+mn-lt"/>
                  <a:ea typeface="Geneva" charset="0"/>
                  <a:cs typeface="Geneva" charset="0"/>
                </a:rPr>
                <a:t>PF</a:t>
              </a:r>
              <a:endParaRPr lang="en-US" sz="8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34" name="Rectangle 33"/>
            <p:cNvSpPr/>
            <p:nvPr/>
          </p:nvSpPr>
          <p:spPr bwMode="auto">
            <a:xfrm>
              <a:off x="5549593" y="2828694"/>
              <a:ext cx="126379" cy="133815"/>
            </a:xfrm>
            <a:prstGeom prst="rect">
              <a:avLst/>
            </a:prstGeom>
            <a:solidFill>
              <a:schemeClr val="accent6">
                <a:lumMod val="75000"/>
              </a:schemeClr>
            </a:solidFill>
            <a:ln w="12700" algn="ctr">
              <a:noFill/>
              <a:round/>
              <a:headEnd type="none" w="sm" len="sm"/>
              <a:tailEnd type="none" w="sm" len="sm"/>
            </a:ln>
            <a:effectLst/>
          </p:spPr>
          <p:txBody>
            <a:bodyPr lIns="0" tIns="0" rIns="0" bIns="0" rtlCol="0" anchor="ctr"/>
            <a:lstStyle/>
            <a:p>
              <a:pPr algn="ctr"/>
              <a:r>
                <a:rPr lang="en-US" sz="800" dirty="0">
                  <a:solidFill>
                    <a:schemeClr val="bg1"/>
                  </a:solidFill>
                  <a:effectLst>
                    <a:outerShdw blurRad="38100" dist="38100" dir="2700000" algn="tl">
                      <a:srgbClr val="000000">
                        <a:alpha val="43137"/>
                      </a:srgbClr>
                    </a:outerShdw>
                  </a:effectLst>
                  <a:latin typeface="+mn-lt"/>
                  <a:ea typeface="Geneva" charset="0"/>
                  <a:cs typeface="Geneva" charset="0"/>
                </a:rPr>
                <a:t>V</a:t>
              </a:r>
              <a:r>
                <a:rPr lang="en-US" sz="800" dirty="0" smtClean="0">
                  <a:solidFill>
                    <a:schemeClr val="bg1"/>
                  </a:solidFill>
                  <a:effectLst>
                    <a:outerShdw blurRad="38100" dist="38100" dir="2700000" algn="tl">
                      <a:srgbClr val="000000">
                        <a:alpha val="43137"/>
                      </a:srgbClr>
                    </a:outerShdw>
                  </a:effectLst>
                  <a:latin typeface="+mn-lt"/>
                  <a:ea typeface="Geneva" charset="0"/>
                  <a:cs typeface="Geneva" charset="0"/>
                </a:rPr>
                <a:t>F</a:t>
              </a:r>
              <a:endParaRPr lang="en-US" sz="8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cxnSp>
          <p:nvCxnSpPr>
            <p:cNvPr id="35" name="Straight Arrow Connector 34"/>
            <p:cNvCxnSpPr>
              <a:stCxn id="32" idx="2"/>
            </p:cNvCxnSpPr>
            <p:nvPr/>
          </p:nvCxnSpPr>
          <p:spPr>
            <a:xfrm flipH="1">
              <a:off x="5768897" y="3062868"/>
              <a:ext cx="1" cy="170986"/>
            </a:xfrm>
            <a:prstGeom prst="straightConnector1">
              <a:avLst/>
            </a:prstGeom>
            <a:ln w="19050" cap="rnd">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3" idx="0"/>
              <a:endCxn id="31" idx="2"/>
            </p:cNvCxnSpPr>
            <p:nvPr/>
          </p:nvCxnSpPr>
          <p:spPr>
            <a:xfrm flipH="1" flipV="1">
              <a:off x="5837663" y="2611043"/>
              <a:ext cx="1860" cy="213933"/>
            </a:xfrm>
            <a:prstGeom prst="straightConnector1">
              <a:avLst/>
            </a:prstGeom>
            <a:ln w="19050" cap="rnd">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bwMode="auto">
            <a:xfrm>
              <a:off x="5353050" y="1856001"/>
              <a:ext cx="633296" cy="229337"/>
            </a:xfrm>
            <a:prstGeom prst="round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algn="ctr"/>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VM</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cxnSp>
          <p:nvCxnSpPr>
            <p:cNvPr id="38" name="Straight Arrow Connector 37"/>
            <p:cNvCxnSpPr>
              <a:stCxn id="31" idx="0"/>
            </p:cNvCxnSpPr>
            <p:nvPr/>
          </p:nvCxnSpPr>
          <p:spPr>
            <a:xfrm flipV="1">
              <a:off x="5837663" y="2085338"/>
              <a:ext cx="0" cy="335730"/>
            </a:xfrm>
            <a:prstGeom prst="straightConnector1">
              <a:avLst/>
            </a:prstGeom>
            <a:ln w="19050" cap="rnd">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921762" y="2297577"/>
              <a:ext cx="393313" cy="307777"/>
            </a:xfrm>
            <a:prstGeom prst="rect">
              <a:avLst/>
            </a:prstGeom>
            <a:noFill/>
          </p:spPr>
          <p:txBody>
            <a:bodyPr wrap="square" lIns="0" tIns="0" rIns="0" bIns="0" rtlCol="0" anchor="ctr">
              <a:spAutoFit/>
            </a:bodyPr>
            <a:lstStyle/>
            <a:p>
              <a:pPr algn="ctr" eaLnBrk="1" hangingPunct="1"/>
              <a:r>
                <a:rPr lang="en-US" sz="1000" dirty="0" smtClean="0">
                  <a:latin typeface="+mn-lt"/>
                  <a:ea typeface="Geneva" charset="0"/>
                  <a:cs typeface="Geneva" charset="0"/>
                </a:rPr>
                <a:t>Virtio IF</a:t>
              </a:r>
              <a:endParaRPr lang="en-US" sz="1000" dirty="0">
                <a:latin typeface="+mn-lt"/>
                <a:ea typeface="Geneva" charset="0"/>
                <a:cs typeface="Geneva" charset="0"/>
              </a:endParaRPr>
            </a:p>
          </p:txBody>
        </p:sp>
        <p:cxnSp>
          <p:nvCxnSpPr>
            <p:cNvPr id="40" name="Straight Arrow Connector 39"/>
            <p:cNvCxnSpPr/>
            <p:nvPr/>
          </p:nvCxnSpPr>
          <p:spPr>
            <a:xfrm flipV="1">
              <a:off x="5611620" y="2097552"/>
              <a:ext cx="0" cy="731520"/>
            </a:xfrm>
            <a:prstGeom prst="straightConnector1">
              <a:avLst/>
            </a:prstGeom>
            <a:ln w="19050" cap="rnd">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124450" y="2297577"/>
              <a:ext cx="428742" cy="307777"/>
            </a:xfrm>
            <a:prstGeom prst="rect">
              <a:avLst/>
            </a:prstGeom>
            <a:noFill/>
          </p:spPr>
          <p:txBody>
            <a:bodyPr wrap="square" lIns="0" tIns="0" rIns="0" bIns="0" rtlCol="0" anchor="ctr">
              <a:spAutoFit/>
            </a:bodyPr>
            <a:lstStyle/>
            <a:p>
              <a:pPr algn="ctr" eaLnBrk="1" hangingPunct="1"/>
              <a:r>
                <a:rPr lang="en-US" sz="1000" dirty="0" smtClean="0">
                  <a:latin typeface="+mn-lt"/>
                  <a:ea typeface="Geneva" charset="0"/>
                  <a:cs typeface="Geneva" charset="0"/>
                </a:rPr>
                <a:t>SR-IOV</a:t>
              </a:r>
            </a:p>
            <a:p>
              <a:pPr algn="ctr" eaLnBrk="1" hangingPunct="1"/>
              <a:r>
                <a:rPr lang="en-US" sz="1000" dirty="0" smtClean="0">
                  <a:latin typeface="+mn-lt"/>
                  <a:ea typeface="Geneva" charset="0"/>
                  <a:cs typeface="Geneva" charset="0"/>
                </a:rPr>
                <a:t> IF</a:t>
              </a:r>
              <a:endParaRPr lang="en-US" sz="1000" dirty="0">
                <a:latin typeface="+mn-lt"/>
                <a:ea typeface="Geneva" charset="0"/>
                <a:cs typeface="Geneva" charset="0"/>
              </a:endParaRPr>
            </a:p>
          </p:txBody>
        </p:sp>
      </p:grpSp>
      <p:cxnSp>
        <p:nvCxnSpPr>
          <p:cNvPr id="43" name="Straight Connector 42"/>
          <p:cNvCxnSpPr>
            <a:endCxn id="41" idx="3"/>
          </p:cNvCxnSpPr>
          <p:nvPr/>
        </p:nvCxnSpPr>
        <p:spPr>
          <a:xfrm flipH="1">
            <a:off x="7554670" y="1003992"/>
            <a:ext cx="118238" cy="30398"/>
          </a:xfrm>
          <a:prstGeom prst="line">
            <a:avLst/>
          </a:prstGeom>
          <a:ln w="19050" cap="rnd">
            <a:solidFill>
              <a:schemeClr val="tx1"/>
            </a:solidFill>
            <a:headEnd w="lg" len="lg"/>
            <a:tailEnd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875113" y="2040471"/>
            <a:ext cx="1810519" cy="523220"/>
          </a:xfrm>
          <a:prstGeom prst="rect">
            <a:avLst/>
          </a:prstGeom>
          <a:noFill/>
        </p:spPr>
        <p:txBody>
          <a:bodyPr wrap="square" lIns="0" tIns="0" rIns="0" bIns="0" rtlCol="0" anchor="ctr">
            <a:spAutoFit/>
          </a:bodyPr>
          <a:lstStyle/>
          <a:p>
            <a:pPr algn="ctr" eaLnBrk="1" hangingPunct="1"/>
            <a:r>
              <a:rPr lang="en-US" sz="1200" b="1" u="sng" dirty="0" smtClean="0">
                <a:latin typeface="+mn-lt"/>
                <a:ea typeface="Geneva" charset="0"/>
                <a:cs typeface="Geneva" charset="0"/>
              </a:rPr>
              <a:t>Server 1</a:t>
            </a:r>
          </a:p>
          <a:p>
            <a:pPr eaLnBrk="1" hangingPunct="1"/>
            <a:r>
              <a:rPr lang="en-US" sz="1050" dirty="0" smtClean="0">
                <a:latin typeface="+mn-lt"/>
                <a:ea typeface="Geneva" charset="0"/>
                <a:cs typeface="Geneva" charset="0"/>
              </a:rPr>
              <a:t>Active – Passive bonded ports. SR-IOV is active</a:t>
            </a:r>
            <a:endParaRPr lang="en-US" sz="1050" dirty="0">
              <a:latin typeface="+mn-lt"/>
              <a:ea typeface="Geneva" charset="0"/>
              <a:cs typeface="Geneva" charset="0"/>
            </a:endParaRPr>
          </a:p>
        </p:txBody>
      </p:sp>
      <p:sp>
        <p:nvSpPr>
          <p:cNvPr id="46" name="TextBox 45"/>
          <p:cNvSpPr txBox="1"/>
          <p:nvPr/>
        </p:nvSpPr>
        <p:spPr>
          <a:xfrm>
            <a:off x="6741625" y="2040471"/>
            <a:ext cx="2195031" cy="1031051"/>
          </a:xfrm>
          <a:prstGeom prst="rect">
            <a:avLst/>
          </a:prstGeom>
          <a:noFill/>
        </p:spPr>
        <p:txBody>
          <a:bodyPr wrap="square" lIns="0" tIns="0" rIns="0" bIns="0" rtlCol="0" anchor="ctr">
            <a:spAutoFit/>
          </a:bodyPr>
          <a:lstStyle/>
          <a:p>
            <a:pPr algn="ctr" eaLnBrk="1" hangingPunct="1"/>
            <a:r>
              <a:rPr lang="en-US" sz="1200" b="1" u="sng" dirty="0" smtClean="0">
                <a:latin typeface="+mn-lt"/>
                <a:ea typeface="Geneva" charset="0"/>
                <a:cs typeface="Geneva" charset="0"/>
              </a:rPr>
              <a:t>Server 2</a:t>
            </a:r>
          </a:p>
          <a:p>
            <a:pPr eaLnBrk="1" hangingPunct="1"/>
            <a:r>
              <a:rPr lang="en-US" sz="1050" dirty="0" smtClean="0">
                <a:latin typeface="+mn-lt"/>
                <a:ea typeface="Geneva" charset="0"/>
                <a:cs typeface="Geneva" charset="0"/>
              </a:rPr>
              <a:t>After migration unbounded ports. System re-establishes tries to re-establishing bond. Initially virtio is active. Then SR-IOV port is enabled and takes on active roll.</a:t>
            </a:r>
            <a:endParaRPr lang="en-US" sz="1050" dirty="0">
              <a:latin typeface="+mn-lt"/>
              <a:ea typeface="Geneva" charset="0"/>
              <a:cs typeface="Geneva" charset="0"/>
            </a:endParaRPr>
          </a:p>
        </p:txBody>
      </p:sp>
      <p:sp>
        <p:nvSpPr>
          <p:cNvPr id="7" name="TextBox 6"/>
          <p:cNvSpPr txBox="1"/>
          <p:nvPr/>
        </p:nvSpPr>
        <p:spPr>
          <a:xfrm>
            <a:off x="5263372" y="3195740"/>
            <a:ext cx="2844519" cy="1638910"/>
          </a:xfrm>
          <a:prstGeom prst="rect">
            <a:avLst/>
          </a:prstGeom>
          <a:noFill/>
        </p:spPr>
        <p:txBody>
          <a:bodyPr wrap="square" lIns="0" tIns="0" rIns="0" bIns="0" rtlCol="0" anchor="ctr">
            <a:spAutoFit/>
          </a:bodyPr>
          <a:lstStyle/>
          <a:p>
            <a:pPr eaLnBrk="1" hangingPunct="1"/>
            <a:r>
              <a:rPr lang="en-US" sz="1200" dirty="0" smtClean="0">
                <a:latin typeface="+mn-lt"/>
                <a:ea typeface="Geneva" charset="0"/>
                <a:cs typeface="Geneva" charset="0"/>
              </a:rPr>
              <a:t>Four steps </a:t>
            </a:r>
            <a:r>
              <a:rPr lang="en-US" sz="1200" dirty="0">
                <a:latin typeface="+mn-lt"/>
                <a:ea typeface="Geneva" charset="0"/>
                <a:cs typeface="Geneva" charset="0"/>
              </a:rPr>
              <a:t>– </a:t>
            </a:r>
            <a:endParaRPr lang="en-US" sz="1200" dirty="0" smtClean="0">
              <a:latin typeface="+mn-lt"/>
              <a:ea typeface="Geneva" charset="0"/>
              <a:cs typeface="Geneva" charset="0"/>
            </a:endParaRPr>
          </a:p>
          <a:p>
            <a:pPr marL="228600" indent="-228600" eaLnBrk="1" hangingPunct="1">
              <a:buAutoNum type="arabicParenR"/>
            </a:pPr>
            <a:r>
              <a:rPr lang="en-US" sz="1050" dirty="0" smtClean="0">
                <a:latin typeface="+mn-lt"/>
                <a:ea typeface="Geneva" charset="0"/>
                <a:cs typeface="Geneva" charset="0"/>
              </a:rPr>
              <a:t>the </a:t>
            </a:r>
            <a:r>
              <a:rPr lang="en-US" sz="1050" dirty="0">
                <a:latin typeface="+mn-lt"/>
                <a:ea typeface="Geneva" charset="0"/>
                <a:cs typeface="Geneva" charset="0"/>
              </a:rPr>
              <a:t>bonded device is used, </a:t>
            </a:r>
            <a:endParaRPr lang="en-US" sz="1050" dirty="0" smtClean="0">
              <a:latin typeface="+mn-lt"/>
              <a:ea typeface="Geneva" charset="0"/>
              <a:cs typeface="Geneva" charset="0"/>
            </a:endParaRPr>
          </a:p>
          <a:p>
            <a:pPr marL="228600" indent="-228600" eaLnBrk="1" hangingPunct="1">
              <a:buAutoNum type="arabicParenR"/>
            </a:pPr>
            <a:r>
              <a:rPr lang="en-US" sz="1050" dirty="0" smtClean="0">
                <a:latin typeface="+mn-lt"/>
                <a:ea typeface="Geneva" charset="0"/>
                <a:cs typeface="Geneva" charset="0"/>
              </a:rPr>
              <a:t>pre-migration </a:t>
            </a:r>
            <a:r>
              <a:rPr lang="en-US" sz="1050" dirty="0">
                <a:latin typeface="+mn-lt"/>
                <a:ea typeface="Geneva" charset="0"/>
                <a:cs typeface="Geneva" charset="0"/>
              </a:rPr>
              <a:t>the SRIOV device is unplugged and time passes to allow any buffers from it to flush out from the system, and the virtio interface is used instead </a:t>
            </a:r>
            <a:endParaRPr lang="en-US" sz="1050" dirty="0" smtClean="0">
              <a:latin typeface="+mn-lt"/>
              <a:ea typeface="Geneva" charset="0"/>
              <a:cs typeface="Geneva" charset="0"/>
            </a:endParaRPr>
          </a:p>
          <a:p>
            <a:pPr marL="228600" indent="-228600" eaLnBrk="1" hangingPunct="1">
              <a:buAutoNum type="arabicParenR"/>
            </a:pPr>
            <a:r>
              <a:rPr lang="en-US" sz="1050" dirty="0" smtClean="0">
                <a:latin typeface="+mn-lt"/>
                <a:ea typeface="Geneva" charset="0"/>
                <a:cs typeface="Geneva" charset="0"/>
              </a:rPr>
              <a:t>the </a:t>
            </a:r>
            <a:r>
              <a:rPr lang="en-US" sz="1050" dirty="0">
                <a:latin typeface="+mn-lt"/>
                <a:ea typeface="Geneva" charset="0"/>
                <a:cs typeface="Geneva" charset="0"/>
              </a:rPr>
              <a:t>VM is migrated, </a:t>
            </a:r>
            <a:endParaRPr lang="en-US" sz="1050" dirty="0" smtClean="0">
              <a:latin typeface="+mn-lt"/>
              <a:ea typeface="Geneva" charset="0"/>
              <a:cs typeface="Geneva" charset="0"/>
            </a:endParaRPr>
          </a:p>
          <a:p>
            <a:pPr marL="228600" indent="-228600" eaLnBrk="1" hangingPunct="1">
              <a:buAutoNum type="arabicParenR"/>
            </a:pPr>
            <a:r>
              <a:rPr lang="en-US" sz="1050" dirty="0" smtClean="0">
                <a:latin typeface="+mn-lt"/>
                <a:ea typeface="Geneva" charset="0"/>
                <a:cs typeface="Geneva" charset="0"/>
              </a:rPr>
              <a:t>the </a:t>
            </a:r>
            <a:r>
              <a:rPr lang="en-US" sz="1050" dirty="0">
                <a:latin typeface="+mn-lt"/>
                <a:ea typeface="Geneva" charset="0"/>
                <a:cs typeface="Geneva" charset="0"/>
              </a:rPr>
              <a:t>new SRIOV device is added and then merged into the bonded device.</a:t>
            </a:r>
          </a:p>
        </p:txBody>
      </p:sp>
    </p:spTree>
    <p:extLst>
      <p:ext uri="{BB962C8B-B14F-4D97-AF65-F5344CB8AC3E}">
        <p14:creationId xmlns:p14="http://schemas.microsoft.com/office/powerpoint/2010/main" val="2868411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X32 ABI </a:t>
            </a:r>
            <a:r>
              <a:rPr lang="en-US" dirty="0" smtClean="0"/>
              <a:t>support</a:t>
            </a:r>
            <a:endParaRPr lang="en-US" dirty="0"/>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5" y="1140086"/>
            <a:ext cx="5677397"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000" dirty="0"/>
              <a:t>Supports x32 ABI - Application binary project </a:t>
            </a:r>
            <a:r>
              <a:rPr lang="en-US" sz="1000" dirty="0" smtClean="0"/>
              <a:t>and one of the interfaces of </a:t>
            </a:r>
            <a:r>
              <a:rPr lang="en-US" sz="1000" dirty="0"/>
              <a:t>the </a:t>
            </a:r>
            <a:r>
              <a:rPr lang="en-US" sz="1000" dirty="0" smtClean="0"/>
              <a:t>Linux </a:t>
            </a:r>
            <a:r>
              <a:rPr lang="en-US" sz="1000" dirty="0"/>
              <a:t>kernel </a:t>
            </a:r>
            <a:endParaRPr lang="en-US" sz="1000" dirty="0" smtClean="0"/>
          </a:p>
          <a:p>
            <a:pPr marL="342900" indent="-171450">
              <a:spcBef>
                <a:spcPts val="600"/>
              </a:spcBef>
              <a:buFont typeface="Arial" panose="020B0604020202020204" pitchFamily="34" charset="0"/>
              <a:buChar char="•"/>
            </a:pPr>
            <a:r>
              <a:rPr lang="en-US" sz="1000" dirty="0"/>
              <a:t>x32 ABI was merged into the Linux kernel for the 3.4 release with support being added to the GNU C Library in version 2.16</a:t>
            </a:r>
            <a:r>
              <a:rPr lang="en-US" sz="1000" dirty="0" smtClean="0"/>
              <a:t>. </a:t>
            </a:r>
            <a:r>
              <a:rPr lang="en-US" sz="800" dirty="0" smtClean="0"/>
              <a:t>(Linux </a:t>
            </a:r>
            <a:r>
              <a:rPr lang="en-US" sz="800" dirty="0"/>
              <a:t>Kernel 3.4 is compiled with </a:t>
            </a:r>
            <a:r>
              <a:rPr lang="en-US" sz="800" dirty="0" smtClean="0"/>
              <a:t>CONFIG_X86_X32=y)</a:t>
            </a:r>
            <a:endParaRPr lang="en-US" sz="800" dirty="0"/>
          </a:p>
          <a:p>
            <a:pPr marL="342900" indent="-171450">
              <a:spcBef>
                <a:spcPts val="600"/>
              </a:spcBef>
              <a:buFont typeface="Arial" panose="020B0604020202020204" pitchFamily="34" charset="0"/>
              <a:buChar char="•"/>
            </a:pPr>
            <a:endParaRPr lang="en-US" sz="1000" dirty="0"/>
          </a:p>
          <a:p>
            <a:pPr marL="342900" indent="-171450">
              <a:spcBef>
                <a:spcPts val="600"/>
              </a:spcBef>
              <a:buFont typeface="Arial" panose="020B0604020202020204" pitchFamily="34" charset="0"/>
              <a:buChar char="•"/>
            </a:pPr>
            <a:endParaRPr lang="en-US" sz="1000" dirty="0" smtClean="0"/>
          </a:p>
          <a:p>
            <a:pPr marL="342900" indent="-171450">
              <a:spcBef>
                <a:spcPts val="600"/>
              </a:spcBef>
              <a:buFont typeface="Arial" panose="020B0604020202020204" pitchFamily="34" charset="0"/>
              <a:buChar char="•"/>
            </a:pPr>
            <a:endParaRPr lang="en-US" sz="1100" dirty="0" smtClean="0"/>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47107" y="3332012"/>
            <a:ext cx="4337048"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100" dirty="0" smtClean="0"/>
              <a:t>Provides more registers but in 4GB of address space</a:t>
            </a:r>
          </a:p>
          <a:p>
            <a:pPr marL="342900" indent="-171450">
              <a:spcBef>
                <a:spcPts val="600"/>
              </a:spcBef>
              <a:buFont typeface="Arial" panose="020B0604020202020204" pitchFamily="34" charset="0"/>
              <a:buChar char="•"/>
            </a:pPr>
            <a:r>
              <a:rPr lang="en-US" sz="1100" dirty="0" smtClean="0"/>
              <a:t>Better use of cache lines due to </a:t>
            </a:r>
            <a:r>
              <a:rPr lang="en-US" sz="1100" dirty="0"/>
              <a:t>32b </a:t>
            </a:r>
            <a:r>
              <a:rPr lang="en-US" sz="1100" dirty="0" smtClean="0"/>
              <a:t>pointers, reducing </a:t>
            </a:r>
            <a:r>
              <a:rPr lang="en-US" sz="1100" dirty="0"/>
              <a:t>misses</a:t>
            </a:r>
            <a:endParaRPr lang="en-US" sz="1100" dirty="0" smtClean="0"/>
          </a:p>
          <a:p>
            <a:pPr marL="342900" indent="-171450">
              <a:spcBef>
                <a:spcPts val="600"/>
              </a:spcBef>
              <a:buFont typeface="Arial" panose="020B0604020202020204" pitchFamily="34" charset="0"/>
              <a:buChar char="•"/>
            </a:pPr>
            <a:r>
              <a:rPr lang="en-US" sz="1100" dirty="0" smtClean="0"/>
              <a:t>Systems </a:t>
            </a:r>
            <a:r>
              <a:rPr lang="en-US" sz="1100" dirty="0"/>
              <a:t>where you can build everything in x32 </a:t>
            </a:r>
            <a:r>
              <a:rPr lang="en-US" sz="1100" dirty="0" smtClean="0"/>
              <a:t>mode</a:t>
            </a:r>
          </a:p>
          <a:p>
            <a:pPr marL="342900" indent="-171450">
              <a:spcBef>
                <a:spcPts val="600"/>
              </a:spcBef>
              <a:buFont typeface="Arial" panose="020B0604020202020204" pitchFamily="34" charset="0"/>
              <a:buChar char="•"/>
            </a:pPr>
            <a:endParaRPr lang="en-US" sz="1100" dirty="0" smtClean="0"/>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2" y="2218688"/>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171450">
              <a:spcBef>
                <a:spcPts val="600"/>
              </a:spcBef>
            </a:pPr>
            <a:r>
              <a:rPr lang="en-US" sz="1100" dirty="0">
                <a:solidFill>
                  <a:srgbClr val="0071C5"/>
                </a:solidFill>
                <a:cs typeface="Neo Sans Intel"/>
              </a:rPr>
              <a:t>Programs </a:t>
            </a:r>
            <a:r>
              <a:rPr lang="en-US" sz="1100" dirty="0" smtClean="0">
                <a:solidFill>
                  <a:srgbClr val="0071C5"/>
                </a:solidFill>
                <a:cs typeface="Neo Sans Intel"/>
              </a:rPr>
              <a:t>gain the </a:t>
            </a:r>
            <a:r>
              <a:rPr lang="en-US" sz="1100" dirty="0">
                <a:solidFill>
                  <a:srgbClr val="0071C5"/>
                </a:solidFill>
                <a:cs typeface="Neo Sans Intel"/>
              </a:rPr>
              <a:t>advantage </a:t>
            </a:r>
            <a:r>
              <a:rPr lang="en-US" sz="1100" dirty="0" smtClean="0">
                <a:solidFill>
                  <a:srgbClr val="0071C5"/>
                </a:solidFill>
                <a:cs typeface="Neo Sans Intel"/>
              </a:rPr>
              <a:t>of x86-64 </a:t>
            </a:r>
            <a:r>
              <a:rPr lang="en-US" sz="1100" dirty="0">
                <a:solidFill>
                  <a:srgbClr val="0071C5"/>
                </a:solidFill>
                <a:cs typeface="Neo Sans Intel"/>
              </a:rPr>
              <a:t>while using 32-bit </a:t>
            </a:r>
            <a:r>
              <a:rPr lang="en-US" sz="1100" dirty="0" smtClean="0">
                <a:solidFill>
                  <a:srgbClr val="0071C5"/>
                </a:solidFill>
                <a:cs typeface="Neo Sans Intel"/>
              </a:rPr>
              <a:t>pointers, avoiding </a:t>
            </a:r>
            <a:r>
              <a:rPr lang="en-US" sz="1100" dirty="0">
                <a:solidFill>
                  <a:srgbClr val="0071C5"/>
                </a:solidFill>
                <a:cs typeface="Neo Sans Intel"/>
              </a:rPr>
              <a:t>the overhead of 64-bit pointers</a:t>
            </a:r>
            <a:r>
              <a:rPr lang="en-US" sz="1100" dirty="0" smtClean="0">
                <a:solidFill>
                  <a:srgbClr val="0071C5"/>
                </a:solidFill>
                <a:cs typeface="Neo Sans Intel"/>
              </a:rPr>
              <a:t>.</a:t>
            </a:r>
            <a:endParaRPr lang="en-US" sz="1100" dirty="0"/>
          </a:p>
          <a:p>
            <a:pPr marL="568325" lvl="1" indent="-171450">
              <a:spcBef>
                <a:spcPts val="0"/>
              </a:spcBef>
            </a:pPr>
            <a:r>
              <a:rPr lang="en-US" sz="900" dirty="0" smtClean="0"/>
              <a:t>larger </a:t>
            </a:r>
            <a:r>
              <a:rPr lang="en-US" sz="900" dirty="0"/>
              <a:t>number of CPU registers, better floating-point performance, faster position-independent code shared libraries, function parameters passed via registers, faster </a:t>
            </a:r>
            <a:r>
              <a:rPr lang="en-US" sz="900" dirty="0" err="1"/>
              <a:t>syscall</a:t>
            </a:r>
            <a:r>
              <a:rPr lang="en-US" sz="900" dirty="0"/>
              <a:t> </a:t>
            </a:r>
            <a:r>
              <a:rPr lang="en-US" sz="900" dirty="0" smtClean="0"/>
              <a:t>instruction</a:t>
            </a:r>
            <a:endParaRPr lang="en-US" sz="900" dirty="0"/>
          </a:p>
        </p:txBody>
      </p:sp>
    </p:spTree>
    <p:extLst>
      <p:ext uri="{BB962C8B-B14F-4D97-AF65-F5344CB8AC3E}">
        <p14:creationId xmlns:p14="http://schemas.microsoft.com/office/powerpoint/2010/main" val="2851113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AVX2</a:t>
            </a:r>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6" y="1140086"/>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100" dirty="0"/>
              <a:t>AVX2 – SIMD instruction </a:t>
            </a:r>
            <a:r>
              <a:rPr lang="en-US" sz="1100" dirty="0" smtClean="0"/>
              <a:t>support for 256-bit integer vectors</a:t>
            </a:r>
          </a:p>
          <a:p>
            <a:pPr marL="568325" lvl="1" indent="-171450">
              <a:spcBef>
                <a:spcPts val="0"/>
              </a:spcBef>
            </a:pPr>
            <a:r>
              <a:rPr lang="en-US" sz="900" dirty="0" smtClean="0"/>
              <a:t>Extends 128-bit </a:t>
            </a:r>
            <a:r>
              <a:rPr lang="en-US" sz="900" dirty="0"/>
              <a:t>integer </a:t>
            </a:r>
            <a:r>
              <a:rPr lang="en-US" sz="900" dirty="0" smtClean="0"/>
              <a:t>vectors instructions to 256-bit</a:t>
            </a:r>
          </a:p>
          <a:p>
            <a:pPr marL="568325" lvl="1" indent="-171450">
              <a:spcBef>
                <a:spcPts val="0"/>
              </a:spcBef>
            </a:pPr>
            <a:r>
              <a:rPr lang="en-US" sz="900" dirty="0" smtClean="0"/>
              <a:t>Use the same 256-bit YMM registers as Intel AVX</a:t>
            </a:r>
          </a:p>
          <a:p>
            <a:pPr marL="568325" lvl="1" indent="-171450">
              <a:spcBef>
                <a:spcPts val="0"/>
              </a:spcBef>
            </a:pPr>
            <a:r>
              <a:rPr lang="en-US" sz="900" dirty="0" smtClean="0"/>
              <a:t>Support available in Haswell and with GCC 4.7</a:t>
            </a:r>
            <a:endParaRPr lang="en-US" sz="900" dirty="0"/>
          </a:p>
          <a:p>
            <a:pPr marL="342900" indent="-171450">
              <a:buFont typeface="Arial" panose="020B0604020202020204" pitchFamily="34" charset="0"/>
              <a:buChar char="•"/>
            </a:pPr>
            <a:endParaRPr lang="en-US" sz="1100" dirty="0"/>
          </a:p>
          <a:p>
            <a:pPr marL="342900" indent="-171450">
              <a:spcBef>
                <a:spcPts val="600"/>
              </a:spcBef>
              <a:buFont typeface="Arial" panose="020B0604020202020204" pitchFamily="34" charset="0"/>
              <a:buChar char="•"/>
            </a:pPr>
            <a:endParaRPr lang="en-US" sz="1100" dirty="0" smtClean="0"/>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47107" y="3332012"/>
            <a:ext cx="4337048"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100" dirty="0" smtClean="0"/>
              <a:t>Available on Haswell</a:t>
            </a:r>
          </a:p>
          <a:p>
            <a:pPr marL="342900" indent="-171450">
              <a:spcBef>
                <a:spcPts val="600"/>
              </a:spcBef>
              <a:buFont typeface="Arial" panose="020B0604020202020204" pitchFamily="34" charset="0"/>
              <a:buChar char="•"/>
            </a:pPr>
            <a:r>
              <a:rPr lang="en-US" sz="1100" dirty="0" smtClean="0"/>
              <a:t>Wherever </a:t>
            </a:r>
            <a:r>
              <a:rPr lang="en-US" sz="1100" dirty="0"/>
              <a:t>there is Data Parallelism</a:t>
            </a:r>
          </a:p>
          <a:p>
            <a:pPr marL="342900" indent="-171450">
              <a:spcBef>
                <a:spcPts val="600"/>
              </a:spcBef>
              <a:buFont typeface="Arial" panose="020B0604020202020204" pitchFamily="34" charset="0"/>
              <a:buChar char="•"/>
            </a:pPr>
            <a:r>
              <a:rPr lang="en-US" sz="1100" dirty="0" smtClean="0"/>
              <a:t>Bulk </a:t>
            </a:r>
            <a:r>
              <a:rPr lang="en-US" sz="1100" dirty="0"/>
              <a:t>Processing and Table Lookup </a:t>
            </a:r>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2" y="2218688"/>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100" dirty="0"/>
              <a:t>Performance </a:t>
            </a:r>
            <a:r>
              <a:rPr lang="en-US" sz="1100" dirty="0" smtClean="0"/>
              <a:t>enhancements</a:t>
            </a:r>
          </a:p>
          <a:p>
            <a:pPr marL="342900" indent="-171450">
              <a:spcBef>
                <a:spcPts val="600"/>
              </a:spcBef>
              <a:buFont typeface="Arial" panose="020B0604020202020204" pitchFamily="34" charset="0"/>
              <a:buChar char="•"/>
            </a:pPr>
            <a:r>
              <a:rPr lang="en-US" sz="1100" dirty="0"/>
              <a:t>Useful for ACL look up and </a:t>
            </a:r>
            <a:r>
              <a:rPr lang="en-US" sz="1100" dirty="0" smtClean="0"/>
              <a:t>memory copy</a:t>
            </a:r>
            <a:endParaRPr lang="en-US" sz="1100" dirty="0"/>
          </a:p>
        </p:txBody>
      </p:sp>
      <p:pic>
        <p:nvPicPr>
          <p:cNvPr id="13" name="Picture 2" descr="https://embedded.communities.intel.com/servlet/JiveServlet/showImage/38-5651-4468/AVX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2959" y="364273"/>
            <a:ext cx="4119941" cy="36236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0055" y="4648244"/>
            <a:ext cx="7744690" cy="276999"/>
          </a:xfrm>
          <a:prstGeom prst="rect">
            <a:avLst/>
          </a:prstGeom>
          <a:noFill/>
        </p:spPr>
        <p:txBody>
          <a:bodyPr wrap="square" lIns="0" tIns="0" rIns="0" bIns="0" rtlCol="0" anchor="ctr">
            <a:spAutoFit/>
          </a:bodyPr>
          <a:lstStyle/>
          <a:p>
            <a:pPr eaLnBrk="1" hangingPunct="1"/>
            <a:r>
              <a:rPr lang="en-US" sz="600" dirty="0">
                <a:latin typeface="+mn-lt"/>
                <a:ea typeface="Geneva" charset="0"/>
                <a:cs typeface="Geneva" charset="0"/>
              </a:rPr>
              <a:t>http://www.intel.com/software/avx</a:t>
            </a:r>
          </a:p>
          <a:p>
            <a:pPr eaLnBrk="1" hangingPunct="1"/>
            <a:r>
              <a:rPr lang="en-US" sz="600" dirty="0">
                <a:latin typeface="+mn-lt"/>
                <a:ea typeface="Geneva" charset="0"/>
                <a:cs typeface="Geneva" charset="0"/>
              </a:rPr>
              <a:t>https://embedded.communities.intel.com/community/en/applications/blog/2013/08/15/intel-advanced-vector-extensions-avx-20-offers-breakthrough-performance-for-medical-imaging</a:t>
            </a:r>
          </a:p>
          <a:p>
            <a:pPr eaLnBrk="1" hangingPunct="1"/>
            <a:endParaRPr lang="en-US" sz="600" dirty="0">
              <a:latin typeface="+mn-lt"/>
              <a:ea typeface="Geneva" charset="0"/>
              <a:cs typeface="Geneva" charset="0"/>
            </a:endParaRPr>
          </a:p>
        </p:txBody>
      </p:sp>
    </p:spTree>
    <p:extLst>
      <p:ext uri="{BB962C8B-B14F-4D97-AF65-F5344CB8AC3E}">
        <p14:creationId xmlns:p14="http://schemas.microsoft.com/office/powerpoint/2010/main" val="3543737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Interrupt Mode </a:t>
            </a:r>
            <a:r>
              <a:rPr lang="en-US" sz="2800" dirty="0" smtClean="0"/>
              <a:t>Support</a:t>
            </a:r>
            <a:endParaRPr lang="en-US" sz="2800" dirty="0"/>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8" name="Round Diagonal Corner Rectangle 7"/>
          <p:cNvSpPr/>
          <p:nvPr/>
        </p:nvSpPr>
        <p:spPr bwMode="auto">
          <a:xfrm>
            <a:off x="474134"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26539" y="1165487"/>
            <a:ext cx="4172520"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100" dirty="0"/>
              <a:t>Intelligent transition </a:t>
            </a:r>
            <a:r>
              <a:rPr lang="en-US" sz="1100" dirty="0" smtClean="0"/>
              <a:t>between polling mode and interrupt mode depending on actual </a:t>
            </a:r>
            <a:r>
              <a:rPr lang="en-US" sz="1100" dirty="0"/>
              <a:t>packet load </a:t>
            </a:r>
            <a:endParaRPr lang="en-US" sz="1100" dirty="0" smtClean="0"/>
          </a:p>
          <a:p>
            <a:pPr marL="342900" indent="-171450">
              <a:spcBef>
                <a:spcPts val="600"/>
              </a:spcBef>
              <a:buFont typeface="Arial" panose="020B0604020202020204" pitchFamily="34" charset="0"/>
              <a:buChar char="•"/>
            </a:pPr>
            <a:r>
              <a:rPr lang="en-US" sz="1100" dirty="0"/>
              <a:t>Essentially operate a “NAPI” type loop in user </a:t>
            </a:r>
            <a:r>
              <a:rPr lang="en-US" sz="1100" dirty="0" smtClean="0"/>
              <a:t>space</a:t>
            </a:r>
          </a:p>
          <a:p>
            <a:pPr marL="342900" indent="-171450">
              <a:spcBef>
                <a:spcPts val="600"/>
              </a:spcBef>
              <a:buFont typeface="Arial" panose="020B0604020202020204" pitchFamily="34" charset="0"/>
              <a:buChar char="•"/>
            </a:pPr>
            <a:endParaRPr lang="en-US" sz="1100" dirty="0"/>
          </a:p>
          <a:p>
            <a:pPr marL="342900" indent="-171450">
              <a:spcBef>
                <a:spcPts val="600"/>
              </a:spcBef>
              <a:buFont typeface="Arial" panose="020B0604020202020204" pitchFamily="34" charset="0"/>
              <a:buChar char="•"/>
            </a:pPr>
            <a:endParaRPr lang="en-US" sz="1100" dirty="0" smtClean="0"/>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13239" y="3450550"/>
            <a:ext cx="4337048" cy="1079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200" dirty="0" smtClean="0"/>
              <a:t>Saving of power and CPU cycles is </a:t>
            </a:r>
            <a:r>
              <a:rPr lang="en-US" sz="1200" dirty="0"/>
              <a:t>more important </a:t>
            </a:r>
          </a:p>
          <a:p>
            <a:pPr marL="568325" lvl="1" indent="-171450">
              <a:spcBef>
                <a:spcPts val="0"/>
              </a:spcBef>
            </a:pPr>
            <a:r>
              <a:rPr lang="en-US" sz="1000" dirty="0" smtClean="0"/>
              <a:t>Increased </a:t>
            </a:r>
            <a:r>
              <a:rPr lang="en-US" sz="1000" dirty="0"/>
              <a:t>latency / </a:t>
            </a:r>
            <a:r>
              <a:rPr lang="en-US" sz="1000" dirty="0" smtClean="0"/>
              <a:t>jitter is acceptable in this model</a:t>
            </a:r>
          </a:p>
          <a:p>
            <a:pPr marL="342900" indent="-171450">
              <a:spcBef>
                <a:spcPts val="0"/>
              </a:spcBef>
              <a:buFont typeface="Arial" panose="020B0604020202020204" pitchFamily="34" charset="0"/>
              <a:buChar char="•"/>
            </a:pPr>
            <a:r>
              <a:rPr lang="en-US" sz="1200" dirty="0" smtClean="0"/>
              <a:t>Polling thread yield when traffic is low to let other threads to run</a:t>
            </a:r>
            <a:endParaRPr lang="en-US" sz="1200" dirty="0"/>
          </a:p>
          <a:p>
            <a:pPr marL="342900" indent="-171450">
              <a:spcBef>
                <a:spcPts val="0"/>
              </a:spcBef>
              <a:buFont typeface="Arial" panose="020B0604020202020204" pitchFamily="34" charset="0"/>
              <a:buChar char="•"/>
            </a:pPr>
            <a:r>
              <a:rPr lang="en-US" sz="1100" dirty="0" smtClean="0"/>
              <a:t>Interrupt </a:t>
            </a:r>
            <a:r>
              <a:rPr lang="en-US" sz="1100" dirty="0"/>
              <a:t>modes for Link Status Change (LSC) and Rx </a:t>
            </a:r>
            <a:r>
              <a:rPr lang="en-US" sz="1100" dirty="0" smtClean="0"/>
              <a:t>events</a:t>
            </a:r>
            <a:endParaRPr lang="en-US" sz="1100" dirty="0"/>
          </a:p>
        </p:txBody>
      </p:sp>
      <p:sp>
        <p:nvSpPr>
          <p:cNvPr id="12" name="Round Diagonal Corner Rectangle 11"/>
          <p:cNvSpPr/>
          <p:nvPr/>
        </p:nvSpPr>
        <p:spPr bwMode="auto">
          <a:xfrm>
            <a:off x="448733" y="3000753"/>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10530" y="2261022"/>
            <a:ext cx="4337048" cy="756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300"/>
              </a:spcBef>
              <a:buFont typeface="Arial" panose="020B0604020202020204" pitchFamily="34" charset="0"/>
              <a:buChar char="•"/>
            </a:pPr>
            <a:r>
              <a:rPr lang="en-US" sz="1000" dirty="0"/>
              <a:t>Power </a:t>
            </a:r>
            <a:r>
              <a:rPr lang="en-US" sz="1000" dirty="0" smtClean="0"/>
              <a:t>saving and CPU resource sharing </a:t>
            </a:r>
          </a:p>
          <a:p>
            <a:pPr marL="342900" indent="-171450">
              <a:spcBef>
                <a:spcPts val="300"/>
              </a:spcBef>
              <a:buFont typeface="Arial" panose="020B0604020202020204" pitchFamily="34" charset="0"/>
              <a:buChar char="•"/>
            </a:pPr>
            <a:r>
              <a:rPr lang="en-US" altLang="zh-CN" sz="1000" dirty="0" smtClean="0"/>
              <a:t>Build up on VFIO mechanism  supporting up to 64 </a:t>
            </a:r>
            <a:r>
              <a:rPr lang="en-US" altLang="zh-CN" sz="1000" dirty="0" err="1" smtClean="0"/>
              <a:t>MSIx</a:t>
            </a:r>
            <a:r>
              <a:rPr lang="en-US" altLang="zh-CN" sz="1000" dirty="0" smtClean="0"/>
              <a:t> interrupt vectors that can be used to support per-queue </a:t>
            </a:r>
            <a:r>
              <a:rPr lang="en-US" altLang="zh-CN" sz="1000" smtClean="0"/>
              <a:t>mode transition</a:t>
            </a:r>
            <a:endParaRPr lang="en-US" altLang="zh-CN" sz="1000" dirty="0" smtClean="0"/>
          </a:p>
          <a:p>
            <a:pPr marL="342900" indent="-171450">
              <a:spcBef>
                <a:spcPts val="600"/>
              </a:spcBef>
              <a:buFont typeface="Arial" panose="020B0604020202020204" pitchFamily="34" charset="0"/>
              <a:buChar char="•"/>
            </a:pPr>
            <a:endParaRPr lang="en-US" sz="1000" dirty="0"/>
          </a:p>
        </p:txBody>
      </p:sp>
      <p:sp>
        <p:nvSpPr>
          <p:cNvPr id="4" name="TextBox 3"/>
          <p:cNvSpPr txBox="1"/>
          <p:nvPr/>
        </p:nvSpPr>
        <p:spPr>
          <a:xfrm>
            <a:off x="5101038" y="1961467"/>
            <a:ext cx="1757912" cy="161583"/>
          </a:xfrm>
          <a:prstGeom prst="rect">
            <a:avLst/>
          </a:prstGeom>
          <a:noFill/>
        </p:spPr>
        <p:txBody>
          <a:bodyPr wrap="square" lIns="0" tIns="0" rIns="0" bIns="0" rtlCol="0" anchor="ctr">
            <a:spAutoFit/>
          </a:bodyPr>
          <a:lstStyle/>
          <a:p>
            <a:pPr algn="ctr" eaLnBrk="1" hangingPunct="1"/>
            <a:r>
              <a:rPr lang="en-US" sz="1050" b="1" u="sng" dirty="0" smtClean="0">
                <a:latin typeface="+mn-lt"/>
                <a:ea typeface="Geneva" charset="0"/>
                <a:cs typeface="Geneva" charset="0"/>
              </a:rPr>
              <a:t>Possible UIO Mechanism</a:t>
            </a:r>
            <a:endParaRPr lang="en-US" sz="1050" b="1" u="sng" dirty="0">
              <a:latin typeface="+mn-lt"/>
              <a:ea typeface="Geneva" charset="0"/>
              <a:cs typeface="Geneva" charset="0"/>
            </a:endParaRPr>
          </a:p>
        </p:txBody>
      </p:sp>
      <p:pic>
        <p:nvPicPr>
          <p:cNvPr id="6" name="Picture 5"/>
          <p:cNvPicPr>
            <a:picLocks noChangeAspect="1"/>
          </p:cNvPicPr>
          <p:nvPr/>
        </p:nvPicPr>
        <p:blipFill>
          <a:blip r:embed="rId2"/>
          <a:stretch>
            <a:fillRect/>
          </a:stretch>
        </p:blipFill>
        <p:spPr>
          <a:xfrm>
            <a:off x="7030108" y="279203"/>
            <a:ext cx="2113892" cy="1697519"/>
          </a:xfrm>
          <a:prstGeom prst="rect">
            <a:avLst/>
          </a:prstGeom>
        </p:spPr>
      </p:pic>
      <p:sp>
        <p:nvSpPr>
          <p:cNvPr id="13" name="TextBox 12"/>
          <p:cNvSpPr txBox="1"/>
          <p:nvPr/>
        </p:nvSpPr>
        <p:spPr>
          <a:xfrm>
            <a:off x="7208098" y="1961467"/>
            <a:ext cx="1757912" cy="407804"/>
          </a:xfrm>
          <a:prstGeom prst="rect">
            <a:avLst/>
          </a:prstGeom>
          <a:noFill/>
        </p:spPr>
        <p:txBody>
          <a:bodyPr wrap="square" lIns="0" tIns="0" rIns="0" bIns="0" rtlCol="0" anchor="ctr">
            <a:spAutoFit/>
          </a:bodyPr>
          <a:lstStyle/>
          <a:p>
            <a:pPr algn="ctr" eaLnBrk="1" hangingPunct="1"/>
            <a:r>
              <a:rPr lang="en-US" sz="1050" b="1" u="sng" dirty="0" smtClean="0">
                <a:latin typeface="+mn-lt"/>
                <a:ea typeface="Geneva" charset="0"/>
                <a:cs typeface="Geneva" charset="0"/>
              </a:rPr>
              <a:t>Possible VFIO Mechanism</a:t>
            </a:r>
          </a:p>
          <a:p>
            <a:pPr eaLnBrk="1" hangingPunct="1"/>
            <a:r>
              <a:rPr lang="en-US" altLang="zh-CN" sz="800" dirty="0">
                <a:latin typeface="+mj-lt"/>
              </a:rPr>
              <a:t>LSC interrupt and Rx interrupt handled by different DPDK threads </a:t>
            </a:r>
            <a:r>
              <a:rPr lang="en-US" altLang="zh-CN" sz="800" dirty="0" smtClean="0">
                <a:latin typeface="+mj-lt"/>
              </a:rPr>
              <a:t>respectively</a:t>
            </a:r>
            <a:endParaRPr lang="en-US" altLang="zh-CN" sz="800" dirty="0">
              <a:latin typeface="+mj-lt"/>
            </a:endParaRPr>
          </a:p>
        </p:txBody>
      </p:sp>
      <p:pic>
        <p:nvPicPr>
          <p:cNvPr id="14" name="Picture 13"/>
          <p:cNvPicPr>
            <a:picLocks noChangeAspect="1"/>
          </p:cNvPicPr>
          <p:nvPr/>
        </p:nvPicPr>
        <p:blipFill>
          <a:blip r:embed="rId3"/>
          <a:stretch>
            <a:fillRect/>
          </a:stretch>
        </p:blipFill>
        <p:spPr>
          <a:xfrm>
            <a:off x="4667466" y="279204"/>
            <a:ext cx="2345288" cy="1617546"/>
          </a:xfrm>
          <a:prstGeom prst="rect">
            <a:avLst/>
          </a:prstGeom>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3010" y="2498822"/>
            <a:ext cx="3875088" cy="2237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9302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2.1 New Features</a:t>
            </a:r>
            <a:endParaRPr lang="en-US" dirty="0"/>
          </a:p>
        </p:txBody>
      </p:sp>
      <p:sp>
        <p:nvSpPr>
          <p:cNvPr id="3" name="Date Placeholder 2"/>
          <p:cNvSpPr>
            <a:spLocks noGrp="1"/>
          </p:cNvSpPr>
          <p:nvPr>
            <p:ph type="dt" sz="half" idx="10"/>
          </p:nvPr>
        </p:nvSpPr>
        <p:spPr/>
        <p:txBody>
          <a:bodyPr/>
          <a:lstStyle/>
          <a:p>
            <a:pPr>
              <a:defRPr/>
            </a:pPr>
            <a:r>
              <a:rPr lang="en-US" smtClean="0"/>
              <a:t>INTEL CONFIDENTIAL</a:t>
            </a:r>
            <a:endParaRPr lang="en-US" dirty="0"/>
          </a:p>
        </p:txBody>
      </p:sp>
      <p:sp>
        <p:nvSpPr>
          <p:cNvPr id="4" name="AutoShape 5"/>
          <p:cNvSpPr>
            <a:spLocks noChangeAspect="1" noChangeArrowheads="1"/>
          </p:cNvSpPr>
          <p:nvPr/>
        </p:nvSpPr>
        <p:spPr bwMode="auto">
          <a:xfrm>
            <a:off x="4859709" y="4611469"/>
            <a:ext cx="957443" cy="185470"/>
          </a:xfrm>
          <a:prstGeom prst="roundRect">
            <a:avLst/>
          </a:prstGeom>
          <a:solidFill>
            <a:srgbClr val="00B050"/>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wrap="none" lIns="92075" tIns="27432" rIns="92075" bIns="27432" anchor="ctr"/>
          <a:lstStyle/>
          <a:p>
            <a:pPr marL="117475" indent="-117475" algn="ctr" eaLnBrk="0" hangingPunct="0"/>
            <a:r>
              <a:rPr lang="en-US" sz="1000" b="1" dirty="0" smtClean="0">
                <a:solidFill>
                  <a:schemeClr val="bg1"/>
                </a:solidFill>
                <a:latin typeface="Arial" pitchFamily="34" charset="0"/>
                <a:cs typeface="Arial" pitchFamily="34" charset="0"/>
              </a:rPr>
              <a:t>Shipping</a:t>
            </a:r>
          </a:p>
        </p:txBody>
      </p:sp>
      <p:sp>
        <p:nvSpPr>
          <p:cNvPr id="5" name="AutoShape 5"/>
          <p:cNvSpPr>
            <a:spLocks noChangeAspect="1" noChangeArrowheads="1"/>
          </p:cNvSpPr>
          <p:nvPr/>
        </p:nvSpPr>
        <p:spPr bwMode="auto">
          <a:xfrm>
            <a:off x="5891312" y="4619599"/>
            <a:ext cx="968479" cy="182097"/>
          </a:xfrm>
          <a:prstGeom prst="roundRect">
            <a:avLst/>
          </a:prstGeom>
          <a:solidFill>
            <a:srgbClr val="0070C0"/>
          </a:solidFill>
          <a:ln w="9525">
            <a:prstDash val="solid"/>
            <a:headEnd type="none" w="sm" len="sm"/>
            <a:tailEnd type="none" w="sm" len="sm"/>
          </a:ln>
        </p:spPr>
        <p:style>
          <a:lnRef idx="1">
            <a:schemeClr val="dk1"/>
          </a:lnRef>
          <a:fillRef idx="2">
            <a:schemeClr val="dk1"/>
          </a:fillRef>
          <a:effectRef idx="1">
            <a:schemeClr val="dk1"/>
          </a:effectRef>
          <a:fontRef idx="minor">
            <a:schemeClr val="dk1"/>
          </a:fontRef>
        </p:style>
        <p:txBody>
          <a:bodyPr wrap="none" lIns="92075" tIns="46038" rIns="92075" bIns="46038" anchor="ctr"/>
          <a:lstStyle/>
          <a:p>
            <a:pPr marL="117475" indent="-117475" algn="ctr" eaLnBrk="0" hangingPunct="0"/>
            <a:r>
              <a:rPr lang="en-US" sz="1000" b="1" smtClean="0">
                <a:solidFill>
                  <a:schemeClr val="bg1"/>
                </a:solidFill>
                <a:latin typeface="Arial" pitchFamily="34" charset="0"/>
                <a:cs typeface="Arial" pitchFamily="34" charset="0"/>
              </a:rPr>
              <a:t>In Development</a:t>
            </a:r>
          </a:p>
        </p:txBody>
      </p:sp>
      <p:sp>
        <p:nvSpPr>
          <p:cNvPr id="7" name="AutoShape 5"/>
          <p:cNvSpPr>
            <a:spLocks noChangeAspect="1" noChangeArrowheads="1"/>
          </p:cNvSpPr>
          <p:nvPr/>
        </p:nvSpPr>
        <p:spPr bwMode="auto">
          <a:xfrm>
            <a:off x="6933951" y="4610484"/>
            <a:ext cx="968479" cy="181137"/>
          </a:xfrm>
          <a:prstGeom prst="roundRect">
            <a:avLst/>
          </a:prstGeom>
          <a:solidFill>
            <a:srgbClr val="7030A0"/>
          </a:solidFill>
          <a:ln>
            <a:solidFill>
              <a:schemeClr val="tx1"/>
            </a:solidFill>
            <a:prstDash val="solid"/>
            <a:headEnd type="none" w="sm" len="sm"/>
            <a:tailEnd type="none" w="sm" len="sm"/>
          </a:ln>
        </p:spPr>
        <p:style>
          <a:lnRef idx="1">
            <a:schemeClr val="dk1"/>
          </a:lnRef>
          <a:fillRef idx="2">
            <a:schemeClr val="dk1"/>
          </a:fillRef>
          <a:effectRef idx="1">
            <a:schemeClr val="dk1"/>
          </a:effectRef>
          <a:fontRef idx="minor">
            <a:schemeClr val="dk1"/>
          </a:fontRef>
        </p:style>
        <p:txBody>
          <a:bodyPr wrap="none" lIns="92075" tIns="46038" rIns="92075" bIns="46038" anchor="ctr"/>
          <a:lstStyle/>
          <a:p>
            <a:pPr marL="117475" indent="-117475" algn="ctr" eaLnBrk="0" hangingPunct="0"/>
            <a:r>
              <a:rPr lang="en-US" sz="1000" b="1" dirty="0" smtClean="0">
                <a:solidFill>
                  <a:schemeClr val="bg1"/>
                </a:solidFill>
                <a:latin typeface="Arial" pitchFamily="34" charset="0"/>
                <a:cs typeface="Arial" pitchFamily="34" charset="0"/>
              </a:rPr>
              <a:t>Planning</a:t>
            </a:r>
          </a:p>
        </p:txBody>
      </p:sp>
      <p:grpSp>
        <p:nvGrpSpPr>
          <p:cNvPr id="11" name="Group 10"/>
          <p:cNvGrpSpPr/>
          <p:nvPr/>
        </p:nvGrpSpPr>
        <p:grpSpPr>
          <a:xfrm>
            <a:off x="1657677" y="853498"/>
            <a:ext cx="2410058" cy="3396163"/>
            <a:chOff x="4449866" y="176438"/>
            <a:chExt cx="2009681" cy="3396163"/>
          </a:xfrm>
        </p:grpSpPr>
        <p:sp>
          <p:nvSpPr>
            <p:cNvPr id="12" name="Rounded Rectangle 11"/>
            <p:cNvSpPr/>
            <p:nvPr/>
          </p:nvSpPr>
          <p:spPr>
            <a:xfrm>
              <a:off x="4449866" y="176438"/>
              <a:ext cx="2009681" cy="3396163"/>
            </a:xfrm>
            <a:prstGeom prst="roundRect">
              <a:avLst>
                <a:gd name="adj" fmla="val 10000"/>
              </a:avLst>
            </a:prstGeom>
            <a:solidFill>
              <a:srgbClr val="7030A0"/>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
          <p:nvSpPr>
            <p:cNvPr id="13" name="Rounded Rectangle 4"/>
            <p:cNvSpPr/>
            <p:nvPr/>
          </p:nvSpPr>
          <p:spPr>
            <a:xfrm>
              <a:off x="4508728" y="235300"/>
              <a:ext cx="1891957" cy="32784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41910" rIns="0" bIns="41910" numCol="1" spcCol="1270" anchor="t" anchorCtr="0">
              <a:noAutofit/>
            </a:bodyPr>
            <a:lstStyle/>
            <a:p>
              <a:pPr lvl="0" algn="l" defTabSz="466725">
                <a:lnSpc>
                  <a:spcPct val="90000"/>
                </a:lnSpc>
                <a:spcBef>
                  <a:spcPct val="0"/>
                </a:spcBef>
                <a:spcAft>
                  <a:spcPct val="35000"/>
                </a:spcAft>
              </a:pPr>
              <a:r>
                <a:rPr lang="en-US" sz="1100" b="1" i="1" kern="1200" dirty="0" smtClean="0"/>
                <a:t>Q3’15 (v 2.1) - Roadmap</a:t>
              </a:r>
              <a:endParaRPr lang="en-US" sz="1100" kern="1200" dirty="0">
                <a:solidFill>
                  <a:schemeClr val="bg1"/>
                </a:solidFill>
              </a:endParaRPr>
            </a:p>
            <a:p>
              <a:pPr marL="57150" lvl="1" indent="-57150" algn="l" defTabSz="355600">
                <a:lnSpc>
                  <a:spcPct val="90000"/>
                </a:lnSpc>
                <a:spcBef>
                  <a:spcPct val="0"/>
                </a:spcBef>
                <a:spcAft>
                  <a:spcPct val="15000"/>
                </a:spcAft>
                <a:buChar char="••"/>
              </a:pPr>
              <a:r>
                <a:rPr lang="en-US" sz="900" b="1" i="1" kern="1200" dirty="0" smtClean="0"/>
                <a:t>Silicon Support</a:t>
              </a:r>
              <a:endParaRPr lang="en-US" sz="900" b="1" i="1" kern="1200" dirty="0"/>
            </a:p>
            <a:p>
              <a:pPr marL="114300" lvl="2" indent="-57150" algn="l" defTabSz="311150">
                <a:lnSpc>
                  <a:spcPct val="90000"/>
                </a:lnSpc>
                <a:spcBef>
                  <a:spcPct val="0"/>
                </a:spcBef>
                <a:spcAft>
                  <a:spcPct val="15000"/>
                </a:spcAft>
                <a:buChar char="••"/>
              </a:pPr>
              <a:endParaRPr lang="en-US" sz="800" kern="1200" dirty="0"/>
            </a:p>
            <a:p>
              <a:pPr marL="114300" lvl="2" indent="-57150" algn="l" defTabSz="311150">
                <a:lnSpc>
                  <a:spcPct val="90000"/>
                </a:lnSpc>
                <a:spcBef>
                  <a:spcPct val="0"/>
                </a:spcBef>
                <a:spcAft>
                  <a:spcPct val="15000"/>
                </a:spcAft>
                <a:buChar char="••"/>
              </a:pPr>
              <a:endParaRPr lang="en-US" sz="800" kern="1200" dirty="0"/>
            </a:p>
            <a:p>
              <a:pPr marL="114300" lvl="2" indent="-57150" algn="l" defTabSz="311150">
                <a:lnSpc>
                  <a:spcPct val="90000"/>
                </a:lnSpc>
                <a:spcBef>
                  <a:spcPct val="0"/>
                </a:spcBef>
                <a:spcAft>
                  <a:spcPct val="15000"/>
                </a:spcAft>
                <a:buChar char="••"/>
              </a:pPr>
              <a:endParaRPr lang="en-US" sz="800" kern="1200" dirty="0"/>
            </a:p>
            <a:p>
              <a:pPr marL="114300" lvl="2" indent="-57150" algn="l" defTabSz="311150">
                <a:lnSpc>
                  <a:spcPct val="90000"/>
                </a:lnSpc>
                <a:spcBef>
                  <a:spcPct val="0"/>
                </a:spcBef>
                <a:spcAft>
                  <a:spcPct val="15000"/>
                </a:spcAft>
                <a:buChar char="••"/>
              </a:pPr>
              <a:endParaRPr lang="en-US" sz="800" kern="1200" dirty="0"/>
            </a:p>
            <a:p>
              <a:pPr marL="57150" lvl="1" indent="-57150" algn="l" defTabSz="355600">
                <a:lnSpc>
                  <a:spcPct val="90000"/>
                </a:lnSpc>
                <a:spcBef>
                  <a:spcPct val="0"/>
                </a:spcBef>
                <a:spcAft>
                  <a:spcPct val="15000"/>
                </a:spcAft>
                <a:buChar char="••"/>
              </a:pPr>
              <a:r>
                <a:rPr lang="en-US" sz="900" b="1" i="1" kern="1200" dirty="0" smtClean="0"/>
                <a:t>DPDK</a:t>
              </a:r>
              <a:endParaRPr lang="en-US" sz="900" i="1" kern="1200" dirty="0"/>
            </a:p>
            <a:p>
              <a:pPr marL="114300" lvl="2" indent="-57150" algn="l" defTabSz="311150">
                <a:lnSpc>
                  <a:spcPct val="90000"/>
                </a:lnSpc>
                <a:spcBef>
                  <a:spcPct val="0"/>
                </a:spcBef>
                <a:spcAft>
                  <a:spcPct val="15000"/>
                </a:spcAft>
                <a:buChar char="••"/>
              </a:pPr>
              <a:r>
                <a:rPr lang="en-US" sz="800" kern="1200" dirty="0" smtClean="0">
                  <a:latin typeface="+mj-lt"/>
                </a:rPr>
                <a:t>Cuckoo Hash with Thread Safety</a:t>
              </a:r>
              <a:endParaRPr lang="en-US" sz="8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800" kern="1200" dirty="0" err="1" smtClean="0">
                  <a:latin typeface="+mj-lt"/>
                </a:rPr>
                <a:t>Lthread</a:t>
              </a:r>
              <a:r>
                <a:rPr lang="en-US" sz="800" kern="1200" dirty="0" smtClean="0">
                  <a:latin typeface="+mj-lt"/>
                </a:rPr>
                <a:t> Library</a:t>
              </a:r>
              <a:endParaRPr lang="en-US" sz="8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800" kern="1200" dirty="0" smtClean="0">
                  <a:latin typeface="+mj-lt"/>
                </a:rPr>
                <a:t>OPNFV Investigation &amp; Requirements</a:t>
              </a:r>
              <a:endParaRPr lang="en-US" sz="8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800" kern="1200" dirty="0" smtClean="0">
                  <a:solidFill>
                    <a:schemeClr val="bg1"/>
                  </a:solidFill>
                  <a:latin typeface="+mj-lt"/>
                </a:rPr>
                <a:t>Live migration bonded VM ports</a:t>
              </a:r>
              <a:endParaRPr lang="en-US" sz="8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800" kern="1200" dirty="0" smtClean="0">
                  <a:solidFill>
                    <a:schemeClr val="bg1"/>
                  </a:solidFill>
                  <a:latin typeface="+mj-lt"/>
                </a:rPr>
                <a:t>Linux Containers (investigation)</a:t>
              </a:r>
              <a:endParaRPr lang="en-US" sz="8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800" kern="1200" dirty="0" smtClean="0">
                  <a:latin typeface="+mj-lt"/>
                </a:rPr>
                <a:t>Flow NIC </a:t>
              </a:r>
              <a:endParaRPr lang="en-US" sz="8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800" kern="1200" dirty="0" smtClean="0">
                  <a:latin typeface="+mj-lt"/>
                </a:rPr>
                <a:t>Packet Framework  (customer requests)</a:t>
              </a:r>
              <a:endParaRPr lang="en-US" sz="8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800" kern="1200" dirty="0" smtClean="0">
                  <a:solidFill>
                    <a:schemeClr val="bg1"/>
                  </a:solidFill>
                  <a:latin typeface="+mj-lt"/>
                </a:rPr>
                <a:t>Memory Management enhancements </a:t>
              </a:r>
              <a:r>
                <a:rPr lang="en-US" sz="800" kern="1200" dirty="0" smtClean="0">
                  <a:latin typeface="+mj-lt"/>
                </a:rPr>
                <a:t>(customer requests)</a:t>
              </a:r>
              <a:endParaRPr lang="en-US" sz="8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800" kern="1200" dirty="0" smtClean="0">
                  <a:solidFill>
                    <a:schemeClr val="bg1"/>
                  </a:solidFill>
                  <a:latin typeface="+mj-lt"/>
                </a:rPr>
                <a:t>Dynamic Link Libraries</a:t>
              </a:r>
              <a:endParaRPr lang="en-US" sz="8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800" kern="1200" dirty="0" smtClean="0">
                  <a:solidFill>
                    <a:schemeClr val="bg1"/>
                  </a:solidFill>
                  <a:latin typeface="+mj-lt"/>
                </a:rPr>
                <a:t>Fortville Traffic management for Bandwidth distribution and limit</a:t>
              </a:r>
              <a:endParaRPr lang="en-US" sz="8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800" kern="1200" dirty="0" smtClean="0">
                  <a:latin typeface="+mj-lt"/>
                </a:rPr>
                <a:t>Socket  Interface &amp; Optimizations</a:t>
              </a:r>
              <a:endParaRPr lang="en-US" sz="8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800" kern="1200" dirty="0" smtClean="0">
                  <a:latin typeface="+mj-lt"/>
                </a:rPr>
                <a:t>Platform QoS Integration</a:t>
              </a:r>
              <a:endParaRPr lang="en-US" sz="800" kern="1200" dirty="0">
                <a:solidFill>
                  <a:schemeClr val="bg1"/>
                </a:solidFill>
                <a:latin typeface="+mj-lt"/>
              </a:endParaRPr>
            </a:p>
            <a:p>
              <a:pPr marL="114300" lvl="2" indent="-57150" algn="l" defTabSz="311150">
                <a:lnSpc>
                  <a:spcPct val="90000"/>
                </a:lnSpc>
                <a:spcBef>
                  <a:spcPct val="0"/>
                </a:spcBef>
                <a:spcAft>
                  <a:spcPct val="15000"/>
                </a:spcAft>
                <a:buChar char="••"/>
              </a:pPr>
              <a:r>
                <a:rPr lang="en-US" sz="800" kern="1200" dirty="0" smtClean="0">
                  <a:latin typeface="+mj-lt"/>
                </a:rPr>
                <a:t>Cache QoS</a:t>
              </a:r>
              <a:endParaRPr lang="en-US" sz="800" kern="1200" dirty="0">
                <a:solidFill>
                  <a:schemeClr val="bg1"/>
                </a:solidFill>
                <a:latin typeface="+mj-lt"/>
              </a:endParaRPr>
            </a:p>
            <a:p>
              <a:pPr marL="114300" lvl="2" indent="-57150" algn="l" defTabSz="266700">
                <a:lnSpc>
                  <a:spcPct val="90000"/>
                </a:lnSpc>
                <a:spcBef>
                  <a:spcPct val="0"/>
                </a:spcBef>
                <a:spcAft>
                  <a:spcPct val="15000"/>
                </a:spcAft>
                <a:buChar char="••"/>
              </a:pPr>
              <a:endParaRPr lang="en-US" sz="700" kern="1200" dirty="0">
                <a:solidFill>
                  <a:schemeClr val="bg1"/>
                </a:solidFill>
              </a:endParaRPr>
            </a:p>
            <a:p>
              <a:pPr marL="57150" lvl="1" indent="-57150" algn="l" defTabSz="311150">
                <a:lnSpc>
                  <a:spcPct val="90000"/>
                </a:lnSpc>
                <a:spcBef>
                  <a:spcPct val="0"/>
                </a:spcBef>
                <a:spcAft>
                  <a:spcPct val="15000"/>
                </a:spcAft>
                <a:buChar char="••"/>
              </a:pPr>
              <a:endParaRPr lang="en-US" sz="800" kern="1200" dirty="0">
                <a:solidFill>
                  <a:schemeClr val="bg1"/>
                </a:solidFill>
              </a:endParaRPr>
            </a:p>
            <a:p>
              <a:pPr marL="57150" lvl="1" indent="-57150" algn="l" defTabSz="311150">
                <a:lnSpc>
                  <a:spcPct val="90000"/>
                </a:lnSpc>
                <a:spcBef>
                  <a:spcPct val="0"/>
                </a:spcBef>
                <a:spcAft>
                  <a:spcPct val="15000"/>
                </a:spcAft>
                <a:buChar char="••"/>
              </a:pPr>
              <a:endParaRPr lang="en-US" sz="700" kern="1200" dirty="0">
                <a:solidFill>
                  <a:schemeClr val="bg1"/>
                </a:solidFill>
              </a:endParaRPr>
            </a:p>
          </p:txBody>
        </p:sp>
      </p:grpSp>
    </p:spTree>
    <p:extLst>
      <p:ext uri="{BB962C8B-B14F-4D97-AF65-F5344CB8AC3E}">
        <p14:creationId xmlns:p14="http://schemas.microsoft.com/office/powerpoint/2010/main" val="2836972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Cuckoo H</a:t>
            </a:r>
            <a:r>
              <a:rPr lang="en-US" dirty="0" smtClean="0"/>
              <a:t>ash w Thread Safety</a:t>
            </a:r>
            <a:endParaRPr lang="en-US" dirty="0"/>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5" y="1140086"/>
            <a:ext cx="4889377"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600"/>
              </a:spcBef>
              <a:buFont typeface="Arial" panose="020B0604020202020204" pitchFamily="34" charset="0"/>
              <a:buChar char="•"/>
            </a:pPr>
            <a:r>
              <a:rPr lang="en-US" sz="1050" dirty="0" smtClean="0"/>
              <a:t>New </a:t>
            </a:r>
            <a:r>
              <a:rPr lang="en-US" sz="1050" dirty="0"/>
              <a:t>hash algorithm </a:t>
            </a:r>
            <a:r>
              <a:rPr lang="en-US" sz="1050" dirty="0" smtClean="0"/>
              <a:t>implemented </a:t>
            </a:r>
            <a:r>
              <a:rPr lang="en-US" sz="1050" dirty="0"/>
              <a:t>as part of the Cuckoo Switch </a:t>
            </a:r>
            <a:r>
              <a:rPr lang="en-US" sz="1050" dirty="0" smtClean="0"/>
              <a:t>project</a:t>
            </a:r>
          </a:p>
          <a:p>
            <a:pPr marL="342900" indent="-171450">
              <a:spcBef>
                <a:spcPts val="600"/>
              </a:spcBef>
              <a:buFont typeface="Arial" panose="020B0604020202020204" pitchFamily="34" charset="0"/>
              <a:buChar char="•"/>
            </a:pPr>
            <a:r>
              <a:rPr lang="en-US" sz="1050" dirty="0"/>
              <a:t>Built around a memory-efficient, high-performance &amp; highly-concurrent hash </a:t>
            </a:r>
            <a:r>
              <a:rPr lang="en-US" sz="1050" dirty="0" smtClean="0"/>
              <a:t>table</a:t>
            </a:r>
            <a:endParaRPr lang="en-US" sz="1050" dirty="0"/>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47107" y="3332012"/>
            <a:ext cx="4337048"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0"/>
              </a:spcBef>
              <a:buFont typeface="Arial" panose="020B0604020202020204" pitchFamily="34" charset="0"/>
              <a:buChar char="•"/>
            </a:pPr>
            <a:r>
              <a:rPr lang="en-US" sz="1050" dirty="0"/>
              <a:t>Any packet processing application which comprise of multiple threads accessing common table.</a:t>
            </a:r>
          </a:p>
          <a:p>
            <a:pPr marL="342900" indent="-171450">
              <a:spcBef>
                <a:spcPts val="0"/>
              </a:spcBef>
              <a:buFont typeface="Arial" panose="020B0604020202020204" pitchFamily="34" charset="0"/>
              <a:buChar char="•"/>
            </a:pPr>
            <a:r>
              <a:rPr lang="en-US" sz="1050" dirty="0"/>
              <a:t>Complex packet processing pipelines implemented with packet Framework</a:t>
            </a:r>
          </a:p>
          <a:p>
            <a:pPr marL="342900" indent="-171450">
              <a:spcBef>
                <a:spcPts val="0"/>
              </a:spcBef>
              <a:buFont typeface="Arial" panose="020B0604020202020204" pitchFamily="34" charset="0"/>
              <a:buChar char="•"/>
            </a:pPr>
            <a:r>
              <a:rPr lang="en-US" sz="1050" dirty="0" smtClean="0"/>
              <a:t>SDN </a:t>
            </a:r>
            <a:r>
              <a:rPr lang="en-US" sz="1050" dirty="0"/>
              <a:t>and CCN (Content Centric Networking) </a:t>
            </a:r>
          </a:p>
          <a:p>
            <a:pPr marL="568325" lvl="1" indent="-171450">
              <a:spcBef>
                <a:spcPts val="0"/>
              </a:spcBef>
            </a:pPr>
            <a:r>
              <a:rPr lang="en-US" sz="800" dirty="0"/>
              <a:t>Require extremely large, fast forwarding tables</a:t>
            </a:r>
          </a:p>
          <a:p>
            <a:pPr marL="342900" indent="-171450">
              <a:spcBef>
                <a:spcPts val="0"/>
              </a:spcBef>
              <a:buFont typeface="Arial" panose="020B0604020202020204" pitchFamily="34" charset="0"/>
              <a:buChar char="•"/>
            </a:pPr>
            <a:r>
              <a:rPr lang="en-US" sz="1050" dirty="0"/>
              <a:t>With 40 Gbps links</a:t>
            </a:r>
          </a:p>
          <a:p>
            <a:pPr marL="568325" lvl="1" indent="-171450">
              <a:spcBef>
                <a:spcPts val="0"/>
              </a:spcBef>
            </a:pPr>
            <a:r>
              <a:rPr lang="en-US" sz="800" dirty="0"/>
              <a:t> Not just more lookups / sec, but into increasingly large tables </a:t>
            </a:r>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1" y="2218688"/>
            <a:ext cx="4689991"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0"/>
              </a:spcBef>
              <a:buFont typeface="Arial" panose="020B0604020202020204" pitchFamily="34" charset="0"/>
              <a:buChar char="•"/>
            </a:pPr>
            <a:r>
              <a:rPr lang="en-US" sz="1050" dirty="0"/>
              <a:t>Compact and fast FIB lookup</a:t>
            </a:r>
          </a:p>
          <a:p>
            <a:pPr marL="342900" indent="-171450">
              <a:spcBef>
                <a:spcPts val="0"/>
              </a:spcBef>
              <a:buFont typeface="Arial" panose="020B0604020202020204" pitchFamily="34" charset="0"/>
              <a:buChar char="•"/>
            </a:pPr>
            <a:r>
              <a:rPr lang="en-US" sz="1050" dirty="0"/>
              <a:t>90 Million Mpps with forwarding table of 1 billion forwarding </a:t>
            </a:r>
            <a:r>
              <a:rPr lang="en-US" sz="1050" dirty="0" smtClean="0"/>
              <a:t>entries</a:t>
            </a:r>
          </a:p>
          <a:p>
            <a:pPr marL="342900" indent="-171450">
              <a:spcBef>
                <a:spcPts val="0"/>
              </a:spcBef>
              <a:buFont typeface="Arial" panose="020B0604020202020204" pitchFamily="34" charset="0"/>
              <a:buChar char="•"/>
            </a:pPr>
            <a:r>
              <a:rPr lang="en-US" sz="1050" dirty="0"/>
              <a:t>Improve performance by using single hash table used by multiple threads/processes</a:t>
            </a:r>
          </a:p>
          <a:p>
            <a:pPr marL="342900" indent="-171450">
              <a:spcBef>
                <a:spcPts val="0"/>
              </a:spcBef>
              <a:buFont typeface="Arial" panose="020B0604020202020204" pitchFamily="34" charset="0"/>
              <a:buChar char="•"/>
            </a:pPr>
            <a:endParaRPr lang="en-US" sz="1050" dirty="0"/>
          </a:p>
        </p:txBody>
      </p:sp>
      <p:sp>
        <p:nvSpPr>
          <p:cNvPr id="3" name="TextBox 2"/>
          <p:cNvSpPr txBox="1"/>
          <p:nvPr/>
        </p:nvSpPr>
        <p:spPr>
          <a:xfrm>
            <a:off x="457200" y="4610805"/>
            <a:ext cx="3876907" cy="123111"/>
          </a:xfrm>
          <a:prstGeom prst="rect">
            <a:avLst/>
          </a:prstGeom>
          <a:noFill/>
        </p:spPr>
        <p:txBody>
          <a:bodyPr wrap="square" lIns="0" tIns="0" rIns="0" bIns="0" rtlCol="0" anchor="ctr">
            <a:spAutoFit/>
          </a:bodyPr>
          <a:lstStyle/>
          <a:p>
            <a:pPr eaLnBrk="1" hangingPunct="1"/>
            <a:r>
              <a:rPr lang="en-US" sz="800" u="sng" dirty="0">
                <a:hlinkClick r:id="rId2"/>
              </a:rPr>
              <a:t>http://www.cs.cmu.edu/~dongz/papers/cuckooswitch.pdf</a:t>
            </a:r>
            <a:endParaRPr lang="en-US" sz="1200" dirty="0">
              <a:latin typeface="+mn-lt"/>
              <a:ea typeface="Geneva" charset="0"/>
              <a:cs typeface="Geneva"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3331" y="2702690"/>
            <a:ext cx="4084796" cy="1611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4867" y="154630"/>
            <a:ext cx="2734247" cy="2208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6867536" y="2409987"/>
            <a:ext cx="1716817" cy="184666"/>
          </a:xfrm>
          <a:prstGeom prst="rect">
            <a:avLst/>
          </a:prstGeom>
          <a:noFill/>
        </p:spPr>
        <p:txBody>
          <a:bodyPr wrap="none" lIns="0" tIns="0" rIns="0" bIns="0" rtlCol="0" anchor="ctr">
            <a:spAutoFit/>
          </a:bodyPr>
          <a:lstStyle/>
          <a:p>
            <a:pPr algn="ctr" eaLnBrk="1" hangingPunct="1"/>
            <a:r>
              <a:rPr lang="en-US" sz="1200" b="1" u="sng" dirty="0" smtClean="0">
                <a:latin typeface="+mn-lt"/>
                <a:ea typeface="Geneva" charset="0"/>
                <a:cs typeface="Geneva" charset="0"/>
              </a:rPr>
              <a:t>A 2,4 Cuckoo hash table</a:t>
            </a:r>
            <a:endParaRPr lang="en-US" sz="1200" b="1" u="sng" dirty="0">
              <a:latin typeface="+mn-lt"/>
              <a:ea typeface="Geneva" charset="0"/>
              <a:cs typeface="Geneva" charset="0"/>
            </a:endParaRPr>
          </a:p>
        </p:txBody>
      </p:sp>
      <p:sp>
        <p:nvSpPr>
          <p:cNvPr id="16" name="TextBox 15"/>
          <p:cNvSpPr txBox="1"/>
          <p:nvPr/>
        </p:nvSpPr>
        <p:spPr>
          <a:xfrm>
            <a:off x="5426442" y="4305912"/>
            <a:ext cx="3323025" cy="184666"/>
          </a:xfrm>
          <a:prstGeom prst="rect">
            <a:avLst/>
          </a:prstGeom>
          <a:noFill/>
        </p:spPr>
        <p:txBody>
          <a:bodyPr wrap="none" lIns="0" tIns="0" rIns="0" bIns="0" rtlCol="0" anchor="ctr">
            <a:spAutoFit/>
          </a:bodyPr>
          <a:lstStyle/>
          <a:p>
            <a:pPr algn="ctr" eaLnBrk="1" hangingPunct="1"/>
            <a:r>
              <a:rPr lang="en-US" sz="1200" b="1" u="sng" dirty="0" smtClean="0">
                <a:latin typeface="+mn-lt"/>
                <a:ea typeface="Geneva" charset="0"/>
                <a:cs typeface="Geneva" charset="0"/>
              </a:rPr>
              <a:t>Packet Processing Pipeline of Cuckoo Switch </a:t>
            </a:r>
            <a:endParaRPr lang="en-US" sz="1200" b="1" u="sng" dirty="0">
              <a:latin typeface="+mn-lt"/>
              <a:ea typeface="Geneva" charset="0"/>
              <a:cs typeface="Geneva" charset="0"/>
            </a:endParaRPr>
          </a:p>
        </p:txBody>
      </p:sp>
    </p:spTree>
    <p:extLst>
      <p:ext uri="{BB962C8B-B14F-4D97-AF65-F5344CB8AC3E}">
        <p14:creationId xmlns:p14="http://schemas.microsoft.com/office/powerpoint/2010/main" val="1094310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err="1" smtClean="0"/>
              <a:t>Lthread</a:t>
            </a:r>
            <a:r>
              <a:rPr lang="en-US" sz="2800" dirty="0" smtClean="0"/>
              <a:t> Library</a:t>
            </a:r>
            <a:r>
              <a:rPr lang="en-US" dirty="0" smtClean="0"/>
              <a:t/>
            </a:r>
            <a:br>
              <a:rPr lang="en-US" dirty="0" smtClean="0"/>
            </a:br>
            <a:r>
              <a:rPr lang="en-US" sz="1200" dirty="0" smtClean="0"/>
              <a:t>Core </a:t>
            </a:r>
            <a:r>
              <a:rPr lang="en-US" sz="1200" dirty="0"/>
              <a:t>Oversubscription</a:t>
            </a:r>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6" y="1140086"/>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indent="-228600">
              <a:spcBef>
                <a:spcPts val="0"/>
              </a:spcBef>
              <a:buFont typeface="Arial" panose="020B0604020202020204" pitchFamily="34" charset="0"/>
              <a:buChar char="•"/>
            </a:pPr>
            <a:r>
              <a:rPr lang="en-US" sz="1100" dirty="0"/>
              <a:t>Pre-emptive multitasking - </a:t>
            </a:r>
            <a:r>
              <a:rPr lang="en-US" sz="1100" dirty="0" err="1"/>
              <a:t>cgroups</a:t>
            </a:r>
            <a:r>
              <a:rPr lang="en-US" sz="1100" dirty="0"/>
              <a:t> (control groups)</a:t>
            </a:r>
          </a:p>
          <a:p>
            <a:pPr marL="625475" lvl="1" indent="-228600">
              <a:spcBef>
                <a:spcPts val="0"/>
              </a:spcBef>
            </a:pPr>
            <a:r>
              <a:rPr lang="en-US" sz="1000" dirty="0"/>
              <a:t>Task switch still happens inside kernel</a:t>
            </a:r>
          </a:p>
          <a:p>
            <a:pPr marL="400050" indent="-228600">
              <a:spcBef>
                <a:spcPts val="300"/>
              </a:spcBef>
              <a:buFont typeface="Arial" panose="020B0604020202020204" pitchFamily="34" charset="0"/>
              <a:buChar char="•"/>
            </a:pPr>
            <a:r>
              <a:rPr lang="en-US" sz="1100" dirty="0"/>
              <a:t>Co-operative multitasking - Lightweight thread library  </a:t>
            </a:r>
          </a:p>
          <a:p>
            <a:pPr marL="625475" lvl="1" indent="-228600">
              <a:spcBef>
                <a:spcPts val="0"/>
              </a:spcBef>
            </a:pPr>
            <a:r>
              <a:rPr lang="en-US" sz="1000" dirty="0"/>
              <a:t>Task switch depends on proactive yield.</a:t>
            </a:r>
          </a:p>
          <a:p>
            <a:pPr marL="342900" indent="-171450">
              <a:spcBef>
                <a:spcPts val="0"/>
              </a:spcBef>
              <a:buFont typeface="Arial" panose="020B0604020202020204" pitchFamily="34" charset="0"/>
              <a:buChar char="•"/>
            </a:pPr>
            <a:endParaRPr lang="en-US" sz="1100" dirty="0" smtClean="0"/>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47107" y="3332012"/>
            <a:ext cx="4337048"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100" dirty="0"/>
              <a:t>Useful when a DPDK thread does not require a full resources of a core</a:t>
            </a:r>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2" y="2218688"/>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100" dirty="0"/>
              <a:t>Performance boost is made of 4 parts </a:t>
            </a:r>
          </a:p>
          <a:p>
            <a:pPr marL="568325" lvl="1" indent="-171450">
              <a:spcBef>
                <a:spcPts val="0"/>
              </a:spcBef>
            </a:pPr>
            <a:r>
              <a:rPr lang="en-US" sz="900" dirty="0"/>
              <a:t>DPDK raw socket</a:t>
            </a:r>
          </a:p>
          <a:p>
            <a:pPr marL="568325" lvl="1" indent="-171450">
              <a:spcBef>
                <a:spcPts val="0"/>
              </a:spcBef>
            </a:pPr>
            <a:r>
              <a:rPr lang="en-US" sz="900" dirty="0"/>
              <a:t>Lighter task switch on </a:t>
            </a:r>
            <a:r>
              <a:rPr lang="en-US" sz="900" dirty="0" err="1"/>
              <a:t>lthreads</a:t>
            </a:r>
            <a:endParaRPr lang="en-US" sz="900" dirty="0"/>
          </a:p>
          <a:p>
            <a:pPr marL="568325" lvl="1" indent="-171450">
              <a:spcBef>
                <a:spcPts val="0"/>
              </a:spcBef>
            </a:pPr>
            <a:r>
              <a:rPr lang="en-US" sz="900" dirty="0"/>
              <a:t>Locks not needed in cooperative environment</a:t>
            </a:r>
          </a:p>
          <a:p>
            <a:pPr marL="568325" lvl="1" indent="-171450">
              <a:spcBef>
                <a:spcPts val="0"/>
              </a:spcBef>
            </a:pPr>
            <a:r>
              <a:rPr lang="en-US" sz="900" dirty="0"/>
              <a:t>Have DPDK workers use </a:t>
            </a:r>
            <a:r>
              <a:rPr lang="en-US" sz="900" dirty="0" err="1"/>
              <a:t>lthread</a:t>
            </a:r>
            <a:r>
              <a:rPr lang="en-US" sz="900" dirty="0"/>
              <a:t> sleep rather than poll </a:t>
            </a:r>
            <a:r>
              <a:rPr lang="en-US" sz="900" dirty="0" err="1"/>
              <a:t>rdtsc</a:t>
            </a:r>
            <a:endParaRPr lang="en-US" sz="900" dirty="0"/>
          </a:p>
        </p:txBody>
      </p:sp>
      <p:pic>
        <p:nvPicPr>
          <p:cNvPr id="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6213" y="0"/>
            <a:ext cx="4523501" cy="2059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61332" y="4742428"/>
            <a:ext cx="4883728" cy="184666"/>
          </a:xfrm>
          <a:prstGeom prst="rect">
            <a:avLst/>
          </a:prstGeom>
          <a:noFill/>
        </p:spPr>
        <p:txBody>
          <a:bodyPr wrap="square" lIns="0" tIns="0" rIns="0" bIns="0" rtlCol="0" anchor="ctr">
            <a:spAutoFit/>
          </a:bodyPr>
          <a:lstStyle/>
          <a:p>
            <a:pPr algn="ctr" eaLnBrk="1" hangingPunct="1"/>
            <a:r>
              <a:rPr lang="en-US" sz="600" dirty="0">
                <a:latin typeface="+mn-lt"/>
                <a:ea typeface="Geneva" charset="0"/>
                <a:cs typeface="Geneva" charset="0"/>
                <a:hlinkClick r:id="rId3"/>
              </a:rPr>
              <a:t>http://eecatalog.com/embeddedlinux/2012/06/28/improve-linux-real-time-performance-in-multicore-devices-with-light-weight-threading/</a:t>
            </a:r>
            <a:endParaRPr lang="en-US" sz="600" dirty="0">
              <a:latin typeface="+mn-lt"/>
              <a:ea typeface="Geneva" charset="0"/>
              <a:cs typeface="Geneva" charset="0"/>
            </a:endParaRPr>
          </a:p>
          <a:p>
            <a:pPr algn="ctr" eaLnBrk="1" hangingPunct="1"/>
            <a:endParaRPr lang="en-US" sz="600" dirty="0">
              <a:latin typeface="+mn-lt"/>
              <a:ea typeface="Geneva" charset="0"/>
              <a:cs typeface="Geneva" charset="0"/>
            </a:endParaRPr>
          </a:p>
        </p:txBody>
      </p:sp>
    </p:spTree>
    <p:extLst>
      <p:ext uri="{BB962C8B-B14F-4D97-AF65-F5344CB8AC3E}">
        <p14:creationId xmlns:p14="http://schemas.microsoft.com/office/powerpoint/2010/main" val="1366512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QoS</a:t>
            </a:r>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6" y="1140086"/>
            <a:ext cx="6236140"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300"/>
              </a:spcBef>
              <a:buFont typeface="Arial" panose="020B0604020202020204" pitchFamily="34" charset="0"/>
              <a:buChar char="•"/>
            </a:pPr>
            <a:r>
              <a:rPr lang="en-US" sz="1100" dirty="0"/>
              <a:t>Haswell+ Servers introduces DDIO way control, Cache allocation, Cache monitoring</a:t>
            </a:r>
          </a:p>
          <a:p>
            <a:pPr marL="342900" indent="-171450">
              <a:spcBef>
                <a:spcPts val="300"/>
              </a:spcBef>
              <a:buFont typeface="Arial" panose="020B0604020202020204" pitchFamily="34" charset="0"/>
              <a:buChar char="•"/>
            </a:pPr>
            <a:r>
              <a:rPr lang="en-US" sz="1100" dirty="0"/>
              <a:t>Cache Allocation configures the amount of resource available to a particular class of service</a:t>
            </a:r>
          </a:p>
          <a:p>
            <a:pPr marL="342900" indent="-171450">
              <a:spcBef>
                <a:spcPts val="300"/>
              </a:spcBef>
              <a:buFont typeface="Arial" panose="020B0604020202020204" pitchFamily="34" charset="0"/>
              <a:buChar char="•"/>
            </a:pPr>
            <a:r>
              <a:rPr lang="en-US" sz="1100" dirty="0"/>
              <a:t>Cache Monitoring monitors LLC* cache occupancy on a per s/w ID basis </a:t>
            </a:r>
          </a:p>
          <a:p>
            <a:pPr marL="342900" indent="-171450">
              <a:spcBef>
                <a:spcPts val="600"/>
              </a:spcBef>
              <a:buFont typeface="Arial" panose="020B0604020202020204" pitchFamily="34" charset="0"/>
              <a:buChar char="•"/>
            </a:pPr>
            <a:endParaRPr lang="en-US" sz="1100" dirty="0" smtClean="0"/>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47107" y="3332012"/>
            <a:ext cx="4337048"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200"/>
              <a:t>Concurrent execution of contending service VMs</a:t>
            </a:r>
            <a:endParaRPr lang="en-US" sz="1200" dirty="0"/>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2" y="2218688"/>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100" dirty="0"/>
              <a:t>Reduces cache pollution by “noisy neighboring VMs”</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18932" y="2591753"/>
            <a:ext cx="4514480" cy="1810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ounded Rectangle 13"/>
          <p:cNvSpPr/>
          <p:nvPr/>
        </p:nvSpPr>
        <p:spPr bwMode="auto">
          <a:xfrm>
            <a:off x="4431323" y="4485557"/>
            <a:ext cx="3394364" cy="371707"/>
          </a:xfrm>
          <a:prstGeom prst="roundRect">
            <a:avLst/>
          </a:prstGeom>
          <a:solidFill>
            <a:schemeClr val="bg2">
              <a:lumMod val="20000"/>
              <a:lumOff val="80000"/>
            </a:schemeClr>
          </a:solidFill>
          <a:ln w="12700" algn="ctr">
            <a:solidFill>
              <a:schemeClr val="tx2">
                <a:lumMod val="50000"/>
              </a:schemeClr>
            </a:solidFill>
            <a:round/>
            <a:headEnd type="none" w="sm" len="sm"/>
            <a:tailEnd type="none" w="sm" len="sm"/>
          </a:ln>
          <a:effectLst/>
        </p:spPr>
        <p:txBody>
          <a:bodyPr lIns="0" tIns="0" rIns="0" bIns="0" rtlCol="0" anchor="ctr"/>
          <a:lstStyle/>
          <a:p>
            <a:pPr algn="ctr"/>
            <a:r>
              <a:rPr lang="en-US" sz="800" dirty="0" smtClean="0">
                <a:solidFill>
                  <a:schemeClr val="tx2">
                    <a:lumMod val="50000"/>
                  </a:schemeClr>
                </a:solidFill>
                <a:effectLst>
                  <a:outerShdw blurRad="38100" dist="38100" dir="2700000" algn="tl">
                    <a:srgbClr val="000000">
                      <a:alpha val="43137"/>
                    </a:srgbClr>
                  </a:outerShdw>
                </a:effectLst>
                <a:latin typeface="+mn-lt"/>
                <a:ea typeface="Geneva" charset="0"/>
                <a:cs typeface="Geneva" charset="0"/>
              </a:rPr>
              <a:t>Refer Doc# 553523   titled “Server Communications and Storage Infrastructure Platform </a:t>
            </a:r>
            <a:r>
              <a:rPr lang="en-US" sz="800" dirty="0" err="1" smtClean="0">
                <a:solidFill>
                  <a:schemeClr val="tx2">
                    <a:lumMod val="50000"/>
                  </a:schemeClr>
                </a:solidFill>
                <a:effectLst>
                  <a:outerShdw blurRad="38100" dist="38100" dir="2700000" algn="tl">
                    <a:srgbClr val="000000">
                      <a:alpha val="43137"/>
                    </a:srgbClr>
                  </a:outerShdw>
                </a:effectLst>
                <a:latin typeface="+mn-lt"/>
                <a:ea typeface="Geneva" charset="0"/>
                <a:cs typeface="Geneva" charset="0"/>
              </a:rPr>
              <a:t>QoS</a:t>
            </a:r>
            <a:r>
              <a:rPr lang="en-US" sz="800" dirty="0" smtClean="0">
                <a:solidFill>
                  <a:schemeClr val="tx2">
                    <a:lumMod val="50000"/>
                  </a:schemeClr>
                </a:solidFill>
                <a:effectLst>
                  <a:outerShdw blurRad="38100" dist="38100" dir="2700000" algn="tl">
                    <a:srgbClr val="000000">
                      <a:alpha val="43137"/>
                    </a:srgbClr>
                  </a:outerShdw>
                </a:effectLst>
                <a:latin typeface="+mn-lt"/>
                <a:ea typeface="Geneva" charset="0"/>
                <a:cs typeface="Geneva" charset="0"/>
              </a:rPr>
              <a:t> Implementation Guide”</a:t>
            </a:r>
            <a:endParaRPr lang="en-US" sz="800" dirty="0">
              <a:solidFill>
                <a:schemeClr val="tx2">
                  <a:lumMod val="50000"/>
                </a:schemeClr>
              </a:solidFill>
              <a:effectLst>
                <a:outerShdw blurRad="38100" dist="38100" dir="2700000" algn="tl">
                  <a:srgbClr val="000000">
                    <a:alpha val="43137"/>
                  </a:srgbClr>
                </a:outerShdw>
              </a:effectLst>
              <a:latin typeface="+mn-lt"/>
              <a:ea typeface="Geneva" charset="0"/>
              <a:cs typeface="Geneva" charset="0"/>
            </a:endParaRPr>
          </a:p>
        </p:txBody>
      </p:sp>
    </p:spTree>
    <p:extLst>
      <p:ext uri="{BB962C8B-B14F-4D97-AF65-F5344CB8AC3E}">
        <p14:creationId xmlns:p14="http://schemas.microsoft.com/office/powerpoint/2010/main" val="1748428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Containers (Investigation)</a:t>
            </a:r>
            <a:endParaRPr lang="en-US" dirty="0"/>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6" y="1140086"/>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100" dirty="0" smtClean="0"/>
              <a:t>Containers combine </a:t>
            </a:r>
            <a:r>
              <a:rPr lang="en-US" sz="1100" dirty="0" err="1"/>
              <a:t>cgroups</a:t>
            </a:r>
            <a:r>
              <a:rPr lang="en-US" sz="1100" dirty="0"/>
              <a:t> and namespace support to provide an isolated environment for </a:t>
            </a:r>
            <a:r>
              <a:rPr lang="en-US" sz="1100" dirty="0" smtClean="0"/>
              <a:t>applications</a:t>
            </a:r>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51696" y="3320498"/>
            <a:ext cx="4337048"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200" dirty="0" smtClean="0"/>
              <a:t>Customers asking about use cases such as NFV environments vs. the traditional virtualization model</a:t>
            </a:r>
          </a:p>
          <a:p>
            <a:pPr marL="342900" indent="-171450">
              <a:buFont typeface="Arial" panose="020B0604020202020204" pitchFamily="34" charset="0"/>
              <a:buChar char="•"/>
            </a:pPr>
            <a:r>
              <a:rPr lang="en-US" sz="1200" dirty="0" smtClean="0"/>
              <a:t>Explore customer interests</a:t>
            </a:r>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2" y="2218688"/>
            <a:ext cx="4337048"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buFont typeface="Arial" panose="020B0604020202020204" pitchFamily="34" charset="0"/>
              <a:buChar char="•"/>
            </a:pPr>
            <a:r>
              <a:rPr lang="en-US" sz="1050" dirty="0"/>
              <a:t>Potential for </a:t>
            </a:r>
            <a:r>
              <a:rPr lang="en-US" sz="1050" dirty="0" smtClean="0"/>
              <a:t>faster startup, lower latency and fast communications between applications in different containers</a:t>
            </a:r>
          </a:p>
          <a:p>
            <a:pPr marL="342900" indent="-171450">
              <a:buFont typeface="Arial" panose="020B0604020202020204" pitchFamily="34" charset="0"/>
              <a:buChar char="•"/>
            </a:pPr>
            <a:endParaRPr lang="en-US" sz="1050" dirty="0"/>
          </a:p>
        </p:txBody>
      </p:sp>
      <p:sp>
        <p:nvSpPr>
          <p:cNvPr id="68" name="TextBox 67"/>
          <p:cNvSpPr txBox="1"/>
          <p:nvPr/>
        </p:nvSpPr>
        <p:spPr>
          <a:xfrm>
            <a:off x="5251269" y="3238466"/>
            <a:ext cx="3571741" cy="1292662"/>
          </a:xfrm>
          <a:prstGeom prst="rect">
            <a:avLst/>
          </a:prstGeom>
          <a:noFill/>
        </p:spPr>
        <p:txBody>
          <a:bodyPr wrap="square" lIns="0" tIns="0" rIns="0" bIns="0" rtlCol="0" anchor="ctr">
            <a:spAutoFit/>
          </a:bodyPr>
          <a:lstStyle/>
          <a:p>
            <a:pPr eaLnBrk="1" hangingPunct="1"/>
            <a:r>
              <a:rPr lang="en-US" sz="1200" dirty="0" smtClean="0">
                <a:latin typeface="+mn-lt"/>
                <a:ea typeface="Geneva" charset="0"/>
                <a:cs typeface="Geneva" charset="0"/>
              </a:rPr>
              <a:t>Containers can communication via protected shared memory and/or NIC bridging. </a:t>
            </a:r>
          </a:p>
          <a:p>
            <a:pPr eaLnBrk="1" hangingPunct="1"/>
            <a:endParaRPr lang="en-US" sz="1200" dirty="0" smtClean="0">
              <a:latin typeface="+mn-lt"/>
              <a:ea typeface="Geneva" charset="0"/>
              <a:cs typeface="Geneva" charset="0"/>
            </a:endParaRPr>
          </a:p>
          <a:p>
            <a:pPr eaLnBrk="1" hangingPunct="1"/>
            <a:r>
              <a:rPr lang="en-US" sz="1200" dirty="0" smtClean="0">
                <a:latin typeface="+mn-lt"/>
                <a:ea typeface="Geneva" charset="0"/>
                <a:cs typeface="Geneva" charset="0"/>
              </a:rPr>
              <a:t>Open vSwitch can be run in the host and packets transferred via shared memory</a:t>
            </a:r>
          </a:p>
          <a:p>
            <a:pPr eaLnBrk="1" hangingPunct="1"/>
            <a:endParaRPr lang="en-US" sz="1200" dirty="0">
              <a:latin typeface="+mn-lt"/>
              <a:ea typeface="Geneva" charset="0"/>
              <a:cs typeface="Geneva" charset="0"/>
            </a:endParaRPr>
          </a:p>
          <a:p>
            <a:pPr eaLnBrk="1" hangingPunct="1"/>
            <a:r>
              <a:rPr lang="en-US" sz="1200" dirty="0" smtClean="0">
                <a:latin typeface="+mn-lt"/>
                <a:ea typeface="Geneva" charset="0"/>
                <a:cs typeface="Geneva" charset="0"/>
              </a:rPr>
              <a:t>Containers could run VMs</a:t>
            </a:r>
            <a:endParaRPr lang="en-US" sz="1200" dirty="0">
              <a:latin typeface="+mn-lt"/>
              <a:ea typeface="Geneva" charset="0"/>
              <a:cs typeface="Geneva" charset="0"/>
            </a:endParaRPr>
          </a:p>
        </p:txBody>
      </p:sp>
      <p:grpSp>
        <p:nvGrpSpPr>
          <p:cNvPr id="70" name="Group 69"/>
          <p:cNvGrpSpPr/>
          <p:nvPr/>
        </p:nvGrpSpPr>
        <p:grpSpPr>
          <a:xfrm>
            <a:off x="5489359" y="252549"/>
            <a:ext cx="2752800" cy="2752800"/>
            <a:chOff x="5489359" y="252549"/>
            <a:chExt cx="2752800" cy="2752800"/>
          </a:xfrm>
        </p:grpSpPr>
        <p:sp>
          <p:nvSpPr>
            <p:cNvPr id="15" name="Oval 14"/>
            <p:cNvSpPr>
              <a:spLocks noChangeAspect="1"/>
            </p:cNvSpPr>
            <p:nvPr/>
          </p:nvSpPr>
          <p:spPr bwMode="auto">
            <a:xfrm>
              <a:off x="5489359" y="252549"/>
              <a:ext cx="2752800" cy="2752800"/>
            </a:xfrm>
            <a:prstGeom prst="ellipse">
              <a:avLst/>
            </a:prstGeom>
            <a:solidFill>
              <a:schemeClr val="accent1"/>
            </a:solidFill>
            <a:ln w="12700" algn="ctr">
              <a:solidFill>
                <a:schemeClr val="bg2"/>
              </a:solidFill>
              <a:round/>
              <a:headEnd type="none" w="sm" len="sm"/>
              <a:tailEnd type="none" w="sm" len="sm"/>
            </a:ln>
            <a:effectLst/>
          </p:spPr>
          <p:txBody>
            <a:bodyPr lIns="0" tIns="0" rIns="0" bIns="0" rtlCol="0" anchor="t" anchorCtr="0"/>
            <a:lstStyle/>
            <a:p>
              <a:pPr algn="ctr"/>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Linux Containers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4" name="Oval 13"/>
            <p:cNvSpPr>
              <a:spLocks noChangeAspect="1"/>
            </p:cNvSpPr>
            <p:nvPr/>
          </p:nvSpPr>
          <p:spPr bwMode="auto">
            <a:xfrm>
              <a:off x="6095051" y="873555"/>
              <a:ext cx="1541417" cy="1541417"/>
            </a:xfrm>
            <a:prstGeom prst="ellipse">
              <a:avLst/>
            </a:prstGeom>
            <a:solidFill>
              <a:schemeClr val="accent6">
                <a:lumMod val="75000"/>
              </a:schemeClr>
            </a:solidFill>
            <a:ln w="12700" algn="ctr">
              <a:solidFill>
                <a:schemeClr val="bg2"/>
              </a:solidFill>
              <a:round/>
              <a:headEnd type="none" w="sm" len="sm"/>
              <a:tailEnd type="none" w="sm" len="sm"/>
            </a:ln>
            <a:effectLst/>
          </p:spPr>
          <p:txBody>
            <a:bodyPr lIns="0" tIns="0" rIns="0" bIns="0" rtlCol="0" anchor="t" anchorCtr="0"/>
            <a:lstStyle/>
            <a:p>
              <a:pPr algn="ctr"/>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Shared </a:t>
              </a:r>
              <a:r>
                <a:rPr lang="en-US" sz="1200" dirty="0" err="1" smtClean="0">
                  <a:solidFill>
                    <a:schemeClr val="bg1"/>
                  </a:solidFill>
                  <a:effectLst>
                    <a:outerShdw blurRad="38100" dist="38100" dir="2700000" algn="tl">
                      <a:srgbClr val="000000">
                        <a:alpha val="43137"/>
                      </a:srgbClr>
                    </a:outerShdw>
                  </a:effectLst>
                  <a:latin typeface="+mn-lt"/>
                  <a:ea typeface="Geneva" charset="0"/>
                  <a:cs typeface="Geneva" charset="0"/>
                </a:rPr>
                <a:t>Mem</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3" name="Oval 2"/>
            <p:cNvSpPr>
              <a:spLocks noChangeAspect="1"/>
            </p:cNvSpPr>
            <p:nvPr/>
          </p:nvSpPr>
          <p:spPr bwMode="auto">
            <a:xfrm>
              <a:off x="6545719" y="1347026"/>
              <a:ext cx="640080" cy="640080"/>
            </a:xfrm>
            <a:prstGeom prst="ellipse">
              <a:avLst/>
            </a:prstGeom>
            <a:solidFill>
              <a:srgbClr val="7030A0"/>
            </a:solidFill>
            <a:ln w="12700" algn="ctr">
              <a:solidFill>
                <a:schemeClr val="bg2"/>
              </a:solidFill>
              <a:round/>
              <a:headEnd type="none" w="sm" len="sm"/>
              <a:tailEnd type="none" w="sm" len="sm"/>
            </a:ln>
            <a:effectLst/>
          </p:spPr>
          <p:txBody>
            <a:bodyPr lIns="0" tIns="0" rIns="0" bIns="0" rtlCol="0" anchor="ctr"/>
            <a:lstStyle/>
            <a:p>
              <a:pPr algn="ctr"/>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Kernel</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cxnSp>
          <p:nvCxnSpPr>
            <p:cNvPr id="6" name="Straight Connector 5"/>
            <p:cNvCxnSpPr>
              <a:stCxn id="3" idx="7"/>
              <a:endCxn id="15" idx="7"/>
            </p:cNvCxnSpPr>
            <p:nvPr/>
          </p:nvCxnSpPr>
          <p:spPr>
            <a:xfrm flipV="1">
              <a:off x="7092061" y="655687"/>
              <a:ext cx="746960" cy="785077"/>
            </a:xfrm>
            <a:prstGeom prst="line">
              <a:avLst/>
            </a:prstGeom>
            <a:ln w="19050" cap="rnd">
              <a:solidFill>
                <a:schemeClr val="tx1"/>
              </a:solidFill>
              <a:headEnd w="lg" len="lg"/>
              <a:tailEnd w="lg" len="lg"/>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3" idx="6"/>
              <a:endCxn id="15" idx="6"/>
            </p:cNvCxnSpPr>
            <p:nvPr/>
          </p:nvCxnSpPr>
          <p:spPr>
            <a:xfrm flipV="1">
              <a:off x="7185799" y="1628949"/>
              <a:ext cx="1056360" cy="38117"/>
            </a:xfrm>
            <a:prstGeom prst="line">
              <a:avLst/>
            </a:prstGeom>
            <a:ln w="19050" cap="rnd">
              <a:solidFill>
                <a:schemeClr val="tx1"/>
              </a:solidFill>
              <a:headEnd w="lg" len="lg"/>
              <a:tailEnd w="lg" len="lg"/>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3" idx="5"/>
              <a:endCxn id="15" idx="5"/>
            </p:cNvCxnSpPr>
            <p:nvPr/>
          </p:nvCxnSpPr>
          <p:spPr>
            <a:xfrm>
              <a:off x="7092061" y="1893368"/>
              <a:ext cx="746960" cy="708843"/>
            </a:xfrm>
            <a:prstGeom prst="line">
              <a:avLst/>
            </a:prstGeom>
            <a:ln w="19050" cap="rnd">
              <a:solidFill>
                <a:schemeClr val="tx1"/>
              </a:solidFill>
              <a:headEnd w="lg" len="lg"/>
              <a:tailEnd w="lg" len="lg"/>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 idx="4"/>
              <a:endCxn id="15" idx="4"/>
            </p:cNvCxnSpPr>
            <p:nvPr/>
          </p:nvCxnSpPr>
          <p:spPr>
            <a:xfrm>
              <a:off x="6865759" y="1987106"/>
              <a:ext cx="0" cy="1018243"/>
            </a:xfrm>
            <a:prstGeom prst="line">
              <a:avLst/>
            </a:prstGeom>
            <a:ln w="19050" cap="rnd">
              <a:solidFill>
                <a:schemeClr val="tx1"/>
              </a:solidFill>
              <a:headEnd w="lg" len="lg"/>
              <a:tailEnd w="lg" len="lg"/>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3" idx="3"/>
              <a:endCxn id="15" idx="3"/>
            </p:cNvCxnSpPr>
            <p:nvPr/>
          </p:nvCxnSpPr>
          <p:spPr>
            <a:xfrm flipH="1">
              <a:off x="5892497" y="1893368"/>
              <a:ext cx="746960" cy="708843"/>
            </a:xfrm>
            <a:prstGeom prst="line">
              <a:avLst/>
            </a:prstGeom>
            <a:ln w="19050" cap="rnd">
              <a:solidFill>
                <a:schemeClr val="tx1"/>
              </a:solidFill>
              <a:headEnd w="lg" len="lg"/>
              <a:tailEnd w="lg"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 idx="2"/>
              <a:endCxn id="15" idx="2"/>
            </p:cNvCxnSpPr>
            <p:nvPr/>
          </p:nvCxnSpPr>
          <p:spPr>
            <a:xfrm flipH="1" flipV="1">
              <a:off x="5489359" y="1628949"/>
              <a:ext cx="1056360" cy="38117"/>
            </a:xfrm>
            <a:prstGeom prst="line">
              <a:avLst/>
            </a:prstGeom>
            <a:ln w="19050" cap="rnd">
              <a:solidFill>
                <a:schemeClr val="tx1"/>
              </a:solidFill>
              <a:headEnd w="lg" len="lg"/>
              <a:tailEnd w="lg" len="lg"/>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3" idx="1"/>
              <a:endCxn id="15" idx="1"/>
            </p:cNvCxnSpPr>
            <p:nvPr/>
          </p:nvCxnSpPr>
          <p:spPr>
            <a:xfrm flipH="1" flipV="1">
              <a:off x="5892497" y="655687"/>
              <a:ext cx="746960" cy="785077"/>
            </a:xfrm>
            <a:prstGeom prst="line">
              <a:avLst/>
            </a:prstGeom>
            <a:ln w="19050" cap="rnd">
              <a:solidFill>
                <a:schemeClr val="tx1"/>
              </a:solidFill>
              <a:headEnd w="lg" len="lg"/>
              <a:tailEnd w="lg" len="lg"/>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 idx="0"/>
              <a:endCxn id="15" idx="0"/>
            </p:cNvCxnSpPr>
            <p:nvPr/>
          </p:nvCxnSpPr>
          <p:spPr>
            <a:xfrm flipV="1">
              <a:off x="6865759" y="252549"/>
              <a:ext cx="0" cy="1094477"/>
            </a:xfrm>
            <a:prstGeom prst="line">
              <a:avLst/>
            </a:prstGeom>
            <a:ln w="19050" cap="rnd">
              <a:solidFill>
                <a:schemeClr val="tx1"/>
              </a:solidFill>
              <a:headEnd w="lg" len="lg"/>
              <a:tailEnd w="lg" len="lg"/>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5504965" y="1921692"/>
              <a:ext cx="775063" cy="184666"/>
            </a:xfrm>
            <a:prstGeom prst="rect">
              <a:avLst/>
            </a:prstGeom>
            <a:noFill/>
          </p:spPr>
          <p:txBody>
            <a:bodyPr wrap="square" lIns="0" tIns="0" rIns="0" bIns="0" rtlCol="0" anchor="ctr">
              <a:spAutoFit/>
            </a:bodyPr>
            <a:lstStyle/>
            <a:p>
              <a:pPr algn="ctr" eaLnBrk="1" hangingPunct="1"/>
              <a:r>
                <a:rPr lang="en-US" sz="1200" dirty="0" smtClean="0">
                  <a:solidFill>
                    <a:schemeClr val="bg1"/>
                  </a:solidFill>
                  <a:latin typeface="+mn-lt"/>
                  <a:ea typeface="Geneva" charset="0"/>
                  <a:cs typeface="Geneva" charset="0"/>
                </a:rPr>
                <a:t>Host </a:t>
              </a:r>
              <a:endParaRPr lang="en-US" sz="1200" dirty="0">
                <a:solidFill>
                  <a:schemeClr val="bg1"/>
                </a:solidFill>
                <a:latin typeface="+mn-lt"/>
                <a:ea typeface="Geneva" charset="0"/>
                <a:cs typeface="Geneva" charset="0"/>
              </a:endParaRPr>
            </a:p>
          </p:txBody>
        </p:sp>
      </p:grpSp>
    </p:spTree>
    <p:extLst>
      <p:ext uri="{BB962C8B-B14F-4D97-AF65-F5344CB8AC3E}">
        <p14:creationId xmlns:p14="http://schemas.microsoft.com/office/powerpoint/2010/main" val="709489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2.2 New Features</a:t>
            </a:r>
            <a:endParaRPr lang="en-US" dirty="0"/>
          </a:p>
        </p:txBody>
      </p:sp>
      <p:sp>
        <p:nvSpPr>
          <p:cNvPr id="3" name="Date Placeholder 2"/>
          <p:cNvSpPr>
            <a:spLocks noGrp="1"/>
          </p:cNvSpPr>
          <p:nvPr>
            <p:ph type="dt" sz="half" idx="10"/>
          </p:nvPr>
        </p:nvSpPr>
        <p:spPr/>
        <p:txBody>
          <a:bodyPr/>
          <a:lstStyle/>
          <a:p>
            <a:pPr>
              <a:defRPr/>
            </a:pPr>
            <a:r>
              <a:rPr lang="en-US" smtClean="0"/>
              <a:t>INTEL CONFIDENTIAL</a:t>
            </a:r>
            <a:endParaRPr lang="en-US" dirty="0"/>
          </a:p>
        </p:txBody>
      </p:sp>
      <p:sp>
        <p:nvSpPr>
          <p:cNvPr id="8" name="AutoShape 5"/>
          <p:cNvSpPr>
            <a:spLocks noChangeAspect="1" noChangeArrowheads="1"/>
          </p:cNvSpPr>
          <p:nvPr/>
        </p:nvSpPr>
        <p:spPr bwMode="auto">
          <a:xfrm>
            <a:off x="4859709" y="4611469"/>
            <a:ext cx="957443" cy="185470"/>
          </a:xfrm>
          <a:prstGeom prst="roundRect">
            <a:avLst/>
          </a:prstGeom>
          <a:solidFill>
            <a:srgbClr val="00B050"/>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wrap="none" lIns="92075" tIns="27432" rIns="92075" bIns="27432" anchor="ctr"/>
          <a:lstStyle/>
          <a:p>
            <a:pPr marL="117475" indent="-117475" algn="ctr" eaLnBrk="0" hangingPunct="0"/>
            <a:r>
              <a:rPr lang="en-US" sz="1000" b="1" dirty="0" smtClean="0">
                <a:solidFill>
                  <a:schemeClr val="bg1"/>
                </a:solidFill>
                <a:latin typeface="Arial" pitchFamily="34" charset="0"/>
                <a:cs typeface="Arial" pitchFamily="34" charset="0"/>
              </a:rPr>
              <a:t>Shipping</a:t>
            </a:r>
          </a:p>
        </p:txBody>
      </p:sp>
      <p:sp>
        <p:nvSpPr>
          <p:cNvPr id="9" name="AutoShape 5"/>
          <p:cNvSpPr>
            <a:spLocks noChangeAspect="1" noChangeArrowheads="1"/>
          </p:cNvSpPr>
          <p:nvPr/>
        </p:nvSpPr>
        <p:spPr bwMode="auto">
          <a:xfrm>
            <a:off x="5891312" y="4619599"/>
            <a:ext cx="968479" cy="182097"/>
          </a:xfrm>
          <a:prstGeom prst="roundRect">
            <a:avLst/>
          </a:prstGeom>
          <a:solidFill>
            <a:srgbClr val="0070C0"/>
          </a:solidFill>
          <a:ln w="9525">
            <a:prstDash val="solid"/>
            <a:headEnd type="none" w="sm" len="sm"/>
            <a:tailEnd type="none" w="sm" len="sm"/>
          </a:ln>
        </p:spPr>
        <p:style>
          <a:lnRef idx="1">
            <a:schemeClr val="dk1"/>
          </a:lnRef>
          <a:fillRef idx="2">
            <a:schemeClr val="dk1"/>
          </a:fillRef>
          <a:effectRef idx="1">
            <a:schemeClr val="dk1"/>
          </a:effectRef>
          <a:fontRef idx="minor">
            <a:schemeClr val="dk1"/>
          </a:fontRef>
        </p:style>
        <p:txBody>
          <a:bodyPr wrap="none" lIns="92075" tIns="46038" rIns="92075" bIns="46038" anchor="ctr"/>
          <a:lstStyle/>
          <a:p>
            <a:pPr marL="117475" indent="-117475" algn="ctr" eaLnBrk="0" hangingPunct="0"/>
            <a:r>
              <a:rPr lang="en-US" sz="1000" b="1" smtClean="0">
                <a:solidFill>
                  <a:schemeClr val="bg1"/>
                </a:solidFill>
                <a:latin typeface="Arial" pitchFamily="34" charset="0"/>
                <a:cs typeface="Arial" pitchFamily="34" charset="0"/>
              </a:rPr>
              <a:t>In Development</a:t>
            </a:r>
          </a:p>
        </p:txBody>
      </p:sp>
      <p:sp>
        <p:nvSpPr>
          <p:cNvPr id="10" name="AutoShape 5"/>
          <p:cNvSpPr>
            <a:spLocks noChangeAspect="1" noChangeArrowheads="1"/>
          </p:cNvSpPr>
          <p:nvPr/>
        </p:nvSpPr>
        <p:spPr bwMode="auto">
          <a:xfrm>
            <a:off x="6933951" y="4610484"/>
            <a:ext cx="968479" cy="181137"/>
          </a:xfrm>
          <a:prstGeom prst="roundRect">
            <a:avLst/>
          </a:prstGeom>
          <a:solidFill>
            <a:srgbClr val="7030A0"/>
          </a:solidFill>
          <a:ln>
            <a:solidFill>
              <a:schemeClr val="tx1"/>
            </a:solidFill>
            <a:prstDash val="solid"/>
            <a:headEnd type="none" w="sm" len="sm"/>
            <a:tailEnd type="none" w="sm" len="sm"/>
          </a:ln>
        </p:spPr>
        <p:style>
          <a:lnRef idx="1">
            <a:schemeClr val="dk1"/>
          </a:lnRef>
          <a:fillRef idx="2">
            <a:schemeClr val="dk1"/>
          </a:fillRef>
          <a:effectRef idx="1">
            <a:schemeClr val="dk1"/>
          </a:effectRef>
          <a:fontRef idx="minor">
            <a:schemeClr val="dk1"/>
          </a:fontRef>
        </p:style>
        <p:txBody>
          <a:bodyPr wrap="none" lIns="92075" tIns="46038" rIns="92075" bIns="46038" anchor="ctr"/>
          <a:lstStyle/>
          <a:p>
            <a:pPr marL="117475" indent="-117475" algn="ctr" eaLnBrk="0" hangingPunct="0"/>
            <a:r>
              <a:rPr lang="en-US" sz="1000" b="1" dirty="0" smtClean="0">
                <a:solidFill>
                  <a:schemeClr val="bg1"/>
                </a:solidFill>
                <a:latin typeface="Arial" pitchFamily="34" charset="0"/>
                <a:cs typeface="Arial" pitchFamily="34" charset="0"/>
              </a:rPr>
              <a:t>Planning</a:t>
            </a:r>
          </a:p>
        </p:txBody>
      </p:sp>
      <p:grpSp>
        <p:nvGrpSpPr>
          <p:cNvPr id="11" name="Group 10"/>
          <p:cNvGrpSpPr/>
          <p:nvPr/>
        </p:nvGrpSpPr>
        <p:grpSpPr>
          <a:xfrm>
            <a:off x="2171193" y="893838"/>
            <a:ext cx="2410059" cy="3396163"/>
            <a:chOff x="6672480" y="176438"/>
            <a:chExt cx="2009681" cy="3396163"/>
          </a:xfrm>
        </p:grpSpPr>
        <p:sp>
          <p:nvSpPr>
            <p:cNvPr id="12" name="Rounded Rectangle 11"/>
            <p:cNvSpPr/>
            <p:nvPr/>
          </p:nvSpPr>
          <p:spPr>
            <a:xfrm>
              <a:off x="6672480" y="176438"/>
              <a:ext cx="2009681" cy="3396163"/>
            </a:xfrm>
            <a:prstGeom prst="roundRect">
              <a:avLst>
                <a:gd name="adj" fmla="val 10000"/>
              </a:avLst>
            </a:prstGeom>
            <a:solidFill>
              <a:srgbClr val="7030A0"/>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
          <p:nvSpPr>
            <p:cNvPr id="13" name="Rounded Rectangle 4"/>
            <p:cNvSpPr/>
            <p:nvPr/>
          </p:nvSpPr>
          <p:spPr>
            <a:xfrm>
              <a:off x="6731342" y="235300"/>
              <a:ext cx="1891957" cy="32784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41910" rIns="0" bIns="41910" numCol="1" spcCol="1270" anchor="t" anchorCtr="0">
              <a:noAutofit/>
            </a:bodyPr>
            <a:lstStyle/>
            <a:p>
              <a:pPr lvl="0" algn="l" defTabSz="466725">
                <a:lnSpc>
                  <a:spcPct val="90000"/>
                </a:lnSpc>
                <a:spcBef>
                  <a:spcPct val="0"/>
                </a:spcBef>
                <a:spcAft>
                  <a:spcPct val="35000"/>
                </a:spcAft>
              </a:pPr>
              <a:r>
                <a:rPr lang="en-US" sz="1100" b="1" i="1" kern="1200" dirty="0" smtClean="0"/>
                <a:t>Q4’15 (v 2.2) - Roadmap</a:t>
              </a:r>
              <a:endParaRPr lang="en-US" sz="1100" kern="1200" dirty="0">
                <a:solidFill>
                  <a:schemeClr val="bg1"/>
                </a:solidFill>
              </a:endParaRPr>
            </a:p>
            <a:p>
              <a:pPr marL="57150" lvl="1" indent="-57150" algn="l" defTabSz="355600">
                <a:lnSpc>
                  <a:spcPct val="90000"/>
                </a:lnSpc>
                <a:spcBef>
                  <a:spcPct val="0"/>
                </a:spcBef>
                <a:spcAft>
                  <a:spcPct val="15000"/>
                </a:spcAft>
                <a:buChar char="••"/>
              </a:pPr>
              <a:r>
                <a:rPr lang="en-US" sz="900" b="1" i="1" kern="1200" dirty="0" smtClean="0"/>
                <a:t>Silicon Support</a:t>
              </a:r>
              <a:endParaRPr lang="en-US" sz="900" b="1" i="1" kern="1200" dirty="0"/>
            </a:p>
            <a:p>
              <a:pPr marL="114300" lvl="2" indent="-57150" algn="l" defTabSz="266700">
                <a:lnSpc>
                  <a:spcPct val="90000"/>
                </a:lnSpc>
                <a:spcBef>
                  <a:spcPct val="0"/>
                </a:spcBef>
                <a:spcAft>
                  <a:spcPct val="15000"/>
                </a:spcAft>
                <a:buChar char="••"/>
              </a:pPr>
              <a:r>
                <a:rPr lang="en-US" sz="700" kern="1200" dirty="0" smtClean="0"/>
                <a:t>Broadwell server</a:t>
              </a:r>
              <a:endParaRPr lang="en-US" sz="700" kern="1200" dirty="0"/>
            </a:p>
            <a:p>
              <a:pPr marL="114300" lvl="2" indent="-57150" algn="l" defTabSz="311150">
                <a:lnSpc>
                  <a:spcPct val="90000"/>
                </a:lnSpc>
                <a:spcBef>
                  <a:spcPct val="0"/>
                </a:spcBef>
                <a:spcAft>
                  <a:spcPct val="15000"/>
                </a:spcAft>
                <a:buChar char="••"/>
              </a:pPr>
              <a:endParaRPr lang="en-US" sz="800" kern="1200" dirty="0"/>
            </a:p>
            <a:p>
              <a:pPr marL="114300" lvl="2" indent="-57150" algn="l" defTabSz="311150">
                <a:lnSpc>
                  <a:spcPct val="90000"/>
                </a:lnSpc>
                <a:spcBef>
                  <a:spcPct val="0"/>
                </a:spcBef>
                <a:spcAft>
                  <a:spcPct val="15000"/>
                </a:spcAft>
                <a:buChar char="••"/>
              </a:pPr>
              <a:endParaRPr lang="en-US" sz="800" kern="1200" dirty="0"/>
            </a:p>
            <a:p>
              <a:pPr marL="114300" lvl="2" indent="-57150" algn="l" defTabSz="311150">
                <a:lnSpc>
                  <a:spcPct val="90000"/>
                </a:lnSpc>
                <a:spcBef>
                  <a:spcPct val="0"/>
                </a:spcBef>
                <a:spcAft>
                  <a:spcPct val="15000"/>
                </a:spcAft>
                <a:buChar char="••"/>
              </a:pPr>
              <a:endParaRPr lang="en-US" sz="800" kern="1200" dirty="0"/>
            </a:p>
            <a:p>
              <a:pPr marL="57150" lvl="1" indent="-57150" algn="l" defTabSz="355600">
                <a:lnSpc>
                  <a:spcPct val="90000"/>
                </a:lnSpc>
                <a:spcBef>
                  <a:spcPct val="0"/>
                </a:spcBef>
                <a:spcAft>
                  <a:spcPct val="15000"/>
                </a:spcAft>
                <a:buChar char="••"/>
              </a:pPr>
              <a:r>
                <a:rPr lang="en-US" sz="900" b="1" i="1" kern="1200" dirty="0" smtClean="0"/>
                <a:t>DPDK</a:t>
              </a:r>
              <a:endParaRPr lang="en-US" sz="900" i="1" kern="1200" dirty="0"/>
            </a:p>
            <a:p>
              <a:pPr marL="114300" lvl="2" indent="-57150" algn="l" defTabSz="311150">
                <a:lnSpc>
                  <a:spcPct val="90000"/>
                </a:lnSpc>
                <a:spcBef>
                  <a:spcPct val="0"/>
                </a:spcBef>
                <a:spcAft>
                  <a:spcPct val="15000"/>
                </a:spcAft>
                <a:buChar char="••"/>
              </a:pPr>
              <a:r>
                <a:rPr lang="en-US" sz="800" kern="1200" dirty="0" smtClean="0">
                  <a:latin typeface="+mj-lt"/>
                </a:rPr>
                <a:t>OPNFV Requirements</a:t>
              </a:r>
              <a:endParaRPr lang="en-US" sz="800" i="1" kern="1200" dirty="0">
                <a:latin typeface="+mj-lt"/>
              </a:endParaRPr>
            </a:p>
            <a:p>
              <a:pPr marL="114300" lvl="2" indent="-57150" algn="l" defTabSz="311150">
                <a:lnSpc>
                  <a:spcPct val="90000"/>
                </a:lnSpc>
                <a:spcBef>
                  <a:spcPct val="0"/>
                </a:spcBef>
                <a:spcAft>
                  <a:spcPct val="15000"/>
                </a:spcAft>
                <a:buChar char="••"/>
              </a:pPr>
              <a:r>
                <a:rPr lang="en-US" sz="800" kern="1200" dirty="0" smtClean="0">
                  <a:latin typeface="+mj-lt"/>
                </a:rPr>
                <a:t>Hybrid Switch (DPDK + RRC)</a:t>
              </a:r>
              <a:endParaRPr lang="en-US" sz="800" i="1" kern="1200" dirty="0">
                <a:latin typeface="+mj-lt"/>
              </a:endParaRPr>
            </a:p>
          </p:txBody>
        </p:sp>
      </p:grpSp>
    </p:spTree>
    <p:extLst>
      <p:ext uri="{BB962C8B-B14F-4D97-AF65-F5344CB8AC3E}">
        <p14:creationId xmlns:p14="http://schemas.microsoft.com/office/powerpoint/2010/main" val="1003476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Data Plane Development Kit Architecture</a:t>
            </a:r>
            <a:endParaRPr lang="en-US" dirty="0"/>
          </a:p>
        </p:txBody>
      </p:sp>
      <p:sp>
        <p:nvSpPr>
          <p:cNvPr id="24" name="Content Placeholder 2"/>
          <p:cNvSpPr txBox="1">
            <a:spLocks/>
          </p:cNvSpPr>
          <p:nvPr/>
        </p:nvSpPr>
        <p:spPr>
          <a:xfrm>
            <a:off x="5167993" y="862497"/>
            <a:ext cx="3783800" cy="3823804"/>
          </a:xfrm>
          <a:prstGeom prst="rect">
            <a:avLst/>
          </a:prstGeom>
        </p:spPr>
        <p:txBody>
          <a:bodyPr>
            <a:normAutofit fontScale="70000" lnSpcReduction="20000"/>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smtClean="0"/>
              <a:t>Libraries for network application development on Intel Platforms </a:t>
            </a:r>
          </a:p>
          <a:p>
            <a:pPr marL="519113" lvl="1" indent="-285750"/>
            <a:r>
              <a:rPr lang="en-US" sz="1400" dirty="0" smtClean="0"/>
              <a:t>Speeds up networking functions</a:t>
            </a:r>
          </a:p>
          <a:p>
            <a:pPr marL="519113" lvl="1" indent="-285750"/>
            <a:r>
              <a:rPr lang="en-US" sz="1400" dirty="0" smtClean="0"/>
              <a:t>Enables user space application development</a:t>
            </a:r>
          </a:p>
          <a:p>
            <a:pPr marL="519113" lvl="1" indent="-285750"/>
            <a:r>
              <a:rPr lang="en-US" sz="1400" dirty="0" smtClean="0"/>
              <a:t>Facilitates both run-to-completion and pipeline models</a:t>
            </a:r>
          </a:p>
          <a:p>
            <a:pPr marL="519113" lvl="1" indent="-285750"/>
            <a:r>
              <a:rPr lang="en-US" sz="1400" dirty="0"/>
              <a:t>Purpose-built and Virtualized models</a:t>
            </a:r>
          </a:p>
          <a:p>
            <a:pPr marL="285750" indent="-285750">
              <a:buFont typeface="Arial" panose="020B0604020202020204" pitchFamily="34" charset="0"/>
              <a:buChar char="•"/>
            </a:pPr>
            <a:r>
              <a:rPr lang="en-US" sz="1600" dirty="0" smtClean="0"/>
              <a:t>Free, Open-sourced, </a:t>
            </a:r>
            <a:r>
              <a:rPr lang="en-US" sz="1600" dirty="0"/>
              <a:t>Community driven, </a:t>
            </a:r>
            <a:r>
              <a:rPr lang="en-US" sz="1600" dirty="0" smtClean="0"/>
              <a:t>BSD Licensed</a:t>
            </a:r>
          </a:p>
          <a:p>
            <a:pPr marL="519113" lvl="1" indent="-285750"/>
            <a:r>
              <a:rPr lang="en-US" sz="1400" dirty="0" smtClean="0">
                <a:hlinkClick r:id="rId2"/>
              </a:rPr>
              <a:t>http://www.intel.com/go/dpdk</a:t>
            </a:r>
            <a:r>
              <a:rPr lang="en-US" sz="1400" dirty="0" smtClean="0"/>
              <a:t> </a:t>
            </a:r>
          </a:p>
          <a:p>
            <a:pPr marL="519113" lvl="1" indent="-285750"/>
            <a:r>
              <a:rPr lang="en-US" sz="1400" dirty="0" err="1" smtClean="0"/>
              <a:t>Git</a:t>
            </a:r>
            <a:r>
              <a:rPr lang="en-US" sz="1400" dirty="0" smtClean="0"/>
              <a:t>: </a:t>
            </a:r>
            <a:r>
              <a:rPr lang="en-IN" sz="1400" dirty="0" smtClean="0">
                <a:hlinkClick r:id="rId3"/>
              </a:rPr>
              <a:t>http://dpdk.org/git/dpdk</a:t>
            </a:r>
            <a:endParaRPr lang="en-US" sz="1400" dirty="0" smtClean="0"/>
          </a:p>
          <a:p>
            <a:pPr marL="285750" indent="-285750">
              <a:buFont typeface="Arial" panose="020B0604020202020204" pitchFamily="34" charset="0"/>
              <a:buChar char="•"/>
            </a:pPr>
            <a:r>
              <a:rPr lang="en-US" sz="1600" dirty="0" smtClean="0"/>
              <a:t>Scales from Intel Atom to multi-socket Intel Xeon architecture platforms</a:t>
            </a:r>
          </a:p>
          <a:p>
            <a:pPr marL="285750" indent="-285750">
              <a:buFont typeface="Arial" panose="020B0604020202020204" pitchFamily="34" charset="0"/>
              <a:buChar char="•"/>
            </a:pPr>
            <a:r>
              <a:rPr lang="en-US" sz="1600" dirty="0" smtClean="0"/>
              <a:t>About two dozen pre-built example </a:t>
            </a:r>
            <a:r>
              <a:rPr lang="en-US" sz="1600" dirty="0" smtClean="0"/>
              <a:t>applications</a:t>
            </a:r>
          </a:p>
          <a:p>
            <a:pPr marL="285750" indent="-285750">
              <a:buFont typeface="Arial" panose="020B0604020202020204" pitchFamily="34" charset="0"/>
              <a:buChar char="•"/>
            </a:pPr>
            <a:r>
              <a:rPr lang="en-US" sz="1500" dirty="0"/>
              <a:t>Latest OS Support</a:t>
            </a:r>
          </a:p>
          <a:p>
            <a:pPr marL="457200" lvl="1" indent="-169863">
              <a:spcBef>
                <a:spcPts val="0"/>
              </a:spcBef>
              <a:buFont typeface="Wingdings" panose="05000000000000000000" pitchFamily="2" charset="2"/>
              <a:buChar char="§"/>
              <a:tabLst>
                <a:tab pos="2339975" algn="l"/>
              </a:tabLst>
            </a:pPr>
            <a:r>
              <a:rPr lang="en-US" sz="1400" dirty="0"/>
              <a:t>Fedora release </a:t>
            </a:r>
            <a:r>
              <a:rPr lang="en-US" sz="1400" dirty="0" smtClean="0"/>
              <a:t>18	Ubuntu</a:t>
            </a:r>
            <a:r>
              <a:rPr lang="en-US" sz="1400" dirty="0"/>
              <a:t>* 12.04 LTS</a:t>
            </a:r>
          </a:p>
          <a:p>
            <a:pPr marL="457200" lvl="1" indent="-169863">
              <a:spcBef>
                <a:spcPts val="0"/>
              </a:spcBef>
              <a:buFont typeface="Wingdings" panose="05000000000000000000" pitchFamily="2" charset="2"/>
              <a:buChar char="§"/>
              <a:tabLst>
                <a:tab pos="2339975" algn="l"/>
              </a:tabLst>
            </a:pPr>
            <a:r>
              <a:rPr lang="de-DE" sz="1400" dirty="0" smtClean="0"/>
              <a:t>Red </a:t>
            </a:r>
            <a:r>
              <a:rPr lang="de-DE" sz="1400" dirty="0"/>
              <a:t>Hat* Enterprise Linux </a:t>
            </a:r>
            <a:r>
              <a:rPr lang="de-DE" sz="1400" dirty="0" smtClean="0"/>
              <a:t>6.3	</a:t>
            </a:r>
            <a:r>
              <a:rPr lang="en-US" sz="1400" dirty="0" smtClean="0"/>
              <a:t>Wind </a:t>
            </a:r>
            <a:r>
              <a:rPr lang="en-US" sz="1400" dirty="0"/>
              <a:t>River* Linux* 5</a:t>
            </a:r>
            <a:endParaRPr lang="de-DE" sz="1400" dirty="0"/>
          </a:p>
          <a:p>
            <a:pPr marL="457200" lvl="1" indent="-169863">
              <a:spcBef>
                <a:spcPts val="0"/>
              </a:spcBef>
              <a:buFont typeface="Wingdings" panose="05000000000000000000" pitchFamily="2" charset="2"/>
              <a:buChar char="§"/>
              <a:tabLst>
                <a:tab pos="2339975" algn="l"/>
              </a:tabLst>
            </a:pPr>
            <a:r>
              <a:rPr lang="fr-FR" sz="1400" dirty="0"/>
              <a:t>SUSE Enterprise Linux* 11 </a:t>
            </a:r>
            <a:r>
              <a:rPr lang="fr-FR" sz="1400" dirty="0" smtClean="0"/>
              <a:t>SP2	</a:t>
            </a:r>
            <a:r>
              <a:rPr lang="en-US" sz="1400" dirty="0" smtClean="0"/>
              <a:t>FreeBSD</a:t>
            </a:r>
            <a:r>
              <a:rPr lang="en-US" sz="1400" dirty="0"/>
              <a:t>* 9.2</a:t>
            </a:r>
            <a:endParaRPr lang="en-IN" sz="2900" dirty="0"/>
          </a:p>
        </p:txBody>
      </p:sp>
      <p:sp>
        <p:nvSpPr>
          <p:cNvPr id="3" name="Date Placeholder 2"/>
          <p:cNvSpPr>
            <a:spLocks noGrp="1"/>
          </p:cNvSpPr>
          <p:nvPr>
            <p:ph type="dt" sz="half" idx="10"/>
          </p:nvPr>
        </p:nvSpPr>
        <p:spPr/>
        <p:txBody>
          <a:bodyPr/>
          <a:lstStyle/>
          <a:p>
            <a:pPr>
              <a:defRPr/>
            </a:pPr>
            <a:r>
              <a:rPr lang="en-US" smtClean="0"/>
              <a:t>INTEL CONFIDENTIAL</a:t>
            </a:r>
            <a:endParaRPr lang="en-US" dirty="0"/>
          </a:p>
        </p:txBody>
      </p:sp>
      <p:grpSp>
        <p:nvGrpSpPr>
          <p:cNvPr id="80" name="Group 79"/>
          <p:cNvGrpSpPr/>
          <p:nvPr/>
        </p:nvGrpSpPr>
        <p:grpSpPr>
          <a:xfrm>
            <a:off x="169909" y="887051"/>
            <a:ext cx="4687840" cy="3799250"/>
            <a:chOff x="169909" y="887051"/>
            <a:chExt cx="4687840" cy="3799250"/>
          </a:xfrm>
        </p:grpSpPr>
        <p:sp>
          <p:nvSpPr>
            <p:cNvPr id="81" name="Rectangle 80"/>
            <p:cNvSpPr/>
            <p:nvPr/>
          </p:nvSpPr>
          <p:spPr>
            <a:xfrm>
              <a:off x="256644" y="887051"/>
              <a:ext cx="1444470" cy="4246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DPDK Sample Applications</a:t>
              </a:r>
              <a:endParaRPr lang="en-US" sz="900" dirty="0"/>
            </a:p>
          </p:txBody>
        </p:sp>
        <p:sp>
          <p:nvSpPr>
            <p:cNvPr id="82" name="Rectangle 81"/>
            <p:cNvSpPr/>
            <p:nvPr/>
          </p:nvSpPr>
          <p:spPr>
            <a:xfrm>
              <a:off x="256645" y="4192086"/>
              <a:ext cx="4524596" cy="494215"/>
            </a:xfrm>
            <a:prstGeom prst="rect">
              <a:avLst/>
            </a:prstGeom>
            <a:gradFill flip="none" rotWithShape="1">
              <a:gsLst>
                <a:gs pos="0">
                  <a:srgbClr val="FFCC00">
                    <a:shade val="30000"/>
                    <a:satMod val="115000"/>
                  </a:srgbClr>
                </a:gs>
                <a:gs pos="50000">
                  <a:srgbClr val="FFCC00">
                    <a:shade val="67500"/>
                    <a:satMod val="115000"/>
                  </a:srgbClr>
                </a:gs>
                <a:gs pos="100000">
                  <a:srgbClr val="FFCC00">
                    <a:shade val="100000"/>
                    <a:satMod val="115000"/>
                  </a:srgbClr>
                </a:gs>
              </a:gsLst>
              <a:lin ang="16200000" scaled="1"/>
              <a:tileRect/>
            </a:gradFill>
            <a:ln w="25400" cap="flat" cmpd="sng" algn="ctr">
              <a:noFill/>
              <a:prstDash val="solid"/>
            </a:ln>
            <a:effectLst/>
          </p:spPr>
          <p:txBody>
            <a:bodyPr lIns="36000" rIns="36000" rtlCol="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latin typeface="Neo Sans Intel"/>
                  <a:ea typeface="+mn-ea"/>
                  <a:cs typeface="Arial"/>
                </a:rPr>
                <a:t>Linux Kernel</a:t>
              </a:r>
              <a:endParaRPr kumimoji="0" lang="en-US" sz="900" b="0" i="0" u="none" strike="noStrike" kern="0" cap="none" spc="0" normalizeH="0" baseline="0" noProof="0" dirty="0">
                <a:ln>
                  <a:noFill/>
                </a:ln>
                <a:solidFill>
                  <a:srgbClr val="000000"/>
                </a:solidFill>
                <a:effectLst/>
                <a:uLnTx/>
                <a:uFillTx/>
                <a:latin typeface="Neo Sans Intel"/>
                <a:ea typeface="+mn-ea"/>
                <a:cs typeface="Arial"/>
              </a:endParaRPr>
            </a:p>
          </p:txBody>
        </p:sp>
        <p:cxnSp>
          <p:nvCxnSpPr>
            <p:cNvPr id="83" name="Straight Connector 82"/>
            <p:cNvCxnSpPr/>
            <p:nvPr/>
          </p:nvCxnSpPr>
          <p:spPr>
            <a:xfrm>
              <a:off x="169909" y="4103141"/>
              <a:ext cx="4687840" cy="9245"/>
            </a:xfrm>
            <a:prstGeom prst="line">
              <a:avLst/>
            </a:prstGeom>
            <a:ln w="12700" cap="rnd">
              <a:solidFill>
                <a:schemeClr val="tx1"/>
              </a:solidFill>
              <a:prstDash val="sysDash"/>
              <a:headEnd w="lg" len="lg"/>
              <a:tailEnd w="lg" len="lg"/>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4068640" y="3974926"/>
              <a:ext cx="586699" cy="138499"/>
            </a:xfrm>
            <a:prstGeom prst="rect">
              <a:avLst/>
            </a:prstGeom>
            <a:noFill/>
          </p:spPr>
          <p:txBody>
            <a:bodyPr wrap="none" lIns="0" tIns="0" rIns="0" bIns="0" rtlCol="0" anchor="ctr">
              <a:spAutoFit/>
            </a:bodyPr>
            <a:lstStyle/>
            <a:p>
              <a:pPr eaLnBrk="1" hangingPunct="1"/>
              <a:r>
                <a:rPr lang="en-US" sz="900" dirty="0" smtClean="0">
                  <a:latin typeface="+mn-lt"/>
                  <a:ea typeface="Geneva" charset="0"/>
                  <a:cs typeface="Geneva" charset="0"/>
                </a:rPr>
                <a:t>User Space</a:t>
              </a:r>
              <a:endParaRPr lang="en-IN" sz="900" dirty="0">
                <a:latin typeface="+mn-lt"/>
                <a:ea typeface="Geneva" charset="0"/>
                <a:cs typeface="Geneva" charset="0"/>
              </a:endParaRPr>
            </a:p>
          </p:txBody>
        </p:sp>
        <p:sp>
          <p:nvSpPr>
            <p:cNvPr id="85" name="Rectangle 84"/>
            <p:cNvSpPr/>
            <p:nvPr/>
          </p:nvSpPr>
          <p:spPr>
            <a:xfrm>
              <a:off x="1254639" y="4263967"/>
              <a:ext cx="722235" cy="29754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KNI</a:t>
              </a:r>
              <a:endParaRPr lang="en-US" sz="900" dirty="0"/>
            </a:p>
          </p:txBody>
        </p:sp>
        <p:sp>
          <p:nvSpPr>
            <p:cNvPr id="86" name="Rectangle 85"/>
            <p:cNvSpPr/>
            <p:nvPr/>
          </p:nvSpPr>
          <p:spPr>
            <a:xfrm>
              <a:off x="2999072" y="4263967"/>
              <a:ext cx="722235" cy="2975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IGB_UIO</a:t>
              </a:r>
              <a:endParaRPr lang="en-US" sz="900" dirty="0"/>
            </a:p>
          </p:txBody>
        </p:sp>
        <p:sp>
          <p:nvSpPr>
            <p:cNvPr id="87" name="Rectangle 86"/>
            <p:cNvSpPr/>
            <p:nvPr/>
          </p:nvSpPr>
          <p:spPr>
            <a:xfrm>
              <a:off x="1806011" y="887051"/>
              <a:ext cx="1444470" cy="4246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Customer Applications</a:t>
              </a:r>
              <a:endParaRPr lang="en-US" sz="900" dirty="0"/>
            </a:p>
          </p:txBody>
        </p:sp>
        <p:sp>
          <p:nvSpPr>
            <p:cNvPr id="88" name="Rectangle 87"/>
            <p:cNvSpPr/>
            <p:nvPr/>
          </p:nvSpPr>
          <p:spPr>
            <a:xfrm>
              <a:off x="3355379" y="887051"/>
              <a:ext cx="1444470" cy="4246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ISV Eco-System Applications</a:t>
              </a:r>
              <a:endParaRPr lang="en-US" sz="900" dirty="0"/>
            </a:p>
          </p:txBody>
        </p:sp>
        <p:grpSp>
          <p:nvGrpSpPr>
            <p:cNvPr id="89" name="Group 88"/>
            <p:cNvGrpSpPr/>
            <p:nvPr/>
          </p:nvGrpSpPr>
          <p:grpSpPr>
            <a:xfrm>
              <a:off x="256646" y="1437859"/>
              <a:ext cx="4529546" cy="2529761"/>
              <a:chOff x="256646" y="1470515"/>
              <a:chExt cx="4529546" cy="2529761"/>
            </a:xfrm>
          </p:grpSpPr>
          <p:sp>
            <p:nvSpPr>
              <p:cNvPr id="90" name="Rectangle 89"/>
              <p:cNvSpPr/>
              <p:nvPr/>
            </p:nvSpPr>
            <p:spPr>
              <a:xfrm>
                <a:off x="328766" y="1564500"/>
                <a:ext cx="722235" cy="29754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EAL</a:t>
                </a:r>
                <a:endParaRPr lang="en-US" sz="900" dirty="0"/>
              </a:p>
            </p:txBody>
          </p:sp>
          <p:sp>
            <p:nvSpPr>
              <p:cNvPr id="91" name="Rectangle 90"/>
              <p:cNvSpPr/>
              <p:nvPr/>
            </p:nvSpPr>
            <p:spPr>
              <a:xfrm>
                <a:off x="328766" y="1892158"/>
                <a:ext cx="722235" cy="29754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MALLOC</a:t>
                </a:r>
                <a:endParaRPr lang="en-US" sz="900" dirty="0"/>
              </a:p>
            </p:txBody>
          </p:sp>
          <p:sp>
            <p:nvSpPr>
              <p:cNvPr id="92" name="Rectangle 91"/>
              <p:cNvSpPr/>
              <p:nvPr/>
            </p:nvSpPr>
            <p:spPr>
              <a:xfrm>
                <a:off x="328766" y="2219816"/>
                <a:ext cx="722235" cy="29754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MBUF</a:t>
                </a:r>
                <a:endParaRPr lang="en-US" sz="900" dirty="0"/>
              </a:p>
            </p:txBody>
          </p:sp>
          <p:sp>
            <p:nvSpPr>
              <p:cNvPr id="93" name="Rectangle 92"/>
              <p:cNvSpPr/>
              <p:nvPr/>
            </p:nvSpPr>
            <p:spPr>
              <a:xfrm>
                <a:off x="328766" y="2547474"/>
                <a:ext cx="722235" cy="29754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MEMPOOL</a:t>
                </a:r>
                <a:endParaRPr lang="en-US" sz="900" dirty="0"/>
              </a:p>
            </p:txBody>
          </p:sp>
          <p:sp>
            <p:nvSpPr>
              <p:cNvPr id="94" name="Rectangle 93"/>
              <p:cNvSpPr/>
              <p:nvPr/>
            </p:nvSpPr>
            <p:spPr>
              <a:xfrm>
                <a:off x="328766" y="2875133"/>
                <a:ext cx="722235" cy="29754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RING</a:t>
                </a:r>
                <a:endParaRPr lang="en-US" sz="900" dirty="0"/>
              </a:p>
            </p:txBody>
          </p:sp>
          <p:sp>
            <p:nvSpPr>
              <p:cNvPr id="95" name="Rectangle 94"/>
              <p:cNvSpPr/>
              <p:nvPr/>
            </p:nvSpPr>
            <p:spPr>
              <a:xfrm>
                <a:off x="328766" y="3202791"/>
                <a:ext cx="722235" cy="29754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TIMER</a:t>
                </a:r>
                <a:endParaRPr lang="en-US" sz="900" dirty="0"/>
              </a:p>
            </p:txBody>
          </p:sp>
          <p:sp>
            <p:nvSpPr>
              <p:cNvPr id="96" name="Rectangle 95"/>
              <p:cNvSpPr/>
              <p:nvPr/>
            </p:nvSpPr>
            <p:spPr>
              <a:xfrm>
                <a:off x="256646" y="1470515"/>
                <a:ext cx="868535" cy="2529761"/>
              </a:xfrm>
              <a:prstGeom prst="rect">
                <a:avLst/>
              </a:prstGeom>
              <a:noFill/>
              <a:ln w="158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sz="1000" dirty="0">
                    <a:solidFill>
                      <a:schemeClr val="tx1"/>
                    </a:solidFill>
                  </a:rPr>
                  <a:t>Core Libraries</a:t>
                </a:r>
              </a:p>
            </p:txBody>
          </p:sp>
          <p:sp>
            <p:nvSpPr>
              <p:cNvPr id="97" name="Rectangle 96"/>
              <p:cNvSpPr/>
              <p:nvPr/>
            </p:nvSpPr>
            <p:spPr>
              <a:xfrm>
                <a:off x="1254639" y="2673321"/>
                <a:ext cx="722235" cy="29754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KNI</a:t>
                </a:r>
                <a:endParaRPr lang="en-US" sz="900" dirty="0"/>
              </a:p>
            </p:txBody>
          </p:sp>
          <p:sp>
            <p:nvSpPr>
              <p:cNvPr id="98" name="Rectangle 97"/>
              <p:cNvSpPr/>
              <p:nvPr/>
            </p:nvSpPr>
            <p:spPr>
              <a:xfrm>
                <a:off x="1254639" y="3000979"/>
                <a:ext cx="722235" cy="29754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POWER</a:t>
                </a:r>
                <a:endParaRPr lang="en-US" sz="900" dirty="0"/>
              </a:p>
            </p:txBody>
          </p:sp>
          <p:sp>
            <p:nvSpPr>
              <p:cNvPr id="99" name="Rectangle 98"/>
              <p:cNvSpPr/>
              <p:nvPr/>
            </p:nvSpPr>
            <p:spPr>
              <a:xfrm>
                <a:off x="1254639" y="3328637"/>
                <a:ext cx="722235" cy="29754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IVSHMEM</a:t>
                </a:r>
                <a:endParaRPr lang="en-US" sz="900" dirty="0"/>
              </a:p>
            </p:txBody>
          </p:sp>
          <p:sp>
            <p:nvSpPr>
              <p:cNvPr id="100" name="Rectangle 99"/>
              <p:cNvSpPr/>
              <p:nvPr/>
            </p:nvSpPr>
            <p:spPr>
              <a:xfrm>
                <a:off x="1182519" y="2579335"/>
                <a:ext cx="868535" cy="1413651"/>
              </a:xfrm>
              <a:prstGeom prst="rect">
                <a:avLst/>
              </a:prstGeom>
              <a:noFill/>
              <a:ln w="158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sz="1000" dirty="0" smtClean="0">
                    <a:solidFill>
                      <a:schemeClr val="tx1"/>
                    </a:solidFill>
                  </a:rPr>
                  <a:t>Platform</a:t>
                </a:r>
                <a:endParaRPr lang="en-US" sz="1000" dirty="0">
                  <a:solidFill>
                    <a:schemeClr val="tx1"/>
                  </a:solidFill>
                </a:endParaRPr>
              </a:p>
            </p:txBody>
          </p:sp>
          <p:sp>
            <p:nvSpPr>
              <p:cNvPr id="101" name="Rectangle 100"/>
              <p:cNvSpPr/>
              <p:nvPr/>
            </p:nvSpPr>
            <p:spPr>
              <a:xfrm>
                <a:off x="3984825" y="1564500"/>
                <a:ext cx="722235" cy="29754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LPM</a:t>
                </a:r>
                <a:endParaRPr lang="en-US" sz="900" dirty="0">
                  <a:solidFill>
                    <a:schemeClr val="tx1"/>
                  </a:solidFill>
                </a:endParaRPr>
              </a:p>
            </p:txBody>
          </p:sp>
          <p:sp>
            <p:nvSpPr>
              <p:cNvPr id="102" name="Rectangle 101"/>
              <p:cNvSpPr/>
              <p:nvPr/>
            </p:nvSpPr>
            <p:spPr>
              <a:xfrm>
                <a:off x="3984825" y="1892158"/>
                <a:ext cx="722235" cy="29754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EXACT MATCH</a:t>
                </a:r>
                <a:endParaRPr lang="en-US" sz="900" dirty="0">
                  <a:solidFill>
                    <a:schemeClr val="tx1"/>
                  </a:solidFill>
                </a:endParaRPr>
              </a:p>
            </p:txBody>
          </p:sp>
          <p:sp>
            <p:nvSpPr>
              <p:cNvPr id="103" name="Rectangle 102"/>
              <p:cNvSpPr/>
              <p:nvPr/>
            </p:nvSpPr>
            <p:spPr>
              <a:xfrm>
                <a:off x="3984825" y="2219816"/>
                <a:ext cx="722235" cy="29754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ACL</a:t>
                </a:r>
                <a:endParaRPr lang="en-US" sz="900" dirty="0">
                  <a:solidFill>
                    <a:schemeClr val="tx1"/>
                  </a:solidFill>
                </a:endParaRPr>
              </a:p>
            </p:txBody>
          </p:sp>
          <p:sp>
            <p:nvSpPr>
              <p:cNvPr id="104" name="Rectangle 103"/>
              <p:cNvSpPr/>
              <p:nvPr/>
            </p:nvSpPr>
            <p:spPr>
              <a:xfrm>
                <a:off x="3912705" y="1470515"/>
                <a:ext cx="868535" cy="1413651"/>
              </a:xfrm>
              <a:prstGeom prst="rect">
                <a:avLst/>
              </a:prstGeom>
              <a:noFill/>
              <a:ln w="158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sz="1000" dirty="0" smtClean="0">
                    <a:solidFill>
                      <a:schemeClr val="tx1"/>
                    </a:solidFill>
                  </a:rPr>
                  <a:t>Classify</a:t>
                </a:r>
                <a:endParaRPr lang="en-US" sz="1000" dirty="0">
                  <a:solidFill>
                    <a:schemeClr val="tx1"/>
                  </a:solidFill>
                </a:endParaRPr>
              </a:p>
            </p:txBody>
          </p:sp>
          <p:sp>
            <p:nvSpPr>
              <p:cNvPr id="105" name="Rectangle 104"/>
              <p:cNvSpPr/>
              <p:nvPr/>
            </p:nvSpPr>
            <p:spPr>
              <a:xfrm>
                <a:off x="2235684" y="1920153"/>
                <a:ext cx="722235" cy="2975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E1000</a:t>
                </a:r>
                <a:endParaRPr lang="en-US" sz="900" dirty="0"/>
              </a:p>
            </p:txBody>
          </p:sp>
          <p:sp>
            <p:nvSpPr>
              <p:cNvPr id="106" name="Rectangle 105"/>
              <p:cNvSpPr/>
              <p:nvPr/>
            </p:nvSpPr>
            <p:spPr>
              <a:xfrm>
                <a:off x="2235684" y="2247811"/>
                <a:ext cx="722235" cy="2975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IXGBE</a:t>
                </a:r>
                <a:endParaRPr lang="en-US" sz="900" dirty="0"/>
              </a:p>
            </p:txBody>
          </p:sp>
          <p:sp>
            <p:nvSpPr>
              <p:cNvPr id="107" name="Rectangle 106"/>
              <p:cNvSpPr/>
              <p:nvPr/>
            </p:nvSpPr>
            <p:spPr>
              <a:xfrm>
                <a:off x="2235684" y="2575469"/>
                <a:ext cx="722235" cy="2975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VMXNET3</a:t>
                </a:r>
                <a:endParaRPr lang="en-US" sz="900" dirty="0"/>
              </a:p>
            </p:txBody>
          </p:sp>
          <p:sp>
            <p:nvSpPr>
              <p:cNvPr id="108" name="Rectangle 107"/>
              <p:cNvSpPr/>
              <p:nvPr/>
            </p:nvSpPr>
            <p:spPr>
              <a:xfrm>
                <a:off x="3007233" y="1920153"/>
                <a:ext cx="722235" cy="2975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IGB</a:t>
                </a:r>
                <a:endParaRPr lang="en-US" sz="900" dirty="0"/>
              </a:p>
            </p:txBody>
          </p:sp>
          <p:sp>
            <p:nvSpPr>
              <p:cNvPr id="109" name="Rectangle 108"/>
              <p:cNvSpPr/>
              <p:nvPr/>
            </p:nvSpPr>
            <p:spPr>
              <a:xfrm>
                <a:off x="3007233" y="2247811"/>
                <a:ext cx="722235" cy="2975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I40e</a:t>
                </a:r>
                <a:endParaRPr lang="en-US" sz="900" dirty="0"/>
              </a:p>
            </p:txBody>
          </p:sp>
          <p:sp>
            <p:nvSpPr>
              <p:cNvPr id="110" name="Rectangle 109"/>
              <p:cNvSpPr/>
              <p:nvPr/>
            </p:nvSpPr>
            <p:spPr>
              <a:xfrm>
                <a:off x="3007233" y="2575469"/>
                <a:ext cx="722235" cy="2975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VIRTIO</a:t>
                </a:r>
                <a:endParaRPr lang="en-US" sz="900" dirty="0"/>
              </a:p>
            </p:txBody>
          </p:sp>
          <p:sp>
            <p:nvSpPr>
              <p:cNvPr id="111" name="Rectangle 110"/>
              <p:cNvSpPr/>
              <p:nvPr/>
            </p:nvSpPr>
            <p:spPr>
              <a:xfrm>
                <a:off x="2139082" y="1470515"/>
                <a:ext cx="1719984" cy="2529761"/>
              </a:xfrm>
              <a:prstGeom prst="rect">
                <a:avLst/>
              </a:prstGeom>
              <a:noFill/>
              <a:ln w="158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sz="1000" dirty="0" smtClean="0">
                    <a:solidFill>
                      <a:schemeClr val="tx1"/>
                    </a:solidFill>
                  </a:rPr>
                  <a:t>Packet Access</a:t>
                </a:r>
              </a:p>
              <a:p>
                <a:pPr algn="ctr"/>
                <a:r>
                  <a:rPr lang="en-US" sz="1000" dirty="0" smtClean="0">
                    <a:solidFill>
                      <a:schemeClr val="tx1"/>
                    </a:solidFill>
                  </a:rPr>
                  <a:t>(PMD – Native &amp; Virtual)</a:t>
                </a:r>
                <a:endParaRPr lang="en-US" sz="1000" dirty="0">
                  <a:solidFill>
                    <a:schemeClr val="tx1"/>
                  </a:solidFill>
                </a:endParaRPr>
              </a:p>
            </p:txBody>
          </p:sp>
          <p:sp>
            <p:nvSpPr>
              <p:cNvPr id="112" name="Rectangle 111"/>
              <p:cNvSpPr/>
              <p:nvPr/>
            </p:nvSpPr>
            <p:spPr>
              <a:xfrm>
                <a:off x="2235684" y="1580589"/>
                <a:ext cx="1493784" cy="2975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ETHDEV</a:t>
                </a:r>
                <a:endParaRPr lang="en-US" sz="900" dirty="0"/>
              </a:p>
            </p:txBody>
          </p:sp>
          <p:sp>
            <p:nvSpPr>
              <p:cNvPr id="113" name="Rectangle 112"/>
              <p:cNvSpPr/>
              <p:nvPr/>
            </p:nvSpPr>
            <p:spPr>
              <a:xfrm>
                <a:off x="2227524" y="2903718"/>
                <a:ext cx="722235" cy="2975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XENVIRT</a:t>
                </a:r>
                <a:endParaRPr lang="en-US" sz="900" dirty="0"/>
              </a:p>
            </p:txBody>
          </p:sp>
          <p:sp>
            <p:nvSpPr>
              <p:cNvPr id="114" name="Rectangle 113"/>
              <p:cNvSpPr/>
              <p:nvPr/>
            </p:nvSpPr>
            <p:spPr>
              <a:xfrm>
                <a:off x="2227524" y="3231376"/>
                <a:ext cx="722235" cy="2975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PCAP</a:t>
                </a:r>
                <a:endParaRPr lang="en-US" sz="900" dirty="0"/>
              </a:p>
            </p:txBody>
          </p:sp>
          <p:sp>
            <p:nvSpPr>
              <p:cNvPr id="115" name="Rectangle 114"/>
              <p:cNvSpPr/>
              <p:nvPr/>
            </p:nvSpPr>
            <p:spPr>
              <a:xfrm>
                <a:off x="2999072" y="2903718"/>
                <a:ext cx="722235" cy="2975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RING</a:t>
                </a:r>
                <a:endParaRPr lang="en-US" sz="900" dirty="0"/>
              </a:p>
            </p:txBody>
          </p:sp>
          <p:sp>
            <p:nvSpPr>
              <p:cNvPr id="116" name="Rectangle 115"/>
              <p:cNvSpPr/>
              <p:nvPr/>
            </p:nvSpPr>
            <p:spPr>
              <a:xfrm>
                <a:off x="1254639" y="1545058"/>
                <a:ext cx="722235" cy="2975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Packet</a:t>
                </a:r>
              </a:p>
              <a:p>
                <a:pPr algn="ctr"/>
                <a:r>
                  <a:rPr lang="en-US" sz="900" dirty="0" err="1" smtClean="0">
                    <a:solidFill>
                      <a:schemeClr val="tx1"/>
                    </a:solidFill>
                  </a:rPr>
                  <a:t>FrmWork</a:t>
                </a:r>
                <a:endParaRPr lang="en-US" sz="900" dirty="0">
                  <a:solidFill>
                    <a:schemeClr val="tx1"/>
                  </a:solidFill>
                </a:endParaRPr>
              </a:p>
            </p:txBody>
          </p:sp>
          <p:sp>
            <p:nvSpPr>
              <p:cNvPr id="117" name="Rectangle 116"/>
              <p:cNvSpPr/>
              <p:nvPr/>
            </p:nvSpPr>
            <p:spPr>
              <a:xfrm>
                <a:off x="1254639" y="1872716"/>
                <a:ext cx="722235" cy="2975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DISTRIB</a:t>
                </a:r>
                <a:endParaRPr lang="en-US" sz="900" dirty="0">
                  <a:solidFill>
                    <a:schemeClr val="tx1"/>
                  </a:solidFill>
                </a:endParaRPr>
              </a:p>
            </p:txBody>
          </p:sp>
          <p:sp>
            <p:nvSpPr>
              <p:cNvPr id="118" name="Rectangle 117"/>
              <p:cNvSpPr/>
              <p:nvPr/>
            </p:nvSpPr>
            <p:spPr>
              <a:xfrm>
                <a:off x="1182519" y="1470515"/>
                <a:ext cx="868535" cy="1046842"/>
              </a:xfrm>
              <a:prstGeom prst="rect">
                <a:avLst/>
              </a:prstGeom>
              <a:noFill/>
              <a:ln w="158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sz="1000" dirty="0" smtClean="0">
                    <a:solidFill>
                      <a:schemeClr val="tx1"/>
                    </a:solidFill>
                  </a:rPr>
                  <a:t>Extensions</a:t>
                </a:r>
                <a:endParaRPr lang="en-US" sz="1000" dirty="0">
                  <a:solidFill>
                    <a:schemeClr val="tx1"/>
                  </a:solidFill>
                </a:endParaRPr>
              </a:p>
            </p:txBody>
          </p:sp>
          <p:sp>
            <p:nvSpPr>
              <p:cNvPr id="119" name="Rectangle 118"/>
              <p:cNvSpPr/>
              <p:nvPr/>
            </p:nvSpPr>
            <p:spPr>
              <a:xfrm>
                <a:off x="3007233" y="3230386"/>
                <a:ext cx="722235" cy="29754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3</a:t>
                </a:r>
                <a:r>
                  <a:rPr lang="en-US" sz="900" baseline="30000" dirty="0" smtClean="0"/>
                  <a:t>rd</a:t>
                </a:r>
                <a:r>
                  <a:rPr lang="en-US" sz="900" dirty="0" smtClean="0"/>
                  <a:t> Party NIC</a:t>
                </a:r>
                <a:endParaRPr lang="en-US" sz="900" dirty="0"/>
              </a:p>
            </p:txBody>
          </p:sp>
          <p:sp>
            <p:nvSpPr>
              <p:cNvPr id="120" name="Rectangle 119"/>
              <p:cNvSpPr/>
              <p:nvPr/>
            </p:nvSpPr>
            <p:spPr>
              <a:xfrm>
                <a:off x="3983199" y="3023903"/>
                <a:ext cx="722235" cy="29754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METER</a:t>
                </a:r>
                <a:endParaRPr lang="en-US" sz="900" dirty="0">
                  <a:solidFill>
                    <a:schemeClr val="tx1"/>
                  </a:solidFill>
                </a:endParaRPr>
              </a:p>
            </p:txBody>
          </p:sp>
          <p:sp>
            <p:nvSpPr>
              <p:cNvPr id="121" name="Rectangle 120"/>
              <p:cNvSpPr/>
              <p:nvPr/>
            </p:nvSpPr>
            <p:spPr>
              <a:xfrm>
                <a:off x="3983199" y="3351561"/>
                <a:ext cx="722235" cy="29754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SCHED</a:t>
                </a:r>
                <a:endParaRPr lang="en-US" sz="900" dirty="0">
                  <a:solidFill>
                    <a:schemeClr val="tx1"/>
                  </a:solidFill>
                </a:endParaRPr>
              </a:p>
            </p:txBody>
          </p:sp>
          <p:sp>
            <p:nvSpPr>
              <p:cNvPr id="122" name="Rectangle 121"/>
              <p:cNvSpPr/>
              <p:nvPr/>
            </p:nvSpPr>
            <p:spPr>
              <a:xfrm>
                <a:off x="3917657" y="2953434"/>
                <a:ext cx="868535" cy="1046842"/>
              </a:xfrm>
              <a:prstGeom prst="rect">
                <a:avLst/>
              </a:prstGeom>
              <a:noFill/>
              <a:ln w="15875">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sz="1000" dirty="0" smtClean="0">
                    <a:solidFill>
                      <a:schemeClr val="tx1"/>
                    </a:solidFill>
                  </a:rPr>
                  <a:t>QoS</a:t>
                </a:r>
                <a:endParaRPr lang="en-US" sz="1000" dirty="0">
                  <a:solidFill>
                    <a:schemeClr val="tx1"/>
                  </a:solidFill>
                </a:endParaRPr>
              </a:p>
            </p:txBody>
          </p:sp>
        </p:grpSp>
      </p:grpSp>
    </p:spTree>
    <p:extLst>
      <p:ext uri="{BB962C8B-B14F-4D97-AF65-F5344CB8AC3E}">
        <p14:creationId xmlns:p14="http://schemas.microsoft.com/office/powerpoint/2010/main" val="32559740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HW Offload</a:t>
            </a:r>
            <a:endParaRPr lang="en-US" dirty="0"/>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5" y="1140086"/>
            <a:ext cx="4746777"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171450">
              <a:spcBef>
                <a:spcPts val="300"/>
              </a:spcBef>
              <a:defRPr/>
            </a:pPr>
            <a:r>
              <a:rPr lang="en-US" sz="900" dirty="0">
                <a:solidFill>
                  <a:srgbClr val="0071C5"/>
                </a:solidFill>
                <a:cs typeface="Neo Sans Intel"/>
              </a:rPr>
              <a:t>IA-based packet processing </a:t>
            </a:r>
            <a:r>
              <a:rPr lang="en-US" sz="900" dirty="0" smtClean="0">
                <a:solidFill>
                  <a:srgbClr val="0071C5"/>
                </a:solidFill>
                <a:cs typeface="Neo Sans Intel"/>
              </a:rPr>
              <a:t>abstraction implemented </a:t>
            </a:r>
            <a:r>
              <a:rPr lang="en-US" sz="900" dirty="0">
                <a:solidFill>
                  <a:srgbClr val="0071C5"/>
                </a:solidFill>
                <a:cs typeface="Neo Sans Intel"/>
              </a:rPr>
              <a:t>in software, hardware or both</a:t>
            </a:r>
          </a:p>
          <a:p>
            <a:pPr marL="342900" lvl="1" indent="-171450">
              <a:spcBef>
                <a:spcPts val="300"/>
              </a:spcBef>
            </a:pPr>
            <a:r>
              <a:rPr lang="en-US" sz="900" dirty="0" smtClean="0">
                <a:solidFill>
                  <a:srgbClr val="0071C5"/>
                </a:solidFill>
                <a:cs typeface="Neo Sans Intel"/>
              </a:rPr>
              <a:t>Offloads </a:t>
            </a:r>
            <a:r>
              <a:rPr lang="en-US" sz="900" dirty="0">
                <a:solidFill>
                  <a:srgbClr val="0071C5"/>
                </a:solidFill>
                <a:cs typeface="Neo Sans Intel"/>
              </a:rPr>
              <a:t>API provides interface to load policy into the hardware</a:t>
            </a:r>
          </a:p>
          <a:p>
            <a:pPr marL="568325" lvl="1" indent="-171450">
              <a:spcBef>
                <a:spcPts val="0"/>
              </a:spcBef>
            </a:pPr>
            <a:r>
              <a:rPr lang="en-US" sz="800" dirty="0"/>
              <a:t>Works with </a:t>
            </a:r>
            <a:r>
              <a:rPr lang="en-US" sz="800" dirty="0" err="1"/>
              <a:t>vSwitches</a:t>
            </a:r>
            <a:r>
              <a:rPr lang="en-US" sz="800" dirty="0"/>
              <a:t> &amp; SDN controllers</a:t>
            </a:r>
          </a:p>
          <a:p>
            <a:pPr marL="568325" lvl="1" indent="-171450">
              <a:spcBef>
                <a:spcPts val="0"/>
              </a:spcBef>
            </a:pPr>
            <a:r>
              <a:rPr lang="en-US" sz="800" dirty="0"/>
              <a:t>Open Source, Supports NNT, FVL, RRC, could also support non-Intel</a:t>
            </a:r>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47107" y="3332012"/>
            <a:ext cx="4959184"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171450">
              <a:spcBef>
                <a:spcPts val="300"/>
              </a:spcBef>
            </a:pPr>
            <a:r>
              <a:rPr lang="en-US" sz="1000" dirty="0">
                <a:solidFill>
                  <a:srgbClr val="0071C5"/>
                </a:solidFill>
                <a:cs typeface="Neo Sans Intel"/>
              </a:rPr>
              <a:t>Enable a Best in Class IA dataplane for SDN and </a:t>
            </a:r>
            <a:r>
              <a:rPr lang="en-US" sz="1000" dirty="0" smtClean="0">
                <a:solidFill>
                  <a:srgbClr val="0071C5"/>
                </a:solidFill>
                <a:cs typeface="Neo Sans Intel"/>
              </a:rPr>
              <a:t>NFV</a:t>
            </a:r>
          </a:p>
          <a:p>
            <a:pPr marL="568325" lvl="1" indent="-171450">
              <a:spcBef>
                <a:spcPts val="0"/>
              </a:spcBef>
            </a:pPr>
            <a:r>
              <a:rPr lang="en-US" sz="700" dirty="0"/>
              <a:t>Based on an IA server platform with Intel DPDK/PF and making optimal use of Intel silicon ingredients (e.g. FVL, RRC as a NIC, etc</a:t>
            </a:r>
            <a:r>
              <a:rPr lang="en-US" sz="700" dirty="0" smtClean="0"/>
              <a:t>)</a:t>
            </a:r>
            <a:endParaRPr lang="en-US" sz="1000" dirty="0">
              <a:solidFill>
                <a:srgbClr val="0071C5"/>
              </a:solidFill>
              <a:cs typeface="Neo Sans Intel"/>
            </a:endParaRPr>
          </a:p>
          <a:p>
            <a:pPr marL="342900" lvl="1" indent="-171450">
              <a:spcBef>
                <a:spcPts val="300"/>
              </a:spcBef>
            </a:pPr>
            <a:r>
              <a:rPr lang="en-US" sz="1000" dirty="0" smtClean="0">
                <a:solidFill>
                  <a:srgbClr val="0071C5"/>
                </a:solidFill>
                <a:cs typeface="Neo Sans Intel"/>
              </a:rPr>
              <a:t>Table Creation (RRC)</a:t>
            </a:r>
            <a:endParaRPr lang="en-US" sz="1000" dirty="0">
              <a:solidFill>
                <a:srgbClr val="0071C5"/>
              </a:solidFill>
              <a:cs typeface="Neo Sans Intel"/>
            </a:endParaRPr>
          </a:p>
          <a:p>
            <a:pPr marL="568325" lvl="1" indent="-171450">
              <a:spcBef>
                <a:spcPts val="0"/>
              </a:spcBef>
            </a:pPr>
            <a:r>
              <a:rPr lang="en-US" sz="700" dirty="0"/>
              <a:t>Ability to ‘splice’ an existing TCAM table to create smaller, more focused tables for better </a:t>
            </a:r>
            <a:r>
              <a:rPr lang="en-US" sz="700" dirty="0" smtClean="0"/>
              <a:t>packing</a:t>
            </a:r>
          </a:p>
          <a:p>
            <a:pPr marL="342900" lvl="1" indent="-171450">
              <a:spcBef>
                <a:spcPts val="300"/>
              </a:spcBef>
            </a:pPr>
            <a:r>
              <a:rPr lang="en-US" sz="1000" dirty="0">
                <a:solidFill>
                  <a:srgbClr val="0071C5"/>
                </a:solidFill>
                <a:cs typeface="Neo Sans Intel"/>
              </a:rPr>
              <a:t>Intel Silicon for HW Acceleration</a:t>
            </a:r>
          </a:p>
          <a:p>
            <a:pPr marL="568325" lvl="1" indent="-171450">
              <a:spcBef>
                <a:spcPts val="0"/>
              </a:spcBef>
            </a:pPr>
            <a:r>
              <a:rPr lang="en-US" sz="700" dirty="0"/>
              <a:t>Pre-classify:  Extract metadata to speed up IA CPU processing</a:t>
            </a:r>
          </a:p>
          <a:p>
            <a:pPr marL="568325" lvl="1" indent="-171450">
              <a:spcBef>
                <a:spcPts val="0"/>
              </a:spcBef>
            </a:pPr>
            <a:r>
              <a:rPr lang="en-US" sz="700" dirty="0"/>
              <a:t>Balance:  Load spread traffic across CPU sockets, cores, queues &amp; threads</a:t>
            </a:r>
          </a:p>
          <a:p>
            <a:pPr marL="568325" lvl="1" indent="-171450">
              <a:spcBef>
                <a:spcPts val="0"/>
              </a:spcBef>
            </a:pPr>
            <a:r>
              <a:rPr lang="en-US" sz="700" dirty="0"/>
              <a:t>Overlays:  Stateless offloads in the presence of overlays and/or full endpoint</a:t>
            </a:r>
          </a:p>
          <a:p>
            <a:pPr marL="568325" lvl="1" indent="-171450">
              <a:spcBef>
                <a:spcPts val="0"/>
              </a:spcBef>
            </a:pPr>
            <a:r>
              <a:rPr lang="en-US" sz="700" dirty="0"/>
              <a:t>Match Action:  Pre-process frames with hardware (ACLs, steering, FD, etc.)</a:t>
            </a:r>
          </a:p>
          <a:p>
            <a:pPr marL="568325" lvl="1" indent="-171450">
              <a:spcBef>
                <a:spcPts val="0"/>
              </a:spcBef>
            </a:pPr>
            <a:r>
              <a:rPr lang="en-US" sz="700" dirty="0"/>
              <a:t>Post Modify:  QoS, traffic management, packet replication, mirroring, timestamps</a:t>
            </a:r>
          </a:p>
          <a:p>
            <a:pPr marL="568325" lvl="1" indent="-171450">
              <a:spcBef>
                <a:spcPts val="0"/>
              </a:spcBef>
            </a:pPr>
            <a:endParaRPr lang="en-US" sz="700" dirty="0"/>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1" y="2218688"/>
            <a:ext cx="4944960"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171450">
              <a:spcBef>
                <a:spcPts val="300"/>
              </a:spcBef>
              <a:defRPr/>
            </a:pPr>
            <a:r>
              <a:rPr lang="en-US" sz="900" dirty="0">
                <a:solidFill>
                  <a:srgbClr val="0071C5"/>
                </a:solidFill>
                <a:cs typeface="Neo Sans Intel"/>
              </a:rPr>
              <a:t>Abstract underlying hardware using DPDK software (CPU, controller, accelerator, </a:t>
            </a:r>
            <a:r>
              <a:rPr lang="en-US" sz="900" dirty="0" smtClean="0">
                <a:solidFill>
                  <a:srgbClr val="0071C5"/>
                </a:solidFill>
                <a:cs typeface="Neo Sans Intel"/>
              </a:rPr>
              <a:t>switch, etc.) </a:t>
            </a:r>
          </a:p>
          <a:p>
            <a:pPr marL="342900" lvl="1" indent="-171450">
              <a:spcBef>
                <a:spcPts val="300"/>
              </a:spcBef>
            </a:pPr>
            <a:r>
              <a:rPr lang="en-US" sz="900" dirty="0" smtClean="0">
                <a:solidFill>
                  <a:srgbClr val="0071C5"/>
                </a:solidFill>
                <a:cs typeface="Neo Sans Intel"/>
              </a:rPr>
              <a:t>Direct Assignment Under Policy Control</a:t>
            </a:r>
          </a:p>
          <a:p>
            <a:pPr marL="568325" lvl="1" indent="-171450">
              <a:spcBef>
                <a:spcPts val="0"/>
              </a:spcBef>
            </a:pPr>
            <a:r>
              <a:rPr lang="en-US" sz="600" dirty="0" smtClean="0"/>
              <a:t>Zero-Copy </a:t>
            </a:r>
            <a:r>
              <a:rPr lang="en-US" sz="600" dirty="0"/>
              <a:t>of packets into</a:t>
            </a:r>
            <a:r>
              <a:rPr lang="en-US" sz="600" dirty="0" smtClean="0"/>
              <a:t>: Guest </a:t>
            </a:r>
            <a:r>
              <a:rPr lang="en-US" sz="600" dirty="0" err="1"/>
              <a:t>OSes</a:t>
            </a:r>
            <a:r>
              <a:rPr lang="en-US" sz="600" dirty="0"/>
              <a:t> (SR-IOV</a:t>
            </a:r>
            <a:r>
              <a:rPr lang="en-US" sz="600" dirty="0" smtClean="0"/>
              <a:t>), Containers, Applications </a:t>
            </a:r>
            <a:endParaRPr lang="en-US" sz="600" dirty="0"/>
          </a:p>
          <a:p>
            <a:pPr marL="568325" lvl="1" indent="-171450">
              <a:spcBef>
                <a:spcPts val="0"/>
              </a:spcBef>
            </a:pPr>
            <a:r>
              <a:rPr lang="en-US" sz="600" dirty="0" smtClean="0"/>
              <a:t>Eliminates </a:t>
            </a:r>
            <a:r>
              <a:rPr lang="en-US" sz="600" dirty="0"/>
              <a:t>Network Virtualization ‘Cost’</a:t>
            </a:r>
          </a:p>
          <a:p>
            <a:pPr marL="568325" lvl="1" indent="-171450">
              <a:spcBef>
                <a:spcPts val="0"/>
              </a:spcBef>
            </a:pPr>
            <a:r>
              <a:rPr lang="en-US" sz="600" dirty="0"/>
              <a:t>Preserves Existing </a:t>
            </a:r>
            <a:r>
              <a:rPr lang="en-US" sz="600" dirty="0" smtClean="0"/>
              <a:t>Control: </a:t>
            </a:r>
            <a:r>
              <a:rPr lang="en-US" sz="600" dirty="0"/>
              <a:t>Security, observability, and programmability of today’s </a:t>
            </a:r>
            <a:r>
              <a:rPr lang="en-US" sz="600" dirty="0" err="1"/>
              <a:t>vSwitches</a:t>
            </a:r>
            <a:r>
              <a:rPr lang="en-US" sz="600" dirty="0"/>
              <a:t> accelerated on the server </a:t>
            </a:r>
            <a:r>
              <a:rPr lang="en-US" sz="600" dirty="0" smtClean="0"/>
              <a:t>platform</a:t>
            </a:r>
            <a:endParaRPr lang="en-US" sz="600" dirty="0"/>
          </a:p>
          <a:p>
            <a:pPr marL="342900" lvl="1" indent="-171450">
              <a:spcBef>
                <a:spcPts val="300"/>
              </a:spcBef>
            </a:pPr>
            <a:endParaRPr lang="en-US" sz="900" dirty="0">
              <a:solidFill>
                <a:srgbClr val="0071C5"/>
              </a:solidFill>
              <a:cs typeface="Neo Sans Intel"/>
            </a:endParaRPr>
          </a:p>
        </p:txBody>
      </p:sp>
      <p:pic>
        <p:nvPicPr>
          <p:cNvPr id="15" name="Picture 14"/>
          <p:cNvPicPr>
            <a:picLocks noChangeAspect="1"/>
          </p:cNvPicPr>
          <p:nvPr/>
        </p:nvPicPr>
        <p:blipFill>
          <a:blip r:embed="rId2"/>
          <a:stretch>
            <a:fillRect/>
          </a:stretch>
        </p:blipFill>
        <p:spPr>
          <a:xfrm>
            <a:off x="6483927" y="1"/>
            <a:ext cx="2735476" cy="1823650"/>
          </a:xfrm>
          <a:prstGeom prst="rect">
            <a:avLst/>
          </a:prstGeom>
        </p:spPr>
      </p:pic>
      <p:sp>
        <p:nvSpPr>
          <p:cNvPr id="3" name="TextBox 2"/>
          <p:cNvSpPr txBox="1"/>
          <p:nvPr/>
        </p:nvSpPr>
        <p:spPr>
          <a:xfrm>
            <a:off x="7096592" y="1823651"/>
            <a:ext cx="1510145" cy="123111"/>
          </a:xfrm>
          <a:prstGeom prst="rect">
            <a:avLst/>
          </a:prstGeom>
          <a:noFill/>
        </p:spPr>
        <p:txBody>
          <a:bodyPr wrap="square" lIns="0" tIns="0" rIns="0" bIns="0" rtlCol="0" anchor="ctr">
            <a:spAutoFit/>
          </a:bodyPr>
          <a:lstStyle/>
          <a:p>
            <a:pPr algn="ctr" eaLnBrk="1" hangingPunct="1"/>
            <a:r>
              <a:rPr lang="en-US" sz="800" b="1" u="sng" dirty="0" smtClean="0">
                <a:latin typeface="+mn-lt"/>
                <a:ea typeface="Geneva" charset="0"/>
                <a:cs typeface="Geneva" charset="0"/>
              </a:rPr>
              <a:t>HW Components involved</a:t>
            </a:r>
            <a:endParaRPr lang="en-US" sz="800" b="1" u="sng" dirty="0">
              <a:latin typeface="+mn-lt"/>
              <a:ea typeface="Geneva" charset="0"/>
              <a:cs typeface="Geneva" charset="0"/>
            </a:endParaRPr>
          </a:p>
        </p:txBody>
      </p:sp>
      <p:pic>
        <p:nvPicPr>
          <p:cNvPr id="4" name="Picture 3"/>
          <p:cNvPicPr>
            <a:picLocks noChangeAspect="1"/>
          </p:cNvPicPr>
          <p:nvPr/>
        </p:nvPicPr>
        <p:blipFill>
          <a:blip r:embed="rId3"/>
          <a:stretch>
            <a:fillRect/>
          </a:stretch>
        </p:blipFill>
        <p:spPr>
          <a:xfrm>
            <a:off x="5043988" y="25543"/>
            <a:ext cx="1334020" cy="1768956"/>
          </a:xfrm>
          <a:prstGeom prst="rect">
            <a:avLst/>
          </a:prstGeom>
        </p:spPr>
      </p:pic>
      <p:sp>
        <p:nvSpPr>
          <p:cNvPr id="16" name="TextBox 15"/>
          <p:cNvSpPr txBox="1"/>
          <p:nvPr/>
        </p:nvSpPr>
        <p:spPr>
          <a:xfrm>
            <a:off x="5043988" y="1832160"/>
            <a:ext cx="1510145" cy="123111"/>
          </a:xfrm>
          <a:prstGeom prst="rect">
            <a:avLst/>
          </a:prstGeom>
          <a:noFill/>
        </p:spPr>
        <p:txBody>
          <a:bodyPr wrap="square" lIns="0" tIns="0" rIns="0" bIns="0" rtlCol="0" anchor="ctr">
            <a:spAutoFit/>
          </a:bodyPr>
          <a:lstStyle/>
          <a:p>
            <a:pPr algn="ctr" eaLnBrk="1" hangingPunct="1"/>
            <a:r>
              <a:rPr lang="en-US" sz="800" b="1" u="sng" dirty="0" smtClean="0">
                <a:latin typeface="+mn-lt"/>
                <a:ea typeface="Geneva" charset="0"/>
                <a:cs typeface="Geneva" charset="0"/>
              </a:rPr>
              <a:t>Offload Policy </a:t>
            </a:r>
            <a:endParaRPr lang="en-US" sz="800" b="1" u="sng" dirty="0">
              <a:latin typeface="+mn-lt"/>
              <a:ea typeface="Geneva" charset="0"/>
              <a:cs typeface="Geneva" charset="0"/>
            </a:endParaRPr>
          </a:p>
        </p:txBody>
      </p:sp>
      <p:pic>
        <p:nvPicPr>
          <p:cNvPr id="6" name="Picture 5"/>
          <p:cNvPicPr>
            <a:picLocks noChangeAspect="1"/>
          </p:cNvPicPr>
          <p:nvPr/>
        </p:nvPicPr>
        <p:blipFill>
          <a:blip r:embed="rId4"/>
          <a:stretch>
            <a:fillRect/>
          </a:stretch>
        </p:blipFill>
        <p:spPr>
          <a:xfrm>
            <a:off x="5209309" y="2268158"/>
            <a:ext cx="3224971" cy="2127707"/>
          </a:xfrm>
          <a:prstGeom prst="rect">
            <a:avLst/>
          </a:prstGeom>
        </p:spPr>
      </p:pic>
      <p:sp>
        <p:nvSpPr>
          <p:cNvPr id="17" name="TextBox 16"/>
          <p:cNvSpPr txBox="1"/>
          <p:nvPr/>
        </p:nvSpPr>
        <p:spPr>
          <a:xfrm>
            <a:off x="6066721" y="4440367"/>
            <a:ext cx="1927352" cy="123111"/>
          </a:xfrm>
          <a:prstGeom prst="rect">
            <a:avLst/>
          </a:prstGeom>
          <a:noFill/>
        </p:spPr>
        <p:txBody>
          <a:bodyPr wrap="square" lIns="0" tIns="0" rIns="0" bIns="0" rtlCol="0" anchor="ctr">
            <a:spAutoFit/>
          </a:bodyPr>
          <a:lstStyle/>
          <a:p>
            <a:pPr algn="ctr" eaLnBrk="1" hangingPunct="1"/>
            <a:r>
              <a:rPr lang="en-US" sz="800" b="1" u="sng" dirty="0"/>
              <a:t>Integration Points:  OVS, ODL, OpenStack</a:t>
            </a:r>
            <a:endParaRPr lang="en-US" sz="800" b="1" u="sng" dirty="0">
              <a:latin typeface="+mn-lt"/>
              <a:ea typeface="Geneva" charset="0"/>
              <a:cs typeface="Geneva" charset="0"/>
            </a:endParaRPr>
          </a:p>
        </p:txBody>
      </p:sp>
    </p:spTree>
    <p:extLst>
      <p:ext uri="{BB962C8B-B14F-4D97-AF65-F5344CB8AC3E}">
        <p14:creationId xmlns:p14="http://schemas.microsoft.com/office/powerpoint/2010/main" val="3932650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INTEL CONFIDENTIAL</a:t>
            </a:r>
            <a:endParaRPr lang="en-US" dirty="0"/>
          </a:p>
        </p:txBody>
      </p:sp>
      <p:sp>
        <p:nvSpPr>
          <p:cNvPr id="3" name="Title 2"/>
          <p:cNvSpPr>
            <a:spLocks noGrp="1"/>
          </p:cNvSpPr>
          <p:nvPr>
            <p:ph type="title"/>
          </p:nvPr>
        </p:nvSpPr>
        <p:spPr/>
        <p:txBody>
          <a:bodyPr/>
          <a:lstStyle/>
          <a:p>
            <a:r>
              <a:rPr lang="en-US" dirty="0" smtClean="0"/>
              <a:t>Backup</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137627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VFIO </a:t>
            </a:r>
            <a:r>
              <a:rPr lang="en-US" dirty="0"/>
              <a:t>kernel </a:t>
            </a:r>
            <a:r>
              <a:rPr lang="en-US" dirty="0" smtClean="0"/>
              <a:t>module support </a:t>
            </a:r>
            <a:endParaRPr lang="en-US" dirty="0"/>
          </a:p>
        </p:txBody>
      </p:sp>
      <p:sp>
        <p:nvSpPr>
          <p:cNvPr id="5" name="Date Placeholder 4"/>
          <p:cNvSpPr>
            <a:spLocks noGrp="1"/>
          </p:cNvSpPr>
          <p:nvPr>
            <p:ph type="dt" sz="half" idx="10"/>
          </p:nvPr>
        </p:nvSpPr>
        <p:spPr/>
        <p:txBody>
          <a:bodyPr/>
          <a:lstStyle/>
          <a:p>
            <a:pPr>
              <a:defRPr/>
            </a:pPr>
            <a:r>
              <a:rPr lang="en-US" smtClean="0"/>
              <a:t>INTEL CONFIDENTIAL</a:t>
            </a:r>
            <a:endParaRPr lang="en-US" dirty="0"/>
          </a:p>
        </p:txBody>
      </p:sp>
      <p:sp>
        <p:nvSpPr>
          <p:cNvPr id="8" name="Round Diagonal Corner Rectangle 7"/>
          <p:cNvSpPr/>
          <p:nvPr/>
        </p:nvSpPr>
        <p:spPr bwMode="auto">
          <a:xfrm>
            <a:off x="457200" y="790251"/>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Description</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 name="Content Placeholder 2"/>
          <p:cNvSpPr txBox="1">
            <a:spLocks/>
          </p:cNvSpPr>
          <p:nvPr/>
        </p:nvSpPr>
        <p:spPr bwMode="auto">
          <a:xfrm>
            <a:off x="351696" y="1140086"/>
            <a:ext cx="5104476"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0"/>
              </a:spcBef>
              <a:buFont typeface="Arial" panose="020B0604020202020204" pitchFamily="34" charset="0"/>
              <a:buChar char="•"/>
            </a:pPr>
            <a:r>
              <a:rPr lang="en-US" sz="1050" dirty="0"/>
              <a:t>Ports used by DPDK must be bound to the </a:t>
            </a:r>
            <a:r>
              <a:rPr lang="en-US" sz="1050" dirty="0" err="1"/>
              <a:t>igb_uio</a:t>
            </a:r>
            <a:r>
              <a:rPr lang="en-US" sz="1050" dirty="0"/>
              <a:t> or </a:t>
            </a:r>
            <a:r>
              <a:rPr lang="en-US" sz="1050" dirty="0" err="1"/>
              <a:t>vfio-pci</a:t>
            </a:r>
            <a:r>
              <a:rPr lang="en-US" sz="1050" dirty="0"/>
              <a:t> module before the application is run. </a:t>
            </a:r>
            <a:endParaRPr lang="en-US" sz="1050" dirty="0" smtClean="0"/>
          </a:p>
          <a:p>
            <a:pPr marL="342900" indent="-171450">
              <a:spcBef>
                <a:spcPts val="0"/>
              </a:spcBef>
              <a:buFont typeface="Arial" panose="020B0604020202020204" pitchFamily="34" charset="0"/>
              <a:buChar char="•"/>
            </a:pPr>
            <a:r>
              <a:rPr lang="en-US" sz="1050" dirty="0" smtClean="0"/>
              <a:t>Provides alternative to </a:t>
            </a:r>
            <a:r>
              <a:rPr lang="en-US" sz="1050" dirty="0" err="1" smtClean="0"/>
              <a:t>igb_uio</a:t>
            </a:r>
            <a:r>
              <a:rPr lang="en-US" sz="1050" dirty="0" smtClean="0"/>
              <a:t> driver, VFIO available </a:t>
            </a:r>
            <a:r>
              <a:rPr lang="en-US" sz="1050" dirty="0"/>
              <a:t>in kernels since </a:t>
            </a:r>
            <a:r>
              <a:rPr lang="en-US" sz="1050" dirty="0" smtClean="0"/>
              <a:t>3.6.0</a:t>
            </a:r>
          </a:p>
          <a:p>
            <a:pPr marL="568325" lvl="1" indent="-171450">
              <a:spcBef>
                <a:spcPts val="0"/>
              </a:spcBef>
              <a:tabLst>
                <a:tab pos="115888" algn="l"/>
              </a:tabLst>
              <a:defRPr/>
            </a:pPr>
            <a:r>
              <a:rPr lang="en-US" sz="900" dirty="0" err="1"/>
              <a:t>i</a:t>
            </a:r>
            <a:r>
              <a:rPr lang="en-US" sz="900" dirty="0" err="1" smtClean="0"/>
              <a:t>gb_uio</a:t>
            </a:r>
            <a:r>
              <a:rPr lang="en-US" sz="900" dirty="0" smtClean="0"/>
              <a:t> is not an up streamed kernel module</a:t>
            </a:r>
            <a:endParaRPr lang="en-US" sz="900" dirty="0"/>
          </a:p>
          <a:p>
            <a:pPr marL="342900" indent="-171450">
              <a:spcBef>
                <a:spcPts val="0"/>
              </a:spcBef>
              <a:buFont typeface="Arial" panose="020B0604020202020204" pitchFamily="34" charset="0"/>
              <a:buChar char="•"/>
            </a:pPr>
            <a:endParaRPr lang="en-US" sz="1050" dirty="0" smtClean="0"/>
          </a:p>
        </p:txBody>
      </p:sp>
      <p:sp>
        <p:nvSpPr>
          <p:cNvPr id="10" name="Round Diagonal Corner Rectangle 9"/>
          <p:cNvSpPr/>
          <p:nvPr/>
        </p:nvSpPr>
        <p:spPr bwMode="auto">
          <a:xfrm>
            <a:off x="457200" y="1816778"/>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Benefits</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1" name="Content Placeholder 2"/>
          <p:cNvSpPr txBox="1">
            <a:spLocks/>
          </p:cNvSpPr>
          <p:nvPr/>
        </p:nvSpPr>
        <p:spPr bwMode="auto">
          <a:xfrm>
            <a:off x="347104" y="3332012"/>
            <a:ext cx="6303077" cy="136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171450">
              <a:spcBef>
                <a:spcPts val="600"/>
              </a:spcBef>
            </a:pPr>
            <a:r>
              <a:rPr lang="en-US" sz="1100" dirty="0">
                <a:solidFill>
                  <a:srgbClr val="0071C5"/>
                </a:solidFill>
                <a:cs typeface="Neo Sans Intel"/>
              </a:rPr>
              <a:t>kernel and BIOS must support and be configured to use IO virtualization (Intel® VT-d) </a:t>
            </a:r>
          </a:p>
          <a:p>
            <a:pPr marL="568325" lvl="1" indent="-171450">
              <a:spcBef>
                <a:spcPts val="0"/>
              </a:spcBef>
            </a:pPr>
            <a:r>
              <a:rPr lang="en-US" sz="900" dirty="0" smtClean="0"/>
              <a:t>To </a:t>
            </a:r>
            <a:r>
              <a:rPr lang="en-US" sz="900" dirty="0"/>
              <a:t>enable Intel® VT-d in a Linux kernel, a number of kernel configuration options must be </a:t>
            </a:r>
            <a:r>
              <a:rPr lang="en-US" sz="900" dirty="0" smtClean="0"/>
              <a:t>set: </a:t>
            </a:r>
          </a:p>
          <a:p>
            <a:pPr marL="914400" lvl="2" indent="-171450">
              <a:tabLst>
                <a:tab pos="115888" algn="l"/>
              </a:tabLst>
              <a:defRPr/>
            </a:pPr>
            <a:r>
              <a:rPr lang="en-US" sz="700" dirty="0" smtClean="0"/>
              <a:t>IOMMU_SUPPORT </a:t>
            </a:r>
            <a:endParaRPr lang="en-US" sz="700" dirty="0"/>
          </a:p>
          <a:p>
            <a:pPr marL="914400" lvl="2" indent="-171450">
              <a:tabLst>
                <a:tab pos="115888" algn="l"/>
              </a:tabLst>
              <a:defRPr/>
            </a:pPr>
            <a:r>
              <a:rPr lang="en-US" sz="700" dirty="0" smtClean="0"/>
              <a:t>IOMMU_API </a:t>
            </a:r>
            <a:endParaRPr lang="en-US" sz="700" dirty="0"/>
          </a:p>
          <a:p>
            <a:pPr marL="914400" lvl="2" indent="-171450">
              <a:tabLst>
                <a:tab pos="115888" algn="l"/>
              </a:tabLst>
              <a:defRPr/>
            </a:pPr>
            <a:r>
              <a:rPr lang="en-US" sz="700" dirty="0" smtClean="0"/>
              <a:t>INTEL_IOMMU </a:t>
            </a:r>
          </a:p>
          <a:p>
            <a:pPr marL="342900" indent="-171450">
              <a:spcBef>
                <a:spcPts val="600"/>
              </a:spcBef>
              <a:buFont typeface="Arial" panose="020B0604020202020204" pitchFamily="34" charset="0"/>
              <a:buChar char="•"/>
            </a:pPr>
            <a:r>
              <a:rPr lang="en-US" sz="1100" dirty="0" err="1" smtClean="0"/>
              <a:t>iommu</a:t>
            </a:r>
            <a:r>
              <a:rPr lang="en-US" sz="1100" dirty="0" smtClean="0"/>
              <a:t>=</a:t>
            </a:r>
            <a:r>
              <a:rPr lang="en-US" sz="1100" dirty="0" err="1" smtClean="0"/>
              <a:t>pt</a:t>
            </a:r>
            <a:r>
              <a:rPr lang="en-US" sz="1100" dirty="0" smtClean="0"/>
              <a:t> </a:t>
            </a:r>
            <a:r>
              <a:rPr lang="en-US" sz="1100" dirty="0"/>
              <a:t>is compulsory for </a:t>
            </a:r>
            <a:r>
              <a:rPr lang="en-US" sz="1100" dirty="0" err="1"/>
              <a:t>igb_uio</a:t>
            </a:r>
            <a:r>
              <a:rPr lang="en-US" sz="1100" dirty="0"/>
              <a:t> driver, the </a:t>
            </a:r>
            <a:r>
              <a:rPr lang="en-US" sz="1100" dirty="0" err="1"/>
              <a:t>vfio-pci</a:t>
            </a:r>
            <a:r>
              <a:rPr lang="en-US" sz="1100" dirty="0"/>
              <a:t> driver can </a:t>
            </a:r>
            <a:r>
              <a:rPr lang="en-US" sz="1100" dirty="0" smtClean="0"/>
              <a:t>work </a:t>
            </a:r>
            <a:r>
              <a:rPr lang="en-US" sz="1100" dirty="0"/>
              <a:t>with both </a:t>
            </a:r>
            <a:r>
              <a:rPr lang="en-US" sz="1100" dirty="0" err="1"/>
              <a:t>iommu</a:t>
            </a:r>
            <a:r>
              <a:rPr lang="en-US" sz="1100" dirty="0"/>
              <a:t>=</a:t>
            </a:r>
            <a:r>
              <a:rPr lang="en-US" sz="1100" dirty="0" err="1"/>
              <a:t>pt</a:t>
            </a:r>
            <a:r>
              <a:rPr lang="en-US" sz="1100" dirty="0"/>
              <a:t> and </a:t>
            </a:r>
            <a:r>
              <a:rPr lang="en-US" sz="1100" dirty="0" err="1"/>
              <a:t>iommu</a:t>
            </a:r>
            <a:r>
              <a:rPr lang="en-US" sz="1100" dirty="0"/>
              <a:t>=on</a:t>
            </a:r>
            <a:r>
              <a:rPr lang="en-US" sz="1100" dirty="0" smtClean="0"/>
              <a:t>.</a:t>
            </a:r>
          </a:p>
          <a:p>
            <a:pPr marL="568325" lvl="1" indent="-171450">
              <a:spcBef>
                <a:spcPts val="0"/>
              </a:spcBef>
            </a:pPr>
            <a:r>
              <a:rPr lang="en-US" sz="900" dirty="0" err="1" smtClean="0"/>
              <a:t>iommu</a:t>
            </a:r>
            <a:r>
              <a:rPr lang="en-US" sz="900" dirty="0" smtClean="0"/>
              <a:t>=</a:t>
            </a:r>
            <a:r>
              <a:rPr lang="en-US" sz="900" dirty="0" err="1" smtClean="0"/>
              <a:t>pt</a:t>
            </a:r>
            <a:r>
              <a:rPr lang="en-US" sz="900" dirty="0" smtClean="0"/>
              <a:t> results </a:t>
            </a:r>
            <a:r>
              <a:rPr lang="en-US" sz="900" dirty="0"/>
              <a:t>in pass-through of the DMAR (DMA Remapping) lookup in the host. </a:t>
            </a:r>
            <a:endParaRPr lang="en-US" sz="900" dirty="0" smtClean="0"/>
          </a:p>
          <a:p>
            <a:pPr marL="568325" lvl="1" indent="-171450">
              <a:spcBef>
                <a:spcPts val="0"/>
              </a:spcBef>
            </a:pPr>
            <a:r>
              <a:rPr lang="en-US" sz="900" dirty="0" smtClean="0"/>
              <a:t>if </a:t>
            </a:r>
            <a:r>
              <a:rPr lang="en-US" sz="900" dirty="0"/>
              <a:t>INTEL_IOMMU_DEFAULT_ON is not set in the kernel, the </a:t>
            </a:r>
            <a:r>
              <a:rPr lang="en-US" sz="900" dirty="0" err="1"/>
              <a:t>intel_iommu</a:t>
            </a:r>
            <a:r>
              <a:rPr lang="en-US" sz="900" dirty="0"/>
              <a:t>=on kernel parameter must be used too. This ensures that the Intel IOMMU is being initialized as expected. </a:t>
            </a:r>
          </a:p>
          <a:p>
            <a:pPr marL="568325" lvl="1" indent="-171450">
              <a:spcBef>
                <a:spcPts val="600"/>
              </a:spcBef>
            </a:pPr>
            <a:endParaRPr lang="en-US" sz="900" dirty="0"/>
          </a:p>
        </p:txBody>
      </p:sp>
      <p:sp>
        <p:nvSpPr>
          <p:cNvPr id="12" name="Round Diagonal Corner Rectangle 11"/>
          <p:cNvSpPr/>
          <p:nvPr/>
        </p:nvSpPr>
        <p:spPr bwMode="auto">
          <a:xfrm>
            <a:off x="457200" y="2975352"/>
            <a:ext cx="3974123" cy="345146"/>
          </a:xfrm>
          <a:prstGeom prst="round2Diag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marL="171450" lvl="1"/>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Use case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4" name="Content Placeholder 2"/>
          <p:cNvSpPr txBox="1">
            <a:spLocks/>
          </p:cNvSpPr>
          <p:nvPr/>
        </p:nvSpPr>
        <p:spPr bwMode="auto">
          <a:xfrm>
            <a:off x="361331" y="2218688"/>
            <a:ext cx="5336665" cy="6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457200" rtl="0" eaLnBrk="0" fontAlgn="base" hangingPunct="0">
              <a:spcBef>
                <a:spcPts val="1200"/>
              </a:spcBef>
              <a:spcAft>
                <a:spcPct val="0"/>
              </a:spcAft>
              <a:buFont typeface="Arial" panose="020B0604020202020204" pitchFamily="34" charset="0"/>
              <a:defRPr sz="2000" kern="1200">
                <a:solidFill>
                  <a:srgbClr val="0071C5"/>
                </a:solidFill>
                <a:latin typeface="Intel Clear" panose="020B0604020203020204" pitchFamily="34" charset="0"/>
                <a:ea typeface="Geneva" charset="0"/>
                <a:cs typeface="Neo Sans Intel"/>
              </a:defRPr>
            </a:lvl1pPr>
            <a:lvl2pPr marL="225425" indent="-225425" algn="l" defTabSz="457200" rtl="0" eaLnBrk="0" fontAlgn="base" hangingPunct="0">
              <a:spcBef>
                <a:spcPts val="800"/>
              </a:spcBef>
              <a:spcAft>
                <a:spcPct val="0"/>
              </a:spcAft>
              <a:buFont typeface="Arial" panose="020B0604020202020204" pitchFamily="34" charset="0"/>
              <a:buChar char="•"/>
              <a:defRPr sz="1800" kern="1200">
                <a:solidFill>
                  <a:schemeClr val="tx2"/>
                </a:solidFill>
                <a:latin typeface="Intel Clear" panose="020B0604020203020204" pitchFamily="34" charset="0"/>
                <a:ea typeface="Geneva" charset="0"/>
                <a:cs typeface="Neo Sans Intel Medium"/>
              </a:defRPr>
            </a:lvl2pPr>
            <a:lvl3pPr marL="571500" indent="-228600" algn="l" defTabSz="457200" rtl="0" eaLnBrk="0" fontAlgn="base" hangingPunct="0">
              <a:spcBef>
                <a:spcPts val="0"/>
              </a:spcBef>
              <a:spcAft>
                <a:spcPct val="0"/>
              </a:spcAft>
              <a:buFont typeface="Arial" panose="020B0604020202020204" pitchFamily="34" charset="0"/>
              <a:buChar char="•"/>
              <a:defRPr sz="1600" kern="1200" baseline="0">
                <a:solidFill>
                  <a:schemeClr val="tx2"/>
                </a:solidFill>
                <a:latin typeface="Intel Clear" panose="020B0604020203020204" pitchFamily="34" charset="0"/>
                <a:ea typeface="Geneva" charset="0"/>
                <a:cs typeface="Neo Sans Intel"/>
              </a:defRPr>
            </a:lvl3pPr>
            <a:lvl4pPr marL="96996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4pPr>
            <a:lvl5pPr marL="1319213" indent="-228600" algn="l" defTabSz="457200" rtl="0" eaLnBrk="0" fontAlgn="base" hangingPunct="0">
              <a:spcBef>
                <a:spcPts val="0"/>
              </a:spcBef>
              <a:spcAft>
                <a:spcPct val="0"/>
              </a:spcAft>
              <a:buFont typeface="Arial" panose="020B0604020202020204" pitchFamily="34" charset="0"/>
              <a:buChar char="•"/>
              <a:defRPr sz="1400" kern="1200">
                <a:solidFill>
                  <a:schemeClr val="tx2"/>
                </a:solidFill>
                <a:latin typeface="Intel Clear" panose="020B0604020203020204" pitchFamily="34" charset="0"/>
                <a:ea typeface="Neo Sans Intel" charset="0"/>
                <a:cs typeface="Neo Sans Int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171450">
              <a:spcBef>
                <a:spcPts val="0"/>
              </a:spcBef>
              <a:spcAft>
                <a:spcPts val="600"/>
              </a:spcAft>
              <a:buFont typeface="Arial" panose="020B0604020202020204" pitchFamily="34" charset="0"/>
              <a:buChar char="•"/>
              <a:tabLst>
                <a:tab pos="115888" algn="l"/>
              </a:tabLst>
              <a:defRPr/>
            </a:pPr>
            <a:r>
              <a:rPr lang="en-US" sz="1050" dirty="0" smtClean="0"/>
              <a:t>Some Limitations now (see Notes) - but VFIO has a future over UIO</a:t>
            </a:r>
          </a:p>
          <a:p>
            <a:pPr marL="342900" indent="-171450">
              <a:spcBef>
                <a:spcPts val="0"/>
              </a:spcBef>
              <a:spcAft>
                <a:spcPts val="600"/>
              </a:spcAft>
              <a:buFont typeface="Arial" panose="020B0604020202020204" pitchFamily="34" charset="0"/>
              <a:buChar char="•"/>
              <a:tabLst>
                <a:tab pos="115888" algn="l"/>
              </a:tabLst>
              <a:defRPr/>
            </a:pPr>
            <a:r>
              <a:rPr lang="en-US" sz="1050" dirty="0" smtClean="0"/>
              <a:t>Part of the latest kernels</a:t>
            </a:r>
            <a:endParaRPr lang="en-US" sz="1050" dirty="0"/>
          </a:p>
          <a:p>
            <a:pPr marL="342900" lvl="1" indent="-171450">
              <a:spcBef>
                <a:spcPts val="0"/>
              </a:spcBef>
              <a:tabLst>
                <a:tab pos="115888" algn="l"/>
              </a:tabLst>
              <a:defRPr/>
            </a:pPr>
            <a:endParaRPr lang="en-US" sz="1050" dirty="0">
              <a:solidFill>
                <a:srgbClr val="0071C5"/>
              </a:solidFill>
              <a:cs typeface="Neo Sans Intel"/>
            </a:endParaRPr>
          </a:p>
        </p:txBody>
      </p:sp>
      <p:cxnSp>
        <p:nvCxnSpPr>
          <p:cNvPr id="83" name="Straight Connector 82"/>
          <p:cNvCxnSpPr/>
          <p:nvPr/>
        </p:nvCxnSpPr>
        <p:spPr>
          <a:xfrm>
            <a:off x="6786208" y="1352707"/>
            <a:ext cx="1794456" cy="7557"/>
          </a:xfrm>
          <a:prstGeom prst="line">
            <a:avLst/>
          </a:prstGeom>
          <a:ln w="19050" cap="rnd">
            <a:solidFill>
              <a:schemeClr val="tx1"/>
            </a:solidFill>
            <a:headEnd w="lg" len="lg"/>
            <a:tailEnd w="lg" len="lg"/>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710638" y="1117987"/>
            <a:ext cx="604562" cy="153888"/>
          </a:xfrm>
          <a:prstGeom prst="rect">
            <a:avLst/>
          </a:prstGeom>
          <a:noFill/>
        </p:spPr>
        <p:txBody>
          <a:bodyPr wrap="square" lIns="0" tIns="0" rIns="0" bIns="0" rtlCol="0" anchor="ctr">
            <a:spAutoFit/>
          </a:bodyPr>
          <a:lstStyle/>
          <a:p>
            <a:pPr eaLnBrk="1" hangingPunct="1"/>
            <a:r>
              <a:rPr lang="en-US" sz="1000" dirty="0" smtClean="0">
                <a:latin typeface="+mn-lt"/>
                <a:ea typeface="Geneva" charset="0"/>
                <a:cs typeface="Geneva" charset="0"/>
              </a:rPr>
              <a:t>userspace</a:t>
            </a:r>
            <a:endParaRPr lang="en-US" sz="1000" dirty="0">
              <a:latin typeface="+mn-lt"/>
              <a:ea typeface="Geneva" charset="0"/>
              <a:cs typeface="Geneva" charset="0"/>
            </a:endParaRPr>
          </a:p>
        </p:txBody>
      </p:sp>
      <p:sp>
        <p:nvSpPr>
          <p:cNvPr id="86" name="TextBox 85"/>
          <p:cNvSpPr txBox="1"/>
          <p:nvPr/>
        </p:nvSpPr>
        <p:spPr>
          <a:xfrm>
            <a:off x="6710638" y="1399103"/>
            <a:ext cx="604562" cy="153888"/>
          </a:xfrm>
          <a:prstGeom prst="rect">
            <a:avLst/>
          </a:prstGeom>
          <a:noFill/>
        </p:spPr>
        <p:txBody>
          <a:bodyPr wrap="square" lIns="0" tIns="0" rIns="0" bIns="0" rtlCol="0" anchor="ctr">
            <a:spAutoFit/>
          </a:bodyPr>
          <a:lstStyle/>
          <a:p>
            <a:pPr eaLnBrk="1" hangingPunct="1"/>
            <a:r>
              <a:rPr lang="en-US" sz="1000" dirty="0" smtClean="0">
                <a:latin typeface="+mn-lt"/>
                <a:ea typeface="Geneva" charset="0"/>
                <a:cs typeface="Geneva" charset="0"/>
              </a:rPr>
              <a:t>Kernel</a:t>
            </a:r>
            <a:endParaRPr lang="en-US" sz="1000" dirty="0">
              <a:latin typeface="+mn-lt"/>
              <a:ea typeface="Geneva" charset="0"/>
              <a:cs typeface="Geneva" charset="0"/>
            </a:endParaRPr>
          </a:p>
        </p:txBody>
      </p:sp>
      <p:sp>
        <p:nvSpPr>
          <p:cNvPr id="87" name="Rectangle 86"/>
          <p:cNvSpPr/>
          <p:nvPr/>
        </p:nvSpPr>
        <p:spPr bwMode="auto">
          <a:xfrm>
            <a:off x="7368099" y="1441503"/>
            <a:ext cx="559220" cy="245626"/>
          </a:xfrm>
          <a:prstGeom prst="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algn="ctr"/>
            <a:r>
              <a:rPr lang="en-US" sz="1100" dirty="0" err="1">
                <a:solidFill>
                  <a:schemeClr val="bg1"/>
                </a:solidFill>
                <a:effectLst>
                  <a:outerShdw blurRad="38100" dist="38100" dir="2700000" algn="tl">
                    <a:srgbClr val="000000">
                      <a:alpha val="43137"/>
                    </a:srgbClr>
                  </a:outerShdw>
                </a:effectLst>
                <a:latin typeface="+mn-lt"/>
                <a:ea typeface="Geneva" charset="0"/>
                <a:cs typeface="Geneva" charset="0"/>
              </a:rPr>
              <a:t>v</a:t>
            </a:r>
            <a:r>
              <a:rPr lang="en-US" sz="1100" dirty="0" err="1" smtClean="0">
                <a:solidFill>
                  <a:schemeClr val="bg1"/>
                </a:solidFill>
                <a:effectLst>
                  <a:outerShdw blurRad="38100" dist="38100" dir="2700000" algn="tl">
                    <a:srgbClr val="000000">
                      <a:alpha val="43137"/>
                    </a:srgbClr>
                  </a:outerShdw>
                </a:effectLst>
                <a:latin typeface="+mn-lt"/>
                <a:ea typeface="Geneva" charset="0"/>
                <a:cs typeface="Geneva" charset="0"/>
              </a:rPr>
              <a:t>fio-pci</a:t>
            </a:r>
            <a:endParaRPr lang="en-US" sz="11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8" name="Rectangle 87"/>
          <p:cNvSpPr/>
          <p:nvPr/>
        </p:nvSpPr>
        <p:spPr bwMode="auto">
          <a:xfrm>
            <a:off x="8021444" y="1441503"/>
            <a:ext cx="559220" cy="245626"/>
          </a:xfrm>
          <a:prstGeom prst="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algn="ctr"/>
            <a:r>
              <a:rPr lang="en-US" sz="1100" dirty="0" err="1" smtClean="0">
                <a:solidFill>
                  <a:schemeClr val="bg1"/>
                </a:solidFill>
                <a:effectLst>
                  <a:outerShdw blurRad="38100" dist="38100" dir="2700000" algn="tl">
                    <a:srgbClr val="000000">
                      <a:alpha val="43137"/>
                    </a:srgbClr>
                  </a:outerShdw>
                </a:effectLst>
                <a:latin typeface="+mn-lt"/>
                <a:ea typeface="Geneva" charset="0"/>
                <a:cs typeface="Geneva" charset="0"/>
              </a:rPr>
              <a:t>igb_uio</a:t>
            </a:r>
            <a:endParaRPr lang="en-US" sz="11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89" name="Rectangle 88"/>
          <p:cNvSpPr/>
          <p:nvPr/>
        </p:nvSpPr>
        <p:spPr bwMode="auto">
          <a:xfrm>
            <a:off x="7522945" y="477203"/>
            <a:ext cx="804485" cy="485621"/>
          </a:xfrm>
          <a:prstGeom prst="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algn="ctr"/>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DPDK App</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0" name="Rectangle 89"/>
          <p:cNvSpPr/>
          <p:nvPr/>
        </p:nvSpPr>
        <p:spPr bwMode="auto">
          <a:xfrm>
            <a:off x="7560803" y="946095"/>
            <a:ext cx="338008" cy="120890"/>
          </a:xfrm>
          <a:prstGeom prst="rect">
            <a:avLst/>
          </a:prstGeom>
          <a:solidFill>
            <a:srgbClr val="92D050"/>
          </a:solidFill>
          <a:ln w="12700" algn="ctr">
            <a:noFill/>
            <a:round/>
            <a:headEnd type="none" w="sm" len="sm"/>
            <a:tailEnd type="none" w="sm" len="sm"/>
          </a:ln>
          <a:effectLst/>
        </p:spPr>
        <p:txBody>
          <a:bodyPr lIns="0" tIns="0" rIns="0" bIns="0" rtlCol="0" anchor="ctr">
            <a:normAutofit/>
          </a:bodyPr>
          <a:lstStyle/>
          <a:p>
            <a:pPr algn="ctr"/>
            <a:r>
              <a:rPr lang="en-US" sz="700" dirty="0" smtClean="0">
                <a:solidFill>
                  <a:schemeClr val="bg1"/>
                </a:solidFill>
                <a:effectLst>
                  <a:outerShdw blurRad="38100" dist="38100" dir="2700000" algn="tl">
                    <a:srgbClr val="000000">
                      <a:alpha val="43137"/>
                    </a:srgbClr>
                  </a:outerShdw>
                </a:effectLst>
                <a:latin typeface="+mn-lt"/>
                <a:ea typeface="Geneva" charset="0"/>
                <a:cs typeface="Geneva" charset="0"/>
              </a:rPr>
              <a:t>Port0</a:t>
            </a:r>
            <a:endParaRPr lang="en-US" sz="7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1" name="Rectangle 90"/>
          <p:cNvSpPr/>
          <p:nvPr/>
        </p:nvSpPr>
        <p:spPr bwMode="auto">
          <a:xfrm>
            <a:off x="7963046" y="946095"/>
            <a:ext cx="338008" cy="120890"/>
          </a:xfrm>
          <a:prstGeom prst="rect">
            <a:avLst/>
          </a:prstGeom>
          <a:solidFill>
            <a:srgbClr val="92D050"/>
          </a:solidFill>
          <a:ln w="12700" algn="ctr">
            <a:noFill/>
            <a:round/>
            <a:headEnd type="none" w="sm" len="sm"/>
            <a:tailEnd type="none" w="sm" len="sm"/>
          </a:ln>
          <a:effectLst/>
        </p:spPr>
        <p:txBody>
          <a:bodyPr lIns="0" tIns="0" rIns="0" bIns="0" rtlCol="0" anchor="ctr">
            <a:normAutofit/>
          </a:bodyPr>
          <a:lstStyle/>
          <a:p>
            <a:pPr algn="ctr"/>
            <a:r>
              <a:rPr lang="en-US" sz="700" dirty="0" smtClean="0">
                <a:solidFill>
                  <a:schemeClr val="bg1"/>
                </a:solidFill>
                <a:effectLst>
                  <a:outerShdw blurRad="38100" dist="38100" dir="2700000" algn="tl">
                    <a:srgbClr val="000000">
                      <a:alpha val="43137"/>
                    </a:srgbClr>
                  </a:outerShdw>
                </a:effectLst>
                <a:latin typeface="+mn-lt"/>
                <a:ea typeface="Geneva" charset="0"/>
                <a:cs typeface="Geneva" charset="0"/>
              </a:rPr>
              <a:t>Port1</a:t>
            </a:r>
            <a:endParaRPr lang="en-US" sz="7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2" name="Rectangle 91"/>
          <p:cNvSpPr/>
          <p:nvPr/>
        </p:nvSpPr>
        <p:spPr bwMode="auto">
          <a:xfrm>
            <a:off x="7499837" y="1899138"/>
            <a:ext cx="518746" cy="193431"/>
          </a:xfrm>
          <a:prstGeom prst="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algn="ctr"/>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igb</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3" name="Rectangle 92"/>
          <p:cNvSpPr/>
          <p:nvPr/>
        </p:nvSpPr>
        <p:spPr bwMode="auto">
          <a:xfrm>
            <a:off x="7652237" y="2051538"/>
            <a:ext cx="518746" cy="193431"/>
          </a:xfrm>
          <a:prstGeom prst="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algn="ctr"/>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ixgbe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94" name="Rectangle 93"/>
          <p:cNvSpPr/>
          <p:nvPr/>
        </p:nvSpPr>
        <p:spPr bwMode="auto">
          <a:xfrm>
            <a:off x="7804637" y="2203938"/>
            <a:ext cx="518746" cy="193431"/>
          </a:xfrm>
          <a:prstGeom prst="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algn="ctr"/>
            <a:r>
              <a:rPr lang="en-US" sz="1200" dirty="0" smtClean="0">
                <a:solidFill>
                  <a:schemeClr val="bg1"/>
                </a:solidFill>
                <a:effectLst>
                  <a:outerShdw blurRad="38100" dist="38100" dir="2700000" algn="tl">
                    <a:srgbClr val="000000">
                      <a:alpha val="43137"/>
                    </a:srgbClr>
                  </a:outerShdw>
                </a:effectLst>
                <a:latin typeface="+mn-lt"/>
                <a:ea typeface="Geneva" charset="0"/>
                <a:cs typeface="Geneva" charset="0"/>
              </a:rPr>
              <a:t>i40e</a:t>
            </a: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Tree>
    <p:extLst>
      <p:ext uri="{BB962C8B-B14F-4D97-AF65-F5344CB8AC3E}">
        <p14:creationId xmlns:p14="http://schemas.microsoft.com/office/powerpoint/2010/main" val="547177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Intel Packet Processing Concepts</a:t>
            </a:r>
            <a:endParaRPr lang="en-US" dirty="0"/>
          </a:p>
        </p:txBody>
      </p:sp>
      <p:sp>
        <p:nvSpPr>
          <p:cNvPr id="4" name="Content Placeholder 3"/>
          <p:cNvSpPr>
            <a:spLocks noGrp="1"/>
          </p:cNvSpPr>
          <p:nvPr>
            <p:ph sz="quarter" idx="4294967295"/>
          </p:nvPr>
        </p:nvSpPr>
        <p:spPr>
          <a:xfrm>
            <a:off x="457200" y="694617"/>
            <a:ext cx="8229600" cy="4179462"/>
          </a:xfrm>
          <a:prstGeom prst="rect">
            <a:avLst/>
          </a:prstGeom>
        </p:spPr>
        <p:txBody>
          <a:bodyPr>
            <a:noAutofit/>
          </a:bodyPr>
          <a:lstStyle/>
          <a:p>
            <a:pPr marL="171450" indent="-171450">
              <a:spcBef>
                <a:spcPts val="750"/>
              </a:spcBef>
              <a:buFont typeface="Arial" panose="020B0604020202020204" pitchFamily="34" charset="0"/>
              <a:buChar char="•"/>
            </a:pPr>
            <a:r>
              <a:rPr lang="en-US" sz="900" dirty="0"/>
              <a:t>Intel® DPDK is </a:t>
            </a:r>
            <a:r>
              <a:rPr lang="en-GB" altLang="zh-CN" sz="900" dirty="0"/>
              <a:t>designed for high-speed packet processing on IA. </a:t>
            </a:r>
            <a:r>
              <a:rPr lang="en-US" sz="900" dirty="0"/>
              <a:t>This is achieved by optimizing the software libraries to IA with some of the following concepts</a:t>
            </a:r>
          </a:p>
          <a:p>
            <a:pPr marL="428625" lvl="1" indent="-257175">
              <a:spcBef>
                <a:spcPts val="0"/>
              </a:spcBef>
              <a:buFont typeface="Arial" charset="0"/>
              <a:buChar char="•"/>
              <a:tabLst>
                <a:tab pos="1718072" algn="l"/>
                <a:tab pos="3429000" algn="l"/>
              </a:tabLst>
            </a:pPr>
            <a:r>
              <a:rPr lang="en-US" sz="675" dirty="0"/>
              <a:t>Huge Pages	Cache alignment	</a:t>
            </a:r>
            <a:r>
              <a:rPr lang="en-US" sz="675" dirty="0" err="1"/>
              <a:t>Ptheads</a:t>
            </a:r>
            <a:r>
              <a:rPr lang="en-US" sz="675" dirty="0"/>
              <a:t> with Affinity</a:t>
            </a:r>
          </a:p>
          <a:p>
            <a:pPr marL="428625" lvl="1" indent="-257175">
              <a:spcBef>
                <a:spcPts val="0"/>
              </a:spcBef>
              <a:buFont typeface="Arial" charset="0"/>
              <a:buChar char="•"/>
              <a:tabLst>
                <a:tab pos="1718072" algn="l"/>
                <a:tab pos="3429000" algn="l"/>
              </a:tabLst>
            </a:pPr>
            <a:r>
              <a:rPr lang="en-US" sz="675" dirty="0"/>
              <a:t>Prefetching	New Instructions	NUMA</a:t>
            </a:r>
          </a:p>
          <a:p>
            <a:pPr marL="428625" lvl="1" indent="-257175">
              <a:spcBef>
                <a:spcPts val="0"/>
              </a:spcBef>
              <a:buFont typeface="Arial" charset="0"/>
              <a:buChar char="•"/>
              <a:tabLst>
                <a:tab pos="1718072" algn="l"/>
                <a:tab pos="3429000" algn="l"/>
              </a:tabLst>
            </a:pPr>
            <a:r>
              <a:rPr lang="en-GB" sz="675" dirty="0"/>
              <a:t>Intel® DDIO	Memory Interleave	Memory Channel </a:t>
            </a:r>
          </a:p>
          <a:p>
            <a:pPr marL="171450" indent="-171450">
              <a:buFont typeface="Arial" panose="020B0604020202020204" pitchFamily="34" charset="0"/>
              <a:buChar char="•"/>
            </a:pPr>
            <a:r>
              <a:rPr lang="en-US" sz="900" dirty="0"/>
              <a:t>Intel® Data Direct I/O Technology (Intel® DDIO)</a:t>
            </a:r>
          </a:p>
          <a:p>
            <a:pPr marL="400050" lvl="2"/>
            <a:r>
              <a:rPr lang="en-US" sz="700" dirty="0"/>
              <a:t>Enabled by default in all Intel® Xeon® processor E5-based platforms</a:t>
            </a:r>
          </a:p>
          <a:p>
            <a:pPr marL="400050" lvl="2"/>
            <a:r>
              <a:rPr lang="en-US" sz="700" dirty="0"/>
              <a:t>Enables PCIe adapters to route I/O traffic directly to L3 cache, reducing unnecessary trips to system memory, providing more than double the throughput of previous-generation servers, while further reducing power consumption and I/O latency.</a:t>
            </a:r>
            <a:endParaRPr lang="en-US" sz="588" dirty="0"/>
          </a:p>
          <a:p>
            <a:pPr marL="171450" indent="-171450">
              <a:buFont typeface="Arial" panose="020B0604020202020204" pitchFamily="34" charset="0"/>
              <a:buChar char="•"/>
            </a:pPr>
            <a:r>
              <a:rPr lang="en-US" sz="900" dirty="0" err="1"/>
              <a:t>Pthreads</a:t>
            </a:r>
            <a:endParaRPr lang="en-US" sz="900" dirty="0"/>
          </a:p>
          <a:p>
            <a:pPr marL="400050" lvl="2"/>
            <a:r>
              <a:rPr lang="en-US" sz="700" dirty="0"/>
              <a:t>On startup of the Intel DPDK specifies the cores to be used via the </a:t>
            </a:r>
            <a:r>
              <a:rPr lang="en-US" sz="700" dirty="0" err="1"/>
              <a:t>Pthread</a:t>
            </a:r>
            <a:r>
              <a:rPr lang="en-US" sz="700" dirty="0"/>
              <a:t> call with affinity to tie an application to a core. Reducing the kernel’s ability of moving the application to another local or remote core affecting performance. </a:t>
            </a:r>
          </a:p>
          <a:p>
            <a:pPr marL="400050" lvl="2"/>
            <a:r>
              <a:rPr lang="en-US" sz="700" dirty="0"/>
              <a:t>The user may still use </a:t>
            </a:r>
            <a:r>
              <a:rPr lang="en-US" sz="700" dirty="0" err="1"/>
              <a:t>Ptheads</a:t>
            </a:r>
            <a:r>
              <a:rPr lang="en-US" sz="700" dirty="0"/>
              <a:t> or Fork calls after the Intel DPDK has started to allow threads to float or multiple thread to be tied to a single core.</a:t>
            </a:r>
          </a:p>
          <a:p>
            <a:pPr marL="171450" indent="-171450">
              <a:buFont typeface="Arial" panose="020B0604020202020204" pitchFamily="34" charset="0"/>
              <a:buChar char="•"/>
            </a:pPr>
            <a:r>
              <a:rPr lang="en-US" sz="900" dirty="0"/>
              <a:t>NUMA</a:t>
            </a:r>
          </a:p>
          <a:p>
            <a:pPr marL="400050" lvl="2"/>
            <a:r>
              <a:rPr lang="en-US" sz="700" dirty="0"/>
              <a:t>The Intel DPDK utilizes NUMA memory for allocation of resources to improve performance for processing and PCIe I/O local to a processor. </a:t>
            </a:r>
          </a:p>
          <a:p>
            <a:pPr marL="400050" lvl="2"/>
            <a:r>
              <a:rPr lang="en-US" sz="700" dirty="0"/>
              <a:t>With out the NUMA set in a dual socket system memory is interleaved between the two sockets.</a:t>
            </a:r>
          </a:p>
          <a:p>
            <a:pPr lvl="1" defTabSz="171450">
              <a:spcBef>
                <a:spcPts val="450"/>
              </a:spcBef>
            </a:pPr>
            <a:r>
              <a:rPr lang="en-US" sz="900" dirty="0">
                <a:solidFill>
                  <a:srgbClr val="0070C0"/>
                </a:solidFill>
              </a:rPr>
              <a:t>Huge Pages</a:t>
            </a:r>
          </a:p>
          <a:p>
            <a:pPr marL="400050" lvl="2"/>
            <a:r>
              <a:rPr lang="en-US" sz="700" dirty="0"/>
              <a:t>The Intel DPDK utilizes 2M and 1G hugepages to reduce the case of TLB misses which can significantly affect a cores overall performance. </a:t>
            </a:r>
          </a:p>
          <a:p>
            <a:pPr marL="171450" indent="-171450">
              <a:buFont typeface="Arial" panose="020B0604020202020204" pitchFamily="34" charset="0"/>
              <a:buChar char="•"/>
            </a:pPr>
            <a:r>
              <a:rPr lang="en-US" sz="900" dirty="0"/>
              <a:t>Cache Alignment</a:t>
            </a:r>
          </a:p>
          <a:p>
            <a:pPr marL="400050" lvl="2"/>
            <a:r>
              <a:rPr lang="en-US" sz="700" dirty="0"/>
              <a:t>Better performance by aligning structures on 64 Byte cache lines. </a:t>
            </a:r>
          </a:p>
          <a:p>
            <a:pPr marL="171450" indent="-171450">
              <a:buFont typeface="Arial" panose="020B0604020202020204" pitchFamily="34" charset="0"/>
              <a:buChar char="•"/>
            </a:pPr>
            <a:r>
              <a:rPr lang="en-US" sz="900" dirty="0"/>
              <a:t>Software Prefetching</a:t>
            </a:r>
          </a:p>
          <a:p>
            <a:pPr marL="400050" lvl="2"/>
            <a:r>
              <a:rPr lang="en-US" sz="700" dirty="0"/>
              <a:t>needs to be issued “appropriately” ahead of time to be effective. Too early could cause eviction before use</a:t>
            </a:r>
          </a:p>
          <a:p>
            <a:pPr marL="400050" lvl="2"/>
            <a:r>
              <a:rPr lang="en-US" sz="700" dirty="0"/>
              <a:t>Allows cache to be populated before data is accessed</a:t>
            </a:r>
          </a:p>
          <a:p>
            <a:pPr marL="171450" indent="-171450">
              <a:buFont typeface="Arial" panose="020B0604020202020204" pitchFamily="34" charset="0"/>
              <a:buChar char="•"/>
            </a:pPr>
            <a:r>
              <a:rPr lang="en-US" sz="900" dirty="0"/>
              <a:t>Memory channel use</a:t>
            </a:r>
          </a:p>
          <a:p>
            <a:pPr marL="400050" lvl="2"/>
            <a:r>
              <a:rPr lang="en-GB" sz="700" dirty="0"/>
              <a:t>Memory pools add padding to objects to ensure even use of memory channels</a:t>
            </a:r>
          </a:p>
          <a:p>
            <a:pPr marL="400050" lvl="2"/>
            <a:r>
              <a:rPr lang="en-GB" sz="700" dirty="0"/>
              <a:t>Number of channels specified at application </a:t>
            </a:r>
            <a:r>
              <a:rPr lang="en-GB" sz="700" dirty="0" smtClean="0"/>
              <a:t>start up</a:t>
            </a:r>
            <a:endParaRPr lang="en-US" sz="700"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2169" y="3492730"/>
            <a:ext cx="3808283" cy="87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ate Placeholder 5"/>
          <p:cNvSpPr>
            <a:spLocks noGrp="1"/>
          </p:cNvSpPr>
          <p:nvPr>
            <p:ph type="dt" sz="half" idx="10"/>
          </p:nvPr>
        </p:nvSpPr>
        <p:spPr/>
        <p:txBody>
          <a:bodyPr/>
          <a:lstStyle/>
          <a:p>
            <a:pPr>
              <a:defRPr/>
            </a:pPr>
            <a:r>
              <a:rPr lang="en-US" smtClean="0"/>
              <a:t>INTEL CONFIDENTIAL</a:t>
            </a:r>
            <a:endParaRPr lang="en-US" dirty="0"/>
          </a:p>
        </p:txBody>
      </p:sp>
    </p:spTree>
    <p:extLst>
      <p:ext uri="{BB962C8B-B14F-4D97-AF65-F5344CB8AC3E}">
        <p14:creationId xmlns:p14="http://schemas.microsoft.com/office/powerpoint/2010/main" val="944266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5" name="Straight Connector 214"/>
          <p:cNvCxnSpPr/>
          <p:nvPr/>
        </p:nvCxnSpPr>
        <p:spPr>
          <a:xfrm>
            <a:off x="3358973" y="1371878"/>
            <a:ext cx="2106000" cy="6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1374648" y="1290424"/>
            <a:ext cx="2064258" cy="2969243"/>
          </a:xfrm>
          <a:prstGeom prst="rect">
            <a:avLst/>
          </a:prstGeom>
          <a:solidFill>
            <a:srgbClr val="0860A8"/>
          </a:solidFill>
          <a:ln/>
        </p:spPr>
        <p:style>
          <a:lnRef idx="0">
            <a:schemeClr val="accent4"/>
          </a:lnRef>
          <a:fillRef idx="3">
            <a:schemeClr val="accent4"/>
          </a:fillRef>
          <a:effectRef idx="3">
            <a:schemeClr val="accent4"/>
          </a:effectRef>
          <a:fontRef idx="minor">
            <a:schemeClr val="lt1"/>
          </a:fontRef>
        </p:style>
        <p:txBody>
          <a:bodyPr rtlCol="0" anchor="t" anchorCtr="0"/>
          <a:lstStyle/>
          <a:p>
            <a:pPr algn="ctr"/>
            <a:r>
              <a:rPr lang="en-US" sz="900" dirty="0"/>
              <a:t>Processor 0</a:t>
            </a:r>
          </a:p>
        </p:txBody>
      </p:sp>
      <p:sp>
        <p:nvSpPr>
          <p:cNvPr id="5" name="Rounded Rectangle 4"/>
          <p:cNvSpPr/>
          <p:nvPr/>
        </p:nvSpPr>
        <p:spPr>
          <a:xfrm>
            <a:off x="1530688" y="1456130"/>
            <a:ext cx="1718321" cy="417939"/>
          </a:xfrm>
          <a:prstGeom prst="roundRect">
            <a:avLst/>
          </a:prstGeom>
          <a:solidFill>
            <a:srgbClr val="537E25"/>
          </a:solidFill>
          <a:ln>
            <a:noFill/>
          </a:ln>
        </p:spPr>
        <p:style>
          <a:lnRef idx="1">
            <a:schemeClr val="accent3"/>
          </a:lnRef>
          <a:fillRef idx="3">
            <a:schemeClr val="accent3"/>
          </a:fillRef>
          <a:effectRef idx="2">
            <a:schemeClr val="accent3"/>
          </a:effectRef>
          <a:fontRef idx="minor">
            <a:schemeClr val="lt1"/>
          </a:fontRef>
        </p:style>
        <p:txBody>
          <a:bodyPr lIns="27000" tIns="27000" rIns="27000" bIns="27000" rtlCol="0" anchor="t" anchorCtr="0"/>
          <a:lstStyle/>
          <a:p>
            <a:pPr algn="l"/>
            <a:r>
              <a:rPr lang="en-US" sz="675" b="1" dirty="0">
                <a:solidFill>
                  <a:schemeClr val="tx1"/>
                </a:solidFill>
              </a:rPr>
              <a:t>Physical 	</a:t>
            </a:r>
          </a:p>
          <a:p>
            <a:pPr algn="l"/>
            <a:r>
              <a:rPr lang="en-US" sz="675" b="1" dirty="0">
                <a:solidFill>
                  <a:schemeClr val="tx1"/>
                </a:solidFill>
              </a:rPr>
              <a:t>Core 0</a:t>
            </a:r>
          </a:p>
          <a:p>
            <a:pPr algn="l"/>
            <a:r>
              <a:rPr lang="en-US" sz="675" b="1" dirty="0">
                <a:solidFill>
                  <a:schemeClr val="bg2"/>
                </a:solidFill>
              </a:rPr>
              <a:t>Linux* Control Plane</a:t>
            </a:r>
          </a:p>
        </p:txBody>
      </p:sp>
      <p:grpSp>
        <p:nvGrpSpPr>
          <p:cNvPr id="2" name="Group 226"/>
          <p:cNvGrpSpPr/>
          <p:nvPr/>
        </p:nvGrpSpPr>
        <p:grpSpPr>
          <a:xfrm>
            <a:off x="1814663" y="882072"/>
            <a:ext cx="1541946" cy="369332"/>
            <a:chOff x="714703" y="1170611"/>
            <a:chExt cx="2055928" cy="492442"/>
          </a:xfrm>
        </p:grpSpPr>
        <p:sp>
          <p:nvSpPr>
            <p:cNvPr id="113" name="Rounded Rectangle 112"/>
            <p:cNvSpPr/>
            <p:nvPr/>
          </p:nvSpPr>
          <p:spPr>
            <a:xfrm>
              <a:off x="714703" y="1202152"/>
              <a:ext cx="1751453" cy="430924"/>
            </a:xfrm>
            <a:prstGeom prst="round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b="1" dirty="0" smtClean="0">
                  <a:solidFill>
                    <a:sysClr val="windowText" lastClr="000000"/>
                  </a:solidFill>
                </a:rPr>
                <a:t>NUMA</a:t>
              </a:r>
              <a:endParaRPr lang="en-US" b="1" dirty="0">
                <a:solidFill>
                  <a:sysClr val="windowText" lastClr="000000"/>
                </a:solidFill>
              </a:endParaRPr>
            </a:p>
          </p:txBody>
        </p:sp>
        <p:sp>
          <p:nvSpPr>
            <p:cNvPr id="115" name="TextBox 114"/>
            <p:cNvSpPr txBox="1"/>
            <p:nvPr/>
          </p:nvSpPr>
          <p:spPr>
            <a:xfrm>
              <a:off x="1692166" y="1170611"/>
              <a:ext cx="1078465" cy="492442"/>
            </a:xfrm>
            <a:prstGeom prst="rect">
              <a:avLst/>
            </a:prstGeom>
            <a:noFill/>
          </p:spPr>
          <p:txBody>
            <a:bodyPr wrap="square" rtlCol="0">
              <a:spAutoFit/>
            </a:bodyPr>
            <a:lstStyle/>
            <a:p>
              <a:pPr algn="l"/>
              <a:r>
                <a:rPr lang="en-US" sz="600" dirty="0">
                  <a:latin typeface="+mn-lt"/>
                </a:rPr>
                <a:t>Pool Caches</a:t>
              </a:r>
            </a:p>
            <a:p>
              <a:pPr algn="l"/>
              <a:r>
                <a:rPr lang="en-US" sz="600" dirty="0">
                  <a:latin typeface="+mn-lt"/>
                </a:rPr>
                <a:t>Queue/Rings</a:t>
              </a:r>
            </a:p>
            <a:p>
              <a:pPr algn="l"/>
              <a:r>
                <a:rPr lang="en-US" sz="600" dirty="0">
                  <a:latin typeface="+mn-lt"/>
                </a:rPr>
                <a:t>Buffers</a:t>
              </a:r>
            </a:p>
          </p:txBody>
        </p:sp>
      </p:grpSp>
      <p:sp>
        <p:nvSpPr>
          <p:cNvPr id="119" name="Rectangle 118"/>
          <p:cNvSpPr/>
          <p:nvPr/>
        </p:nvSpPr>
        <p:spPr>
          <a:xfrm>
            <a:off x="3705132" y="2011759"/>
            <a:ext cx="394138" cy="220718"/>
          </a:xfrm>
          <a:prstGeom prst="rect">
            <a:avLst/>
          </a:prstGeom>
          <a:solidFill>
            <a:srgbClr val="0860A8"/>
          </a:solidFill>
          <a:ln/>
        </p:spPr>
        <p:style>
          <a:lnRef idx="0">
            <a:schemeClr val="accent4"/>
          </a:lnRef>
          <a:fillRef idx="3">
            <a:schemeClr val="accent4"/>
          </a:fillRef>
          <a:effectRef idx="3">
            <a:schemeClr val="accent4"/>
          </a:effectRef>
          <a:fontRef idx="minor">
            <a:schemeClr val="lt1"/>
          </a:fontRef>
        </p:style>
        <p:txBody>
          <a:bodyPr lIns="27000" tIns="27000" rIns="27000" bIns="27000" rtlCol="0" anchor="ctr"/>
          <a:lstStyle/>
          <a:p>
            <a:r>
              <a:rPr lang="en-US" sz="675" dirty="0">
                <a:solidFill>
                  <a:schemeClr val="bg1"/>
                </a:solidFill>
              </a:rPr>
              <a:t>10 </a:t>
            </a:r>
            <a:r>
              <a:rPr lang="en-US" sz="675" dirty="0" err="1">
                <a:solidFill>
                  <a:schemeClr val="bg1"/>
                </a:solidFill>
              </a:rPr>
              <a:t>GbE</a:t>
            </a:r>
            <a:endParaRPr lang="en-US" sz="675" dirty="0">
              <a:solidFill>
                <a:schemeClr val="bg1"/>
              </a:solidFill>
            </a:endParaRPr>
          </a:p>
        </p:txBody>
      </p:sp>
      <p:sp>
        <p:nvSpPr>
          <p:cNvPr id="208" name="Rectangle 207"/>
          <p:cNvSpPr/>
          <p:nvPr/>
        </p:nvSpPr>
        <p:spPr>
          <a:xfrm>
            <a:off x="3712192" y="3294292"/>
            <a:ext cx="394138" cy="220718"/>
          </a:xfrm>
          <a:prstGeom prst="rect">
            <a:avLst/>
          </a:prstGeom>
          <a:solidFill>
            <a:srgbClr val="0860A8"/>
          </a:solidFill>
          <a:ln/>
        </p:spPr>
        <p:style>
          <a:lnRef idx="0">
            <a:schemeClr val="accent4"/>
          </a:lnRef>
          <a:fillRef idx="3">
            <a:schemeClr val="accent4"/>
          </a:fillRef>
          <a:effectRef idx="3">
            <a:schemeClr val="accent4"/>
          </a:effectRef>
          <a:fontRef idx="minor">
            <a:schemeClr val="lt1"/>
          </a:fontRef>
        </p:style>
        <p:txBody>
          <a:bodyPr lIns="27000" tIns="27000" rIns="27000" bIns="27000" rtlCol="0" anchor="ctr"/>
          <a:lstStyle/>
          <a:p>
            <a:r>
              <a:rPr lang="en-US" sz="675" dirty="0">
                <a:solidFill>
                  <a:schemeClr val="bg1"/>
                </a:solidFill>
              </a:rPr>
              <a:t>10 </a:t>
            </a:r>
            <a:r>
              <a:rPr lang="en-US" sz="675" dirty="0" err="1">
                <a:solidFill>
                  <a:schemeClr val="bg1"/>
                </a:solidFill>
              </a:rPr>
              <a:t>GbE</a:t>
            </a:r>
            <a:endParaRPr lang="en-US" sz="675" dirty="0">
              <a:solidFill>
                <a:schemeClr val="bg1"/>
              </a:solidFill>
            </a:endParaRPr>
          </a:p>
        </p:txBody>
      </p:sp>
      <p:grpSp>
        <p:nvGrpSpPr>
          <p:cNvPr id="3" name="Group 167"/>
          <p:cNvGrpSpPr/>
          <p:nvPr/>
        </p:nvGrpSpPr>
        <p:grpSpPr>
          <a:xfrm>
            <a:off x="1533211" y="1912544"/>
            <a:ext cx="1815214" cy="417939"/>
            <a:chOff x="378391" y="2514638"/>
            <a:chExt cx="2781285" cy="557252"/>
          </a:xfrm>
        </p:grpSpPr>
        <p:grpSp>
          <p:nvGrpSpPr>
            <p:cNvPr id="4" name="Group 23"/>
            <p:cNvGrpSpPr/>
            <p:nvPr/>
          </p:nvGrpSpPr>
          <p:grpSpPr>
            <a:xfrm>
              <a:off x="378391" y="2514638"/>
              <a:ext cx="2632825" cy="557252"/>
              <a:chOff x="441445" y="2564320"/>
              <a:chExt cx="2764209" cy="557252"/>
            </a:xfrm>
          </p:grpSpPr>
          <p:sp>
            <p:nvSpPr>
              <p:cNvPr id="95" name="Rounded Rectangle 94"/>
              <p:cNvSpPr/>
              <p:nvPr/>
            </p:nvSpPr>
            <p:spPr>
              <a:xfrm>
                <a:off x="441445" y="2564320"/>
                <a:ext cx="2764209" cy="557252"/>
              </a:xfrm>
              <a:prstGeom prst="roundRect">
                <a:avLst/>
              </a:prstGeom>
              <a:solidFill>
                <a:srgbClr val="537E25"/>
              </a:solidFill>
              <a:ln>
                <a:noFill/>
              </a:ln>
            </p:spPr>
            <p:style>
              <a:lnRef idx="1">
                <a:schemeClr val="accent3"/>
              </a:lnRef>
              <a:fillRef idx="3">
                <a:schemeClr val="accent3"/>
              </a:fillRef>
              <a:effectRef idx="2">
                <a:schemeClr val="accent3"/>
              </a:effectRef>
              <a:fontRef idx="minor">
                <a:schemeClr val="lt1"/>
              </a:fontRef>
            </p:style>
            <p:txBody>
              <a:bodyPr lIns="27000" tIns="27000" rIns="27000" bIns="27000" rtlCol="0" anchor="t" anchorCtr="0"/>
              <a:lstStyle/>
              <a:p>
                <a:pPr algn="l"/>
                <a:r>
                  <a:rPr lang="en-US" sz="675" b="1" dirty="0">
                    <a:solidFill>
                      <a:schemeClr val="tx1"/>
                    </a:solidFill>
                  </a:rPr>
                  <a:t>Physical	</a:t>
                </a:r>
              </a:p>
              <a:p>
                <a:pPr algn="l"/>
                <a:r>
                  <a:rPr lang="en-US" sz="675" b="1" dirty="0">
                    <a:solidFill>
                      <a:schemeClr val="tx1"/>
                    </a:solidFill>
                  </a:rPr>
                  <a:t>Core 1</a:t>
                </a:r>
              </a:p>
              <a:p>
                <a:pPr algn="l"/>
                <a:r>
                  <a:rPr lang="en-US" sz="675" b="1" dirty="0">
                    <a:solidFill>
                      <a:schemeClr val="bg2"/>
                    </a:solidFill>
                  </a:rPr>
                  <a:t>Intel® DPDK</a:t>
                </a:r>
              </a:p>
            </p:txBody>
          </p:sp>
          <p:sp>
            <p:nvSpPr>
              <p:cNvPr id="23" name="TextBox 22"/>
              <p:cNvSpPr txBox="1"/>
              <p:nvPr/>
            </p:nvSpPr>
            <p:spPr>
              <a:xfrm>
                <a:off x="1229464" y="2596056"/>
                <a:ext cx="1374796" cy="349703"/>
              </a:xfrm>
              <a:prstGeom prst="rect">
                <a:avLst/>
              </a:prstGeom>
              <a:noFill/>
              <a:ln w="15875">
                <a:solidFill>
                  <a:schemeClr val="accent4"/>
                </a:solidFill>
              </a:ln>
            </p:spPr>
            <p:txBody>
              <a:bodyPr wrap="square" tIns="27000" bIns="27000" rtlCol="0">
                <a:spAutoFit/>
              </a:bodyPr>
              <a:lstStyle/>
              <a:p>
                <a:pPr algn="l"/>
                <a:r>
                  <a:rPr lang="en-US" sz="675" dirty="0">
                    <a:latin typeface="+mn-lt"/>
                  </a:rPr>
                  <a:t>PMD Packet I/O </a:t>
                </a:r>
              </a:p>
              <a:p>
                <a:pPr algn="l"/>
                <a:r>
                  <a:rPr lang="en-US" sz="675" dirty="0">
                    <a:latin typeface="+mn-lt"/>
                  </a:rPr>
                  <a:t>Packet work</a:t>
                </a:r>
              </a:p>
            </p:txBody>
          </p:sp>
        </p:grpSp>
        <p:grpSp>
          <p:nvGrpSpPr>
            <p:cNvPr id="6" name="Group 195"/>
            <p:cNvGrpSpPr/>
            <p:nvPr/>
          </p:nvGrpSpPr>
          <p:grpSpPr>
            <a:xfrm>
              <a:off x="2646331" y="2524125"/>
              <a:ext cx="513345" cy="400109"/>
              <a:chOff x="2646331" y="3152775"/>
              <a:chExt cx="513345" cy="400109"/>
            </a:xfrm>
          </p:grpSpPr>
          <p:grpSp>
            <p:nvGrpSpPr>
              <p:cNvPr id="7" name="Group 98"/>
              <p:cNvGrpSpPr/>
              <p:nvPr/>
            </p:nvGrpSpPr>
            <p:grpSpPr>
              <a:xfrm rot="10800000">
                <a:off x="2646331" y="3226279"/>
                <a:ext cx="125833" cy="103955"/>
                <a:chOff x="2828925" y="2305044"/>
                <a:chExt cx="228600" cy="138802"/>
              </a:xfrm>
            </p:grpSpPr>
            <p:sp>
              <p:nvSpPr>
                <p:cNvPr id="204" name="Rectangle 203"/>
                <p:cNvSpPr/>
                <p:nvPr/>
              </p:nvSpPr>
              <p:spPr>
                <a:xfrm>
                  <a:off x="2828925" y="2305049"/>
                  <a:ext cx="228600" cy="133350"/>
                </a:xfrm>
                <a:prstGeom prst="rect">
                  <a:avLst/>
                </a:prstGeom>
                <a:solidFill>
                  <a:schemeClr val="tx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a:solidFill>
                      <a:srgbClr val="FFFFFF"/>
                    </a:solidFill>
                  </a:endParaRPr>
                </a:p>
              </p:txBody>
            </p:sp>
            <p:cxnSp>
              <p:nvCxnSpPr>
                <p:cNvPr id="205" name="Straight Connector 204"/>
                <p:cNvCxnSpPr/>
                <p:nvPr/>
              </p:nvCxnSpPr>
              <p:spPr>
                <a:xfrm rot="5400000">
                  <a:off x="2936816" y="2372513"/>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rot="5400000">
                  <a:off x="2883583" y="2372518"/>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rot="5400000">
                  <a:off x="2824731" y="2376377"/>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8" name="Group 98"/>
              <p:cNvGrpSpPr/>
              <p:nvPr/>
            </p:nvGrpSpPr>
            <p:grpSpPr>
              <a:xfrm rot="10800000">
                <a:off x="2646331" y="3359629"/>
                <a:ext cx="125833" cy="103955"/>
                <a:chOff x="2828925" y="2305044"/>
                <a:chExt cx="228600" cy="138802"/>
              </a:xfrm>
            </p:grpSpPr>
            <p:sp>
              <p:nvSpPr>
                <p:cNvPr id="200" name="Rectangle 199"/>
                <p:cNvSpPr/>
                <p:nvPr/>
              </p:nvSpPr>
              <p:spPr>
                <a:xfrm>
                  <a:off x="2828925" y="2305049"/>
                  <a:ext cx="228600" cy="133350"/>
                </a:xfrm>
                <a:prstGeom prst="rect">
                  <a:avLst/>
                </a:prstGeom>
                <a:solidFill>
                  <a:schemeClr val="tx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a:solidFill>
                      <a:srgbClr val="FFFFFF"/>
                    </a:solidFill>
                  </a:endParaRPr>
                </a:p>
              </p:txBody>
            </p:sp>
            <p:cxnSp>
              <p:nvCxnSpPr>
                <p:cNvPr id="201" name="Straight Connector 200"/>
                <p:cNvCxnSpPr/>
                <p:nvPr/>
              </p:nvCxnSpPr>
              <p:spPr>
                <a:xfrm rot="5400000">
                  <a:off x="2936816" y="2372513"/>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rot="5400000">
                  <a:off x="2883583" y="2372518"/>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rot="5400000">
                  <a:off x="2824731" y="2376377"/>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99" name="TextBox 198"/>
              <p:cNvSpPr txBox="1"/>
              <p:nvPr/>
            </p:nvSpPr>
            <p:spPr>
              <a:xfrm>
                <a:off x="2714625" y="3152775"/>
                <a:ext cx="445051" cy="400109"/>
              </a:xfrm>
              <a:prstGeom prst="rect">
                <a:avLst/>
              </a:prstGeom>
              <a:noFill/>
            </p:spPr>
            <p:txBody>
              <a:bodyPr wrap="none" rtlCol="0">
                <a:spAutoFit/>
              </a:bodyPr>
              <a:lstStyle/>
              <a:p>
                <a:pPr algn="l"/>
                <a:r>
                  <a:rPr lang="en-US" sz="675" dirty="0">
                    <a:latin typeface="+mn-lt"/>
                  </a:rPr>
                  <a:t>Rx</a:t>
                </a:r>
              </a:p>
              <a:p>
                <a:pPr algn="l"/>
                <a:r>
                  <a:rPr lang="en-US" sz="675" dirty="0">
                    <a:latin typeface="+mn-lt"/>
                  </a:rPr>
                  <a:t>Tx</a:t>
                </a:r>
              </a:p>
            </p:txBody>
          </p:sp>
        </p:grpSp>
        <p:cxnSp>
          <p:nvCxnSpPr>
            <p:cNvPr id="213" name="Shape 212"/>
            <p:cNvCxnSpPr>
              <a:stCxn id="204" idx="3"/>
              <a:endCxn id="23" idx="3"/>
            </p:cNvCxnSpPr>
            <p:nvPr/>
          </p:nvCxnSpPr>
          <p:spPr>
            <a:xfrm rot="10800000" flipV="1">
              <a:off x="2438407" y="2651645"/>
              <a:ext cx="207925" cy="69581"/>
            </a:xfrm>
            <a:prstGeom prst="curvedConnector3">
              <a:avLst>
                <a:gd name="adj1" fmla="val 50000"/>
              </a:avLst>
            </a:prstGeom>
            <a:ln w="6350">
              <a:solidFill>
                <a:srgbClr val="FFFF00"/>
              </a:solidFill>
              <a:tailEnd type="triangle" w="sm" len="med"/>
            </a:ln>
          </p:spPr>
          <p:style>
            <a:lnRef idx="1">
              <a:schemeClr val="dk1"/>
            </a:lnRef>
            <a:fillRef idx="0">
              <a:schemeClr val="dk1"/>
            </a:fillRef>
            <a:effectRef idx="0">
              <a:schemeClr val="dk1"/>
            </a:effectRef>
            <a:fontRef idx="minor">
              <a:schemeClr val="tx1"/>
            </a:fontRef>
          </p:style>
        </p:cxnSp>
        <p:cxnSp>
          <p:nvCxnSpPr>
            <p:cNvPr id="160" name="Shape 208"/>
            <p:cNvCxnSpPr>
              <a:stCxn id="23" idx="2"/>
              <a:endCxn id="200" idx="3"/>
            </p:cNvCxnSpPr>
            <p:nvPr/>
          </p:nvCxnSpPr>
          <p:spPr>
            <a:xfrm rot="5400000" flipH="1" flipV="1">
              <a:off x="2159464" y="2409211"/>
              <a:ext cx="111081" cy="862650"/>
            </a:xfrm>
            <a:prstGeom prst="curvedConnector4">
              <a:avLst>
                <a:gd name="adj1" fmla="val -274394"/>
                <a:gd name="adj2" fmla="val 87948"/>
              </a:avLst>
            </a:prstGeom>
            <a:ln w="6350">
              <a:solidFill>
                <a:srgbClr val="FFFF00"/>
              </a:solidFill>
              <a:tailEnd type="triangle" w="sm" len="med"/>
            </a:ln>
          </p:spPr>
          <p:style>
            <a:lnRef idx="1">
              <a:schemeClr val="dk1"/>
            </a:lnRef>
            <a:fillRef idx="0">
              <a:schemeClr val="dk1"/>
            </a:fillRef>
            <a:effectRef idx="0">
              <a:schemeClr val="dk1"/>
            </a:effectRef>
            <a:fontRef idx="minor">
              <a:schemeClr val="tx1"/>
            </a:fontRef>
          </p:style>
        </p:cxnSp>
      </p:grpSp>
      <p:grpSp>
        <p:nvGrpSpPr>
          <p:cNvPr id="9" name="Group 211"/>
          <p:cNvGrpSpPr/>
          <p:nvPr/>
        </p:nvGrpSpPr>
        <p:grpSpPr>
          <a:xfrm>
            <a:off x="1533211" y="2368958"/>
            <a:ext cx="1815214" cy="417939"/>
            <a:chOff x="378391" y="2514638"/>
            <a:chExt cx="2781285" cy="557252"/>
          </a:xfrm>
        </p:grpSpPr>
        <p:grpSp>
          <p:nvGrpSpPr>
            <p:cNvPr id="10" name="Group 23"/>
            <p:cNvGrpSpPr/>
            <p:nvPr/>
          </p:nvGrpSpPr>
          <p:grpSpPr>
            <a:xfrm>
              <a:off x="378391" y="2514638"/>
              <a:ext cx="2632825" cy="557252"/>
              <a:chOff x="441445" y="2564320"/>
              <a:chExt cx="2764209" cy="557252"/>
            </a:xfrm>
          </p:grpSpPr>
          <p:sp>
            <p:nvSpPr>
              <p:cNvPr id="238" name="Rounded Rectangle 237"/>
              <p:cNvSpPr/>
              <p:nvPr/>
            </p:nvSpPr>
            <p:spPr>
              <a:xfrm>
                <a:off x="441445" y="2564320"/>
                <a:ext cx="2764209" cy="557252"/>
              </a:xfrm>
              <a:prstGeom prst="roundRect">
                <a:avLst/>
              </a:prstGeom>
              <a:solidFill>
                <a:srgbClr val="537E25"/>
              </a:solidFill>
              <a:ln>
                <a:noFill/>
              </a:ln>
            </p:spPr>
            <p:style>
              <a:lnRef idx="1">
                <a:schemeClr val="accent3"/>
              </a:lnRef>
              <a:fillRef idx="3">
                <a:schemeClr val="accent3"/>
              </a:fillRef>
              <a:effectRef idx="2">
                <a:schemeClr val="accent3"/>
              </a:effectRef>
              <a:fontRef idx="minor">
                <a:schemeClr val="lt1"/>
              </a:fontRef>
            </p:style>
            <p:txBody>
              <a:bodyPr lIns="27000" tIns="27000" rIns="27000" bIns="27000" rtlCol="0" anchor="t" anchorCtr="0"/>
              <a:lstStyle/>
              <a:p>
                <a:pPr algn="l"/>
                <a:r>
                  <a:rPr lang="en-US" sz="675" b="1" dirty="0">
                    <a:solidFill>
                      <a:schemeClr val="tx1"/>
                    </a:solidFill>
                  </a:rPr>
                  <a:t>Physical	</a:t>
                </a:r>
              </a:p>
              <a:p>
                <a:pPr algn="l"/>
                <a:r>
                  <a:rPr lang="en-US" sz="675" b="1" dirty="0">
                    <a:solidFill>
                      <a:schemeClr val="tx1"/>
                    </a:solidFill>
                  </a:rPr>
                  <a:t>Core 2</a:t>
                </a:r>
              </a:p>
              <a:p>
                <a:r>
                  <a:rPr lang="en-US" sz="675" b="1" dirty="0">
                    <a:solidFill>
                      <a:schemeClr val="bg2"/>
                    </a:solidFill>
                  </a:rPr>
                  <a:t>Intel® DPDK</a:t>
                </a:r>
              </a:p>
            </p:txBody>
          </p:sp>
          <p:sp>
            <p:nvSpPr>
              <p:cNvPr id="239" name="TextBox 238"/>
              <p:cNvSpPr txBox="1"/>
              <p:nvPr/>
            </p:nvSpPr>
            <p:spPr>
              <a:xfrm>
                <a:off x="1205217" y="2596056"/>
                <a:ext cx="1399043" cy="349703"/>
              </a:xfrm>
              <a:prstGeom prst="rect">
                <a:avLst/>
              </a:prstGeom>
              <a:noFill/>
              <a:ln w="15875">
                <a:solidFill>
                  <a:schemeClr val="accent4"/>
                </a:solidFill>
              </a:ln>
            </p:spPr>
            <p:txBody>
              <a:bodyPr wrap="square" tIns="27000" bIns="27000" rtlCol="0">
                <a:spAutoFit/>
              </a:bodyPr>
              <a:lstStyle/>
              <a:p>
                <a:pPr algn="l"/>
                <a:r>
                  <a:rPr lang="en-US" sz="675" dirty="0">
                    <a:latin typeface="+mn-lt"/>
                  </a:rPr>
                  <a:t>PMD Packet I/O </a:t>
                </a:r>
              </a:p>
              <a:p>
                <a:pPr algn="l"/>
                <a:r>
                  <a:rPr lang="en-US" sz="675" dirty="0">
                    <a:latin typeface="+mn-lt"/>
                  </a:rPr>
                  <a:t>Flow work</a:t>
                </a:r>
              </a:p>
            </p:txBody>
          </p:sp>
        </p:grpSp>
        <p:grpSp>
          <p:nvGrpSpPr>
            <p:cNvPr id="11" name="Group 195"/>
            <p:cNvGrpSpPr/>
            <p:nvPr/>
          </p:nvGrpSpPr>
          <p:grpSpPr>
            <a:xfrm>
              <a:off x="2646331" y="2524125"/>
              <a:ext cx="513345" cy="400109"/>
              <a:chOff x="2646331" y="3152775"/>
              <a:chExt cx="513345" cy="400109"/>
            </a:xfrm>
          </p:grpSpPr>
          <p:grpSp>
            <p:nvGrpSpPr>
              <p:cNvPr id="12" name="Group 98"/>
              <p:cNvGrpSpPr/>
              <p:nvPr/>
            </p:nvGrpSpPr>
            <p:grpSpPr>
              <a:xfrm rot="10800000">
                <a:off x="2646331" y="3226279"/>
                <a:ext cx="125833" cy="103955"/>
                <a:chOff x="2828925" y="2305044"/>
                <a:chExt cx="228600" cy="138802"/>
              </a:xfrm>
            </p:grpSpPr>
            <p:sp>
              <p:nvSpPr>
                <p:cNvPr id="234" name="Rectangle 233"/>
                <p:cNvSpPr/>
                <p:nvPr/>
              </p:nvSpPr>
              <p:spPr>
                <a:xfrm>
                  <a:off x="2828925" y="2305049"/>
                  <a:ext cx="228600" cy="133350"/>
                </a:xfrm>
                <a:prstGeom prst="rect">
                  <a:avLst/>
                </a:prstGeom>
                <a:solidFill>
                  <a:schemeClr val="tx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a:solidFill>
                      <a:srgbClr val="FFFFFF"/>
                    </a:solidFill>
                  </a:endParaRPr>
                </a:p>
              </p:txBody>
            </p:sp>
            <p:cxnSp>
              <p:nvCxnSpPr>
                <p:cNvPr id="235" name="Straight Connector 234"/>
                <p:cNvCxnSpPr/>
                <p:nvPr/>
              </p:nvCxnSpPr>
              <p:spPr>
                <a:xfrm rot="5400000">
                  <a:off x="2936816" y="2372513"/>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rot="5400000">
                  <a:off x="2883583" y="2372518"/>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5400000">
                  <a:off x="2824731" y="2376377"/>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3" name="Group 98"/>
              <p:cNvGrpSpPr/>
              <p:nvPr/>
            </p:nvGrpSpPr>
            <p:grpSpPr>
              <a:xfrm rot="10800000">
                <a:off x="2646331" y="3359629"/>
                <a:ext cx="125833" cy="103955"/>
                <a:chOff x="2828925" y="2305044"/>
                <a:chExt cx="228600" cy="138802"/>
              </a:xfrm>
            </p:grpSpPr>
            <p:sp>
              <p:nvSpPr>
                <p:cNvPr id="230" name="Rectangle 229"/>
                <p:cNvSpPr/>
                <p:nvPr/>
              </p:nvSpPr>
              <p:spPr>
                <a:xfrm>
                  <a:off x="2828925" y="2305049"/>
                  <a:ext cx="228600" cy="133350"/>
                </a:xfrm>
                <a:prstGeom prst="rect">
                  <a:avLst/>
                </a:prstGeom>
                <a:solidFill>
                  <a:schemeClr val="tx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a:solidFill>
                      <a:srgbClr val="FFFFFF"/>
                    </a:solidFill>
                  </a:endParaRPr>
                </a:p>
              </p:txBody>
            </p:sp>
            <p:cxnSp>
              <p:nvCxnSpPr>
                <p:cNvPr id="231" name="Straight Connector 230"/>
                <p:cNvCxnSpPr/>
                <p:nvPr/>
              </p:nvCxnSpPr>
              <p:spPr>
                <a:xfrm rot="5400000">
                  <a:off x="2936816" y="2372513"/>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rot="5400000">
                  <a:off x="2883583" y="2372518"/>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rot="5400000">
                  <a:off x="2824731" y="2376377"/>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229" name="TextBox 228"/>
              <p:cNvSpPr txBox="1"/>
              <p:nvPr/>
            </p:nvSpPr>
            <p:spPr>
              <a:xfrm>
                <a:off x="2714625" y="3152775"/>
                <a:ext cx="445051" cy="400109"/>
              </a:xfrm>
              <a:prstGeom prst="rect">
                <a:avLst/>
              </a:prstGeom>
              <a:noFill/>
            </p:spPr>
            <p:txBody>
              <a:bodyPr wrap="none" rtlCol="0">
                <a:spAutoFit/>
              </a:bodyPr>
              <a:lstStyle/>
              <a:p>
                <a:pPr algn="l"/>
                <a:r>
                  <a:rPr lang="en-US" sz="675" dirty="0">
                    <a:latin typeface="+mn-lt"/>
                  </a:rPr>
                  <a:t>Rx</a:t>
                </a:r>
              </a:p>
              <a:p>
                <a:pPr algn="l"/>
                <a:r>
                  <a:rPr lang="en-US" sz="675" dirty="0">
                    <a:latin typeface="+mn-lt"/>
                  </a:rPr>
                  <a:t>Tx</a:t>
                </a:r>
              </a:p>
            </p:txBody>
          </p:sp>
        </p:grpSp>
        <p:cxnSp>
          <p:nvCxnSpPr>
            <p:cNvPr id="217" name="Shape 212"/>
            <p:cNvCxnSpPr>
              <a:stCxn id="234" idx="3"/>
              <a:endCxn id="239" idx="3"/>
            </p:cNvCxnSpPr>
            <p:nvPr/>
          </p:nvCxnSpPr>
          <p:spPr>
            <a:xfrm rot="10800000" flipV="1">
              <a:off x="2438407" y="2651645"/>
              <a:ext cx="207925" cy="69581"/>
            </a:xfrm>
            <a:prstGeom prst="curvedConnector3">
              <a:avLst>
                <a:gd name="adj1" fmla="val 50000"/>
              </a:avLst>
            </a:prstGeom>
            <a:ln w="6350">
              <a:solidFill>
                <a:srgbClr val="FFFF00"/>
              </a:solidFill>
              <a:tailEnd type="triangle" w="sm" len="med"/>
            </a:ln>
          </p:spPr>
          <p:style>
            <a:lnRef idx="1">
              <a:schemeClr val="dk1"/>
            </a:lnRef>
            <a:fillRef idx="0">
              <a:schemeClr val="dk1"/>
            </a:fillRef>
            <a:effectRef idx="0">
              <a:schemeClr val="dk1"/>
            </a:effectRef>
            <a:fontRef idx="minor">
              <a:schemeClr val="tx1"/>
            </a:fontRef>
          </p:style>
        </p:cxnSp>
        <p:cxnSp>
          <p:nvCxnSpPr>
            <p:cNvPr id="222" name="Shape 208"/>
            <p:cNvCxnSpPr>
              <a:stCxn id="239" idx="2"/>
              <a:endCxn id="230" idx="3"/>
            </p:cNvCxnSpPr>
            <p:nvPr/>
          </p:nvCxnSpPr>
          <p:spPr>
            <a:xfrm rot="5400000" flipH="1" flipV="1">
              <a:off x="2153691" y="2403438"/>
              <a:ext cx="111081" cy="874198"/>
            </a:xfrm>
            <a:prstGeom prst="curvedConnector4">
              <a:avLst>
                <a:gd name="adj1" fmla="val -274394"/>
                <a:gd name="adj2" fmla="val 88108"/>
              </a:avLst>
            </a:prstGeom>
            <a:ln w="6350">
              <a:solidFill>
                <a:srgbClr val="FFFF00"/>
              </a:solidFill>
              <a:tailEnd type="triangle" w="sm" len="med"/>
            </a:ln>
          </p:spPr>
          <p:style>
            <a:lnRef idx="1">
              <a:schemeClr val="dk1"/>
            </a:lnRef>
            <a:fillRef idx="0">
              <a:schemeClr val="dk1"/>
            </a:fillRef>
            <a:effectRef idx="0">
              <a:schemeClr val="dk1"/>
            </a:effectRef>
            <a:fontRef idx="minor">
              <a:schemeClr val="tx1"/>
            </a:fontRef>
          </p:style>
        </p:cxnSp>
      </p:grpSp>
      <p:grpSp>
        <p:nvGrpSpPr>
          <p:cNvPr id="14" name="Group 239"/>
          <p:cNvGrpSpPr/>
          <p:nvPr/>
        </p:nvGrpSpPr>
        <p:grpSpPr>
          <a:xfrm>
            <a:off x="1540748" y="2825373"/>
            <a:ext cx="1815214" cy="493828"/>
            <a:chOff x="378391" y="2514638"/>
            <a:chExt cx="2781285" cy="658437"/>
          </a:xfrm>
        </p:grpSpPr>
        <p:grpSp>
          <p:nvGrpSpPr>
            <p:cNvPr id="15" name="Group 23"/>
            <p:cNvGrpSpPr/>
            <p:nvPr/>
          </p:nvGrpSpPr>
          <p:grpSpPr>
            <a:xfrm>
              <a:off x="378391" y="2514638"/>
              <a:ext cx="2632825" cy="658437"/>
              <a:chOff x="441445" y="2564320"/>
              <a:chExt cx="2764209" cy="658437"/>
            </a:xfrm>
          </p:grpSpPr>
          <p:sp>
            <p:nvSpPr>
              <p:cNvPr id="256" name="Rounded Rectangle 255"/>
              <p:cNvSpPr/>
              <p:nvPr/>
            </p:nvSpPr>
            <p:spPr>
              <a:xfrm>
                <a:off x="441445" y="2564320"/>
                <a:ext cx="2764209" cy="557252"/>
              </a:xfrm>
              <a:prstGeom prst="roundRect">
                <a:avLst/>
              </a:prstGeom>
              <a:solidFill>
                <a:srgbClr val="537E25"/>
              </a:solidFill>
              <a:ln>
                <a:noFill/>
              </a:ln>
            </p:spPr>
            <p:style>
              <a:lnRef idx="1">
                <a:schemeClr val="accent3"/>
              </a:lnRef>
              <a:fillRef idx="3">
                <a:schemeClr val="accent3"/>
              </a:fillRef>
              <a:effectRef idx="2">
                <a:schemeClr val="accent3"/>
              </a:effectRef>
              <a:fontRef idx="minor">
                <a:schemeClr val="lt1"/>
              </a:fontRef>
            </p:style>
            <p:txBody>
              <a:bodyPr lIns="27000" tIns="27000" rIns="27000" bIns="27000" rtlCol="0" anchor="t" anchorCtr="0"/>
              <a:lstStyle/>
              <a:p>
                <a:pPr algn="l"/>
                <a:r>
                  <a:rPr lang="en-US" sz="675" b="1" dirty="0">
                    <a:solidFill>
                      <a:schemeClr val="tx1"/>
                    </a:solidFill>
                  </a:rPr>
                  <a:t>Physical	</a:t>
                </a:r>
              </a:p>
              <a:p>
                <a:pPr algn="l"/>
                <a:r>
                  <a:rPr lang="en-US" sz="675" b="1" dirty="0">
                    <a:solidFill>
                      <a:schemeClr val="tx1"/>
                    </a:solidFill>
                  </a:rPr>
                  <a:t>Core 3</a:t>
                </a:r>
              </a:p>
              <a:p>
                <a:r>
                  <a:rPr lang="en-US" sz="675" b="1" dirty="0">
                    <a:solidFill>
                      <a:schemeClr val="bg2"/>
                    </a:solidFill>
                  </a:rPr>
                  <a:t>Intel® DPDK</a:t>
                </a:r>
              </a:p>
            </p:txBody>
          </p:sp>
          <p:sp>
            <p:nvSpPr>
              <p:cNvPr id="257" name="TextBox 256"/>
              <p:cNvSpPr txBox="1"/>
              <p:nvPr/>
            </p:nvSpPr>
            <p:spPr>
              <a:xfrm>
                <a:off x="1180969" y="2596056"/>
                <a:ext cx="1423289" cy="626701"/>
              </a:xfrm>
              <a:prstGeom prst="rect">
                <a:avLst/>
              </a:prstGeom>
              <a:noFill/>
              <a:ln w="15875">
                <a:solidFill>
                  <a:schemeClr val="accent4"/>
                </a:solidFill>
              </a:ln>
            </p:spPr>
            <p:txBody>
              <a:bodyPr wrap="square" tIns="27000" bIns="27000" rtlCol="0">
                <a:spAutoFit/>
              </a:bodyPr>
              <a:lstStyle/>
              <a:p>
                <a:pPr algn="l"/>
                <a:r>
                  <a:rPr lang="en-US" sz="675" dirty="0">
                    <a:latin typeface="+mn-lt"/>
                  </a:rPr>
                  <a:t>PMD Packet I/O </a:t>
                </a:r>
              </a:p>
              <a:p>
                <a:pPr algn="l"/>
                <a:r>
                  <a:rPr lang="en-US" sz="675" dirty="0">
                    <a:latin typeface="+mn-lt"/>
                  </a:rPr>
                  <a:t>Flow Classification</a:t>
                </a:r>
              </a:p>
              <a:p>
                <a:pPr algn="l"/>
                <a:r>
                  <a:rPr lang="en-US" sz="675" dirty="0">
                    <a:latin typeface="+mn-lt"/>
                  </a:rPr>
                  <a:t>App A, B, C</a:t>
                </a:r>
              </a:p>
            </p:txBody>
          </p:sp>
        </p:grpSp>
        <p:grpSp>
          <p:nvGrpSpPr>
            <p:cNvPr id="16" name="Group 195"/>
            <p:cNvGrpSpPr/>
            <p:nvPr/>
          </p:nvGrpSpPr>
          <p:grpSpPr>
            <a:xfrm>
              <a:off x="2646331" y="2524125"/>
              <a:ext cx="513345" cy="400109"/>
              <a:chOff x="2646331" y="3152775"/>
              <a:chExt cx="513345" cy="400109"/>
            </a:xfrm>
          </p:grpSpPr>
          <p:grpSp>
            <p:nvGrpSpPr>
              <p:cNvPr id="17" name="Group 98"/>
              <p:cNvGrpSpPr/>
              <p:nvPr/>
            </p:nvGrpSpPr>
            <p:grpSpPr>
              <a:xfrm rot="10800000">
                <a:off x="2646331" y="3226279"/>
                <a:ext cx="125833" cy="103955"/>
                <a:chOff x="2828925" y="2305044"/>
                <a:chExt cx="228600" cy="138802"/>
              </a:xfrm>
            </p:grpSpPr>
            <p:sp>
              <p:nvSpPr>
                <p:cNvPr id="252" name="Rectangle 251"/>
                <p:cNvSpPr/>
                <p:nvPr/>
              </p:nvSpPr>
              <p:spPr>
                <a:xfrm>
                  <a:off x="2828925" y="2305049"/>
                  <a:ext cx="228600" cy="133350"/>
                </a:xfrm>
                <a:prstGeom prst="rect">
                  <a:avLst/>
                </a:prstGeom>
                <a:solidFill>
                  <a:schemeClr val="tx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a:solidFill>
                      <a:srgbClr val="FFFFFF"/>
                    </a:solidFill>
                  </a:endParaRPr>
                </a:p>
              </p:txBody>
            </p:sp>
            <p:cxnSp>
              <p:nvCxnSpPr>
                <p:cNvPr id="253" name="Straight Connector 252"/>
                <p:cNvCxnSpPr/>
                <p:nvPr/>
              </p:nvCxnSpPr>
              <p:spPr>
                <a:xfrm rot="5400000">
                  <a:off x="2936816" y="2372513"/>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2883583" y="2372518"/>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5400000">
                  <a:off x="2824731" y="2376377"/>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18" name="Group 98"/>
              <p:cNvGrpSpPr/>
              <p:nvPr/>
            </p:nvGrpSpPr>
            <p:grpSpPr>
              <a:xfrm rot="10800000">
                <a:off x="2646331" y="3359629"/>
                <a:ext cx="125833" cy="103955"/>
                <a:chOff x="2828925" y="2305044"/>
                <a:chExt cx="228600" cy="138802"/>
              </a:xfrm>
            </p:grpSpPr>
            <p:sp>
              <p:nvSpPr>
                <p:cNvPr id="248" name="Rectangle 247"/>
                <p:cNvSpPr/>
                <p:nvPr/>
              </p:nvSpPr>
              <p:spPr>
                <a:xfrm>
                  <a:off x="2828925" y="2305049"/>
                  <a:ext cx="228600" cy="133350"/>
                </a:xfrm>
                <a:prstGeom prst="rect">
                  <a:avLst/>
                </a:prstGeom>
                <a:solidFill>
                  <a:schemeClr val="tx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a:solidFill>
                      <a:srgbClr val="FFFFFF"/>
                    </a:solidFill>
                  </a:endParaRPr>
                </a:p>
              </p:txBody>
            </p:sp>
            <p:cxnSp>
              <p:nvCxnSpPr>
                <p:cNvPr id="249" name="Straight Connector 248"/>
                <p:cNvCxnSpPr/>
                <p:nvPr/>
              </p:nvCxnSpPr>
              <p:spPr>
                <a:xfrm rot="5400000">
                  <a:off x="2936816" y="2372513"/>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2883583" y="2372518"/>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5400000">
                  <a:off x="2824731" y="2376377"/>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247" name="TextBox 246"/>
              <p:cNvSpPr txBox="1"/>
              <p:nvPr/>
            </p:nvSpPr>
            <p:spPr>
              <a:xfrm>
                <a:off x="2714625" y="3152775"/>
                <a:ext cx="445051" cy="400109"/>
              </a:xfrm>
              <a:prstGeom prst="rect">
                <a:avLst/>
              </a:prstGeom>
              <a:noFill/>
            </p:spPr>
            <p:txBody>
              <a:bodyPr wrap="none" rtlCol="0">
                <a:spAutoFit/>
              </a:bodyPr>
              <a:lstStyle/>
              <a:p>
                <a:pPr algn="l"/>
                <a:r>
                  <a:rPr lang="en-US" sz="675" dirty="0">
                    <a:latin typeface="+mn-lt"/>
                  </a:rPr>
                  <a:t>Rx</a:t>
                </a:r>
              </a:p>
              <a:p>
                <a:pPr algn="l"/>
                <a:r>
                  <a:rPr lang="en-US" sz="675" dirty="0">
                    <a:latin typeface="+mn-lt"/>
                  </a:rPr>
                  <a:t>Tx</a:t>
                </a:r>
              </a:p>
            </p:txBody>
          </p:sp>
        </p:grpSp>
        <p:cxnSp>
          <p:nvCxnSpPr>
            <p:cNvPr id="243" name="Shape 212"/>
            <p:cNvCxnSpPr>
              <a:stCxn id="252" idx="3"/>
              <a:endCxn id="257" idx="3"/>
            </p:cNvCxnSpPr>
            <p:nvPr/>
          </p:nvCxnSpPr>
          <p:spPr>
            <a:xfrm rot="10800000" flipV="1">
              <a:off x="2438404" y="2651645"/>
              <a:ext cx="207927" cy="208080"/>
            </a:xfrm>
            <a:prstGeom prst="curvedConnector3">
              <a:avLst>
                <a:gd name="adj1" fmla="val 50000"/>
              </a:avLst>
            </a:prstGeom>
            <a:ln w="6350">
              <a:solidFill>
                <a:srgbClr val="FFFF00"/>
              </a:solidFill>
              <a:tailEnd type="triangle" w="sm" len="med"/>
            </a:ln>
          </p:spPr>
          <p:style>
            <a:lnRef idx="1">
              <a:schemeClr val="dk1"/>
            </a:lnRef>
            <a:fillRef idx="0">
              <a:schemeClr val="dk1"/>
            </a:fillRef>
            <a:effectRef idx="0">
              <a:schemeClr val="dk1"/>
            </a:effectRef>
            <a:fontRef idx="minor">
              <a:schemeClr val="tx1"/>
            </a:fontRef>
          </p:style>
        </p:cxnSp>
        <p:cxnSp>
          <p:nvCxnSpPr>
            <p:cNvPr id="244" name="Shape 208"/>
            <p:cNvCxnSpPr>
              <a:stCxn id="257" idx="2"/>
              <a:endCxn id="248" idx="3"/>
            </p:cNvCxnSpPr>
            <p:nvPr/>
          </p:nvCxnSpPr>
          <p:spPr>
            <a:xfrm rot="5400000" flipH="1" flipV="1">
              <a:off x="2009417" y="2536161"/>
              <a:ext cx="388080" cy="885746"/>
            </a:xfrm>
            <a:prstGeom prst="curvedConnector4">
              <a:avLst>
                <a:gd name="adj1" fmla="val -78541"/>
                <a:gd name="adj2" fmla="val 88263"/>
              </a:avLst>
            </a:prstGeom>
            <a:ln w="6350">
              <a:solidFill>
                <a:srgbClr val="FFFF00"/>
              </a:solidFill>
              <a:tailEnd type="triangle" w="sm" len="med"/>
            </a:ln>
          </p:spPr>
          <p:style>
            <a:lnRef idx="1">
              <a:schemeClr val="dk1"/>
            </a:lnRef>
            <a:fillRef idx="0">
              <a:schemeClr val="dk1"/>
            </a:fillRef>
            <a:effectRef idx="0">
              <a:schemeClr val="dk1"/>
            </a:effectRef>
            <a:fontRef idx="minor">
              <a:schemeClr val="tx1"/>
            </a:fontRef>
          </p:style>
        </p:cxnSp>
      </p:grpSp>
      <p:grpSp>
        <p:nvGrpSpPr>
          <p:cNvPr id="19" name="Group 23"/>
          <p:cNvGrpSpPr/>
          <p:nvPr/>
        </p:nvGrpSpPr>
        <p:grpSpPr>
          <a:xfrm>
            <a:off x="1530688" y="3738200"/>
            <a:ext cx="1718321" cy="417939"/>
            <a:chOff x="441445" y="2564320"/>
            <a:chExt cx="2764209" cy="557252"/>
          </a:xfrm>
        </p:grpSpPr>
        <p:sp>
          <p:nvSpPr>
            <p:cNvPr id="274" name="Rounded Rectangle 273"/>
            <p:cNvSpPr/>
            <p:nvPr/>
          </p:nvSpPr>
          <p:spPr>
            <a:xfrm>
              <a:off x="441445" y="2564320"/>
              <a:ext cx="2764209" cy="557252"/>
            </a:xfrm>
            <a:prstGeom prst="roundRect">
              <a:avLst/>
            </a:prstGeom>
            <a:solidFill>
              <a:srgbClr val="537E25"/>
            </a:solidFill>
            <a:ln>
              <a:noFill/>
            </a:ln>
          </p:spPr>
          <p:style>
            <a:lnRef idx="1">
              <a:schemeClr val="accent3"/>
            </a:lnRef>
            <a:fillRef idx="3">
              <a:schemeClr val="accent3"/>
            </a:fillRef>
            <a:effectRef idx="2">
              <a:schemeClr val="accent3"/>
            </a:effectRef>
            <a:fontRef idx="minor">
              <a:schemeClr val="lt1"/>
            </a:fontRef>
          </p:style>
          <p:txBody>
            <a:bodyPr lIns="27000" tIns="27000" rIns="27000" bIns="27000" rtlCol="0" anchor="t" anchorCtr="0"/>
            <a:lstStyle/>
            <a:p>
              <a:pPr algn="l"/>
              <a:r>
                <a:rPr lang="en-US" sz="675" b="1" dirty="0">
                  <a:solidFill>
                    <a:schemeClr val="tx1"/>
                  </a:solidFill>
                </a:rPr>
                <a:t>Physical	</a:t>
              </a:r>
            </a:p>
            <a:p>
              <a:pPr algn="l"/>
              <a:r>
                <a:rPr lang="en-US" sz="675" b="1" dirty="0">
                  <a:solidFill>
                    <a:schemeClr val="tx1"/>
                  </a:solidFill>
                </a:rPr>
                <a:t>Core 5</a:t>
              </a:r>
            </a:p>
            <a:p>
              <a:r>
                <a:rPr lang="en-US" sz="675" b="1" dirty="0">
                  <a:solidFill>
                    <a:schemeClr val="bg2"/>
                  </a:solidFill>
                </a:rPr>
                <a:t>Intel® DPDK</a:t>
              </a:r>
            </a:p>
          </p:txBody>
        </p:sp>
        <p:sp>
          <p:nvSpPr>
            <p:cNvPr id="275" name="TextBox 274"/>
            <p:cNvSpPr txBox="1"/>
            <p:nvPr/>
          </p:nvSpPr>
          <p:spPr>
            <a:xfrm>
              <a:off x="1160785" y="2596056"/>
              <a:ext cx="1443474" cy="488201"/>
            </a:xfrm>
            <a:prstGeom prst="rect">
              <a:avLst/>
            </a:prstGeom>
            <a:noFill/>
            <a:ln w="15875">
              <a:solidFill>
                <a:schemeClr val="accent4"/>
              </a:solidFill>
            </a:ln>
          </p:spPr>
          <p:txBody>
            <a:bodyPr wrap="square" tIns="27000" bIns="27000" rtlCol="0">
              <a:spAutoFit/>
            </a:bodyPr>
            <a:lstStyle/>
            <a:p>
              <a:pPr algn="l"/>
              <a:r>
                <a:rPr lang="en-US" sz="675" dirty="0">
                  <a:latin typeface="+mn-lt"/>
                </a:rPr>
                <a:t>PMD Packet I/O </a:t>
              </a:r>
            </a:p>
            <a:p>
              <a:pPr algn="l"/>
              <a:r>
                <a:rPr lang="en-US" sz="675" dirty="0">
                  <a:latin typeface="+mn-lt"/>
                </a:rPr>
                <a:t>Flow Classification</a:t>
              </a:r>
            </a:p>
            <a:p>
              <a:pPr algn="l"/>
              <a:r>
                <a:rPr lang="en-US" sz="675" dirty="0">
                  <a:latin typeface="+mn-lt"/>
                </a:rPr>
                <a:t>App A, B, C</a:t>
              </a:r>
            </a:p>
          </p:txBody>
        </p:sp>
      </p:grpSp>
      <p:grpSp>
        <p:nvGrpSpPr>
          <p:cNvPr id="20" name="Group 195"/>
          <p:cNvGrpSpPr/>
          <p:nvPr/>
        </p:nvGrpSpPr>
        <p:grpSpPr>
          <a:xfrm>
            <a:off x="2975346" y="3744969"/>
            <a:ext cx="341686" cy="300082"/>
            <a:chOff x="2646331" y="3152775"/>
            <a:chExt cx="455580" cy="400109"/>
          </a:xfrm>
        </p:grpSpPr>
        <p:grpSp>
          <p:nvGrpSpPr>
            <p:cNvPr id="21" name="Group 98"/>
            <p:cNvGrpSpPr/>
            <p:nvPr/>
          </p:nvGrpSpPr>
          <p:grpSpPr>
            <a:xfrm rot="10800000">
              <a:off x="2646331" y="3226279"/>
              <a:ext cx="125833" cy="103955"/>
              <a:chOff x="2828925" y="2305044"/>
              <a:chExt cx="228600" cy="138802"/>
            </a:xfrm>
          </p:grpSpPr>
          <p:sp>
            <p:nvSpPr>
              <p:cNvPr id="270" name="Rectangle 269"/>
              <p:cNvSpPr/>
              <p:nvPr/>
            </p:nvSpPr>
            <p:spPr>
              <a:xfrm>
                <a:off x="2828925" y="2305049"/>
                <a:ext cx="228600" cy="133350"/>
              </a:xfrm>
              <a:prstGeom prst="rect">
                <a:avLst/>
              </a:prstGeom>
              <a:solidFill>
                <a:schemeClr val="tx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a:solidFill>
                    <a:srgbClr val="FFFFFF"/>
                  </a:solidFill>
                </a:endParaRPr>
              </a:p>
            </p:txBody>
          </p:sp>
          <p:cxnSp>
            <p:nvCxnSpPr>
              <p:cNvPr id="271" name="Straight Connector 270"/>
              <p:cNvCxnSpPr/>
              <p:nvPr/>
            </p:nvCxnSpPr>
            <p:spPr>
              <a:xfrm rot="5400000">
                <a:off x="2936816" y="2372513"/>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rot="5400000">
                <a:off x="2883583" y="2372518"/>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rot="5400000">
                <a:off x="2824731" y="2376377"/>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2" name="Group 98"/>
            <p:cNvGrpSpPr/>
            <p:nvPr/>
          </p:nvGrpSpPr>
          <p:grpSpPr>
            <a:xfrm rot="10800000">
              <a:off x="2646331" y="3359629"/>
              <a:ext cx="125833" cy="103955"/>
              <a:chOff x="2828925" y="2305044"/>
              <a:chExt cx="228600" cy="138802"/>
            </a:xfrm>
          </p:grpSpPr>
          <p:sp>
            <p:nvSpPr>
              <p:cNvPr id="266" name="Rectangle 265"/>
              <p:cNvSpPr/>
              <p:nvPr/>
            </p:nvSpPr>
            <p:spPr>
              <a:xfrm>
                <a:off x="2828925" y="2305049"/>
                <a:ext cx="228600" cy="133350"/>
              </a:xfrm>
              <a:prstGeom prst="rect">
                <a:avLst/>
              </a:prstGeom>
              <a:solidFill>
                <a:schemeClr val="tx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a:solidFill>
                    <a:srgbClr val="FFFFFF"/>
                  </a:solidFill>
                </a:endParaRPr>
              </a:p>
            </p:txBody>
          </p:sp>
          <p:cxnSp>
            <p:nvCxnSpPr>
              <p:cNvPr id="267" name="Straight Connector 266"/>
              <p:cNvCxnSpPr/>
              <p:nvPr/>
            </p:nvCxnSpPr>
            <p:spPr>
              <a:xfrm rot="5400000">
                <a:off x="2936816" y="2372513"/>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2883583" y="2372518"/>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rot="5400000">
                <a:off x="2824731" y="2376377"/>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265" name="TextBox 264"/>
            <p:cNvSpPr txBox="1"/>
            <p:nvPr/>
          </p:nvSpPr>
          <p:spPr>
            <a:xfrm>
              <a:off x="2714626" y="3152775"/>
              <a:ext cx="387285" cy="400109"/>
            </a:xfrm>
            <a:prstGeom prst="rect">
              <a:avLst/>
            </a:prstGeom>
            <a:noFill/>
          </p:spPr>
          <p:txBody>
            <a:bodyPr wrap="none" rtlCol="0">
              <a:spAutoFit/>
            </a:bodyPr>
            <a:lstStyle/>
            <a:p>
              <a:pPr algn="l"/>
              <a:r>
                <a:rPr lang="en-US" sz="675" dirty="0">
                  <a:latin typeface="+mn-lt"/>
                </a:rPr>
                <a:t>Rx</a:t>
              </a:r>
            </a:p>
            <a:p>
              <a:pPr algn="l"/>
              <a:r>
                <a:rPr lang="en-US" sz="675" dirty="0">
                  <a:latin typeface="+mn-lt"/>
                </a:rPr>
                <a:t>Tx</a:t>
              </a:r>
            </a:p>
          </p:txBody>
        </p:sp>
      </p:grpSp>
      <p:cxnSp>
        <p:nvCxnSpPr>
          <p:cNvPr id="261" name="Shape 212"/>
          <p:cNvCxnSpPr>
            <a:stCxn id="270" idx="3"/>
            <a:endCxn id="275" idx="3"/>
          </p:cNvCxnSpPr>
          <p:nvPr/>
        </p:nvCxnSpPr>
        <p:spPr>
          <a:xfrm rot="10800000" flipV="1">
            <a:off x="2875164" y="3840610"/>
            <a:ext cx="100181" cy="104468"/>
          </a:xfrm>
          <a:prstGeom prst="curvedConnector3">
            <a:avLst>
              <a:gd name="adj1" fmla="val 50000"/>
            </a:avLst>
          </a:prstGeom>
          <a:ln w="6350">
            <a:solidFill>
              <a:srgbClr val="FFFF00"/>
            </a:solidFill>
            <a:tailEnd type="triangle" w="sm" len="med"/>
          </a:ln>
        </p:spPr>
        <p:style>
          <a:lnRef idx="1">
            <a:schemeClr val="dk1"/>
          </a:lnRef>
          <a:fillRef idx="0">
            <a:schemeClr val="dk1"/>
          </a:fillRef>
          <a:effectRef idx="0">
            <a:schemeClr val="dk1"/>
          </a:effectRef>
          <a:fontRef idx="minor">
            <a:schemeClr val="tx1"/>
          </a:fontRef>
        </p:style>
      </p:cxnSp>
      <p:cxnSp>
        <p:nvCxnSpPr>
          <p:cNvPr id="262" name="Shape 208"/>
          <p:cNvCxnSpPr>
            <a:stCxn id="275" idx="2"/>
            <a:endCxn id="266" idx="3"/>
          </p:cNvCxnSpPr>
          <p:nvPr/>
        </p:nvCxnSpPr>
        <p:spPr>
          <a:xfrm rot="5400000" flipH="1" flipV="1">
            <a:off x="2607161" y="3759970"/>
            <a:ext cx="187530" cy="548836"/>
          </a:xfrm>
          <a:prstGeom prst="curvedConnector4">
            <a:avLst>
              <a:gd name="adj1" fmla="val -121900"/>
              <a:gd name="adj2" fmla="val 90873"/>
            </a:avLst>
          </a:prstGeom>
          <a:ln w="6350">
            <a:solidFill>
              <a:srgbClr val="FFFF00"/>
            </a:solidFill>
            <a:tailEnd type="triangle" w="sm" len="med"/>
          </a:ln>
        </p:spPr>
        <p:style>
          <a:lnRef idx="1">
            <a:schemeClr val="dk1"/>
          </a:lnRef>
          <a:fillRef idx="0">
            <a:schemeClr val="dk1"/>
          </a:fillRef>
          <a:effectRef idx="0">
            <a:schemeClr val="dk1"/>
          </a:effectRef>
          <a:fontRef idx="minor">
            <a:schemeClr val="tx1"/>
          </a:fontRef>
        </p:style>
      </p:cxnSp>
      <p:sp>
        <p:nvSpPr>
          <p:cNvPr id="105" name="TextBox 104"/>
          <p:cNvSpPr txBox="1"/>
          <p:nvPr/>
        </p:nvSpPr>
        <p:spPr>
          <a:xfrm>
            <a:off x="1275134" y="4324939"/>
            <a:ext cx="3168114" cy="473206"/>
          </a:xfrm>
          <a:prstGeom prst="rect">
            <a:avLst/>
          </a:prstGeom>
          <a:noFill/>
        </p:spPr>
        <p:txBody>
          <a:bodyPr wrap="square" rtlCol="0">
            <a:spAutoFit/>
          </a:bodyPr>
          <a:lstStyle/>
          <a:p>
            <a:pPr>
              <a:spcBef>
                <a:spcPts val="0"/>
              </a:spcBef>
            </a:pPr>
            <a:r>
              <a:rPr lang="en-US" sz="825" u="sng" dirty="0">
                <a:latin typeface="+mn-lt"/>
              </a:rPr>
              <a:t>Run to Completion model</a:t>
            </a:r>
          </a:p>
          <a:p>
            <a:pPr marL="66675" indent="-66675">
              <a:spcBef>
                <a:spcPts val="0"/>
              </a:spcBef>
              <a:buFont typeface="Arial" pitchFamily="34" charset="0"/>
              <a:buChar char="•"/>
            </a:pPr>
            <a:r>
              <a:rPr lang="en-US" sz="825" dirty="0">
                <a:latin typeface="+mn-lt"/>
              </a:rPr>
              <a:t>I/O and Application workload can be handled on a single core</a:t>
            </a:r>
          </a:p>
          <a:p>
            <a:pPr marL="66675" indent="-66675">
              <a:spcBef>
                <a:spcPts val="0"/>
              </a:spcBef>
              <a:buFont typeface="Arial" pitchFamily="34" charset="0"/>
              <a:buChar char="•"/>
            </a:pPr>
            <a:r>
              <a:rPr lang="en-US" sz="825" dirty="0">
                <a:latin typeface="+mn-lt"/>
              </a:rPr>
              <a:t>I/O can be scaled over multiple cores</a:t>
            </a:r>
          </a:p>
        </p:txBody>
      </p:sp>
      <p:sp>
        <p:nvSpPr>
          <p:cNvPr id="212" name="Title 211"/>
          <p:cNvSpPr>
            <a:spLocks noGrp="1"/>
          </p:cNvSpPr>
          <p:nvPr>
            <p:ph type="title"/>
          </p:nvPr>
        </p:nvSpPr>
        <p:spPr/>
        <p:txBody>
          <a:bodyPr>
            <a:normAutofit fontScale="90000"/>
          </a:bodyPr>
          <a:lstStyle/>
          <a:p>
            <a:r>
              <a:rPr lang="en-US" dirty="0" smtClean="0"/>
              <a:t>PCIe* connectivity and core usage</a:t>
            </a:r>
            <a:br>
              <a:rPr lang="en-US" dirty="0" smtClean="0"/>
            </a:br>
            <a:r>
              <a:rPr lang="en-US" sz="1500" dirty="0"/>
              <a:t>Using run-to-completion or pipeline software models</a:t>
            </a:r>
          </a:p>
        </p:txBody>
      </p:sp>
      <p:sp>
        <p:nvSpPr>
          <p:cNvPr id="305" name="Rectangle 304"/>
          <p:cNvSpPr/>
          <p:nvPr/>
        </p:nvSpPr>
        <p:spPr>
          <a:xfrm>
            <a:off x="3713363" y="2465431"/>
            <a:ext cx="394138" cy="220718"/>
          </a:xfrm>
          <a:prstGeom prst="rect">
            <a:avLst/>
          </a:prstGeom>
          <a:solidFill>
            <a:srgbClr val="0860A8"/>
          </a:solidFill>
          <a:ln/>
        </p:spPr>
        <p:style>
          <a:lnRef idx="0">
            <a:schemeClr val="accent4"/>
          </a:lnRef>
          <a:fillRef idx="3">
            <a:schemeClr val="accent4"/>
          </a:fillRef>
          <a:effectRef idx="3">
            <a:schemeClr val="accent4"/>
          </a:effectRef>
          <a:fontRef idx="minor">
            <a:schemeClr val="lt1"/>
          </a:fontRef>
        </p:style>
        <p:txBody>
          <a:bodyPr lIns="27000" tIns="27000" rIns="27000" bIns="27000" rtlCol="0" anchor="ctr"/>
          <a:lstStyle/>
          <a:p>
            <a:pPr algn="ctr"/>
            <a:r>
              <a:rPr lang="en-US" sz="675" dirty="0">
                <a:solidFill>
                  <a:schemeClr val="bg1"/>
                </a:solidFill>
              </a:rPr>
              <a:t>10 GbE</a:t>
            </a:r>
          </a:p>
        </p:txBody>
      </p:sp>
      <p:cxnSp>
        <p:nvCxnSpPr>
          <p:cNvPr id="307" name="Straight Connector 306"/>
          <p:cNvCxnSpPr/>
          <p:nvPr/>
        </p:nvCxnSpPr>
        <p:spPr>
          <a:xfrm>
            <a:off x="3258392" y="2142260"/>
            <a:ext cx="453580" cy="6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a:stCxn id="238" idx="3"/>
            <a:endCxn id="305" idx="1"/>
          </p:cNvCxnSpPr>
          <p:nvPr/>
        </p:nvCxnSpPr>
        <p:spPr>
          <a:xfrm flipV="1">
            <a:off x="3251532" y="2575789"/>
            <a:ext cx="461826" cy="21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4" name="TextBox 213"/>
          <p:cNvSpPr txBox="1"/>
          <p:nvPr/>
        </p:nvSpPr>
        <p:spPr>
          <a:xfrm>
            <a:off x="5230267" y="4303178"/>
            <a:ext cx="2618333" cy="473206"/>
          </a:xfrm>
          <a:prstGeom prst="rect">
            <a:avLst/>
          </a:prstGeom>
          <a:noFill/>
        </p:spPr>
        <p:txBody>
          <a:bodyPr wrap="square" rtlCol="0">
            <a:spAutoFit/>
          </a:bodyPr>
          <a:lstStyle/>
          <a:p>
            <a:r>
              <a:rPr lang="en-US" sz="825" u="sng" dirty="0">
                <a:latin typeface="+mn-lt"/>
              </a:rPr>
              <a:t>Pipeline model</a:t>
            </a:r>
          </a:p>
          <a:p>
            <a:pPr marL="66675" indent="-66675">
              <a:buFont typeface="Arial" pitchFamily="34" charset="0"/>
              <a:buChar char="•"/>
            </a:pPr>
            <a:r>
              <a:rPr lang="en-US" sz="825" dirty="0">
                <a:latin typeface="+mn-lt"/>
              </a:rPr>
              <a:t>I/O application disperses packets to other cores</a:t>
            </a:r>
          </a:p>
          <a:p>
            <a:pPr marL="66675" indent="-66675">
              <a:buFont typeface="Arial" pitchFamily="34" charset="0"/>
              <a:buChar char="•"/>
            </a:pPr>
            <a:r>
              <a:rPr lang="en-US" sz="825" dirty="0">
                <a:latin typeface="+mn-lt"/>
              </a:rPr>
              <a:t>Application work performed on other cores</a:t>
            </a:r>
          </a:p>
        </p:txBody>
      </p:sp>
      <p:grpSp>
        <p:nvGrpSpPr>
          <p:cNvPr id="24" name="Group 98"/>
          <p:cNvGrpSpPr/>
          <p:nvPr/>
        </p:nvGrpSpPr>
        <p:grpSpPr>
          <a:xfrm rot="5400000">
            <a:off x="5518448" y="2532672"/>
            <a:ext cx="127104" cy="68196"/>
            <a:chOff x="2828925" y="2305049"/>
            <a:chExt cx="228600" cy="133350"/>
          </a:xfrm>
        </p:grpSpPr>
        <p:sp>
          <p:nvSpPr>
            <p:cNvPr id="444" name="Rectangle 443"/>
            <p:cNvSpPr/>
            <p:nvPr/>
          </p:nvSpPr>
          <p:spPr>
            <a:xfrm>
              <a:off x="2828925" y="2305049"/>
              <a:ext cx="228600" cy="133350"/>
            </a:xfrm>
            <a:prstGeom prst="rect">
              <a:avLst/>
            </a:prstGeom>
            <a:solidFill>
              <a:schemeClr val="tx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dirty="0">
                <a:solidFill>
                  <a:srgbClr val="FFFFFF"/>
                </a:solidFill>
              </a:endParaRPr>
            </a:p>
          </p:txBody>
        </p:sp>
        <p:cxnSp>
          <p:nvCxnSpPr>
            <p:cNvPr id="445" name="Straight Connector 444"/>
            <p:cNvCxnSpPr/>
            <p:nvPr/>
          </p:nvCxnSpPr>
          <p:spPr>
            <a:xfrm rot="5400000">
              <a:off x="2947988" y="2366962"/>
              <a:ext cx="123825"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p:nvPr/>
          </p:nvCxnSpPr>
          <p:spPr>
            <a:xfrm rot="5400000">
              <a:off x="2900363" y="2366962"/>
              <a:ext cx="123825"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p:nvCxnSpPr>
          <p:spPr>
            <a:xfrm rot="5400000">
              <a:off x="2852738" y="2366962"/>
              <a:ext cx="123825"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rot="5400000">
              <a:off x="2805113" y="2366962"/>
              <a:ext cx="123825"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306" name="Rectangle 305"/>
          <p:cNvSpPr/>
          <p:nvPr/>
        </p:nvSpPr>
        <p:spPr>
          <a:xfrm>
            <a:off x="5366005" y="1263805"/>
            <a:ext cx="2253330" cy="2969243"/>
          </a:xfrm>
          <a:prstGeom prst="rect">
            <a:avLst/>
          </a:prstGeom>
          <a:solidFill>
            <a:srgbClr val="0860A8"/>
          </a:solidFill>
          <a:ln/>
        </p:spPr>
        <p:style>
          <a:lnRef idx="0">
            <a:schemeClr val="accent4"/>
          </a:lnRef>
          <a:fillRef idx="3">
            <a:schemeClr val="accent4"/>
          </a:fillRef>
          <a:effectRef idx="3">
            <a:schemeClr val="accent4"/>
          </a:effectRef>
          <a:fontRef idx="minor">
            <a:schemeClr val="lt1"/>
          </a:fontRef>
        </p:style>
        <p:txBody>
          <a:bodyPr rtlCol="0" anchor="t" anchorCtr="0"/>
          <a:lstStyle/>
          <a:p>
            <a:pPr algn="ctr"/>
            <a:r>
              <a:rPr lang="en-US" sz="900" dirty="0"/>
              <a:t>Processor 1</a:t>
            </a:r>
          </a:p>
        </p:txBody>
      </p:sp>
      <p:sp>
        <p:nvSpPr>
          <p:cNvPr id="309" name="Rounded Rectangle 308"/>
          <p:cNvSpPr/>
          <p:nvPr/>
        </p:nvSpPr>
        <p:spPr>
          <a:xfrm>
            <a:off x="5524260" y="3274676"/>
            <a:ext cx="1974619" cy="417939"/>
          </a:xfrm>
          <a:prstGeom prst="roundRect">
            <a:avLst/>
          </a:prstGeom>
          <a:solidFill>
            <a:srgbClr val="537E25"/>
          </a:solidFill>
          <a:ln>
            <a:noFill/>
          </a:ln>
        </p:spPr>
        <p:style>
          <a:lnRef idx="1">
            <a:schemeClr val="accent3"/>
          </a:lnRef>
          <a:fillRef idx="3">
            <a:schemeClr val="accent3"/>
          </a:fillRef>
          <a:effectRef idx="2">
            <a:schemeClr val="accent3"/>
          </a:effectRef>
          <a:fontRef idx="minor">
            <a:schemeClr val="lt1"/>
          </a:fontRef>
        </p:style>
        <p:txBody>
          <a:bodyPr lIns="27000" tIns="27000" rIns="27000" bIns="27000" rtlCol="0" anchor="t" anchorCtr="0"/>
          <a:lstStyle/>
          <a:p>
            <a:pPr algn="l"/>
            <a:r>
              <a:rPr lang="en-US" sz="675" b="1" dirty="0">
                <a:solidFill>
                  <a:schemeClr val="tx1"/>
                </a:solidFill>
              </a:rPr>
              <a:t>Physical 	</a:t>
            </a:r>
          </a:p>
          <a:p>
            <a:pPr algn="l"/>
            <a:r>
              <a:rPr lang="en-US" sz="675" b="1" dirty="0">
                <a:solidFill>
                  <a:schemeClr val="tx1"/>
                </a:solidFill>
              </a:rPr>
              <a:t>Core 4</a:t>
            </a:r>
          </a:p>
          <a:p>
            <a:r>
              <a:rPr lang="en-US" sz="675" b="1" dirty="0">
                <a:solidFill>
                  <a:schemeClr val="bg2"/>
                </a:solidFill>
              </a:rPr>
              <a:t>Intel® DPDK</a:t>
            </a:r>
          </a:p>
        </p:txBody>
      </p:sp>
      <p:sp>
        <p:nvSpPr>
          <p:cNvPr id="314" name="Rectangle 313"/>
          <p:cNvSpPr/>
          <p:nvPr/>
        </p:nvSpPr>
        <p:spPr>
          <a:xfrm>
            <a:off x="4948794" y="1423273"/>
            <a:ext cx="394138" cy="220718"/>
          </a:xfrm>
          <a:prstGeom prst="rect">
            <a:avLst/>
          </a:prstGeom>
          <a:solidFill>
            <a:srgbClr val="0860A8"/>
          </a:solidFill>
          <a:ln/>
        </p:spPr>
        <p:style>
          <a:lnRef idx="0">
            <a:schemeClr val="accent4"/>
          </a:lnRef>
          <a:fillRef idx="3">
            <a:schemeClr val="accent4"/>
          </a:fillRef>
          <a:effectRef idx="3">
            <a:schemeClr val="accent4"/>
          </a:effectRef>
          <a:fontRef idx="minor">
            <a:schemeClr val="lt1"/>
          </a:fontRef>
        </p:style>
        <p:txBody>
          <a:bodyPr lIns="27000" tIns="27000" rIns="27000" bIns="27000" rtlCol="0" anchor="ctr"/>
          <a:lstStyle/>
          <a:p>
            <a:r>
              <a:rPr lang="en-US" sz="675" dirty="0">
                <a:solidFill>
                  <a:schemeClr val="bg1"/>
                </a:solidFill>
              </a:rPr>
              <a:t>10 GbE</a:t>
            </a:r>
          </a:p>
        </p:txBody>
      </p:sp>
      <p:sp>
        <p:nvSpPr>
          <p:cNvPr id="442" name="Rounded Rectangle 441"/>
          <p:cNvSpPr/>
          <p:nvPr/>
        </p:nvSpPr>
        <p:spPr>
          <a:xfrm>
            <a:off x="5524258" y="3735092"/>
            <a:ext cx="1974620" cy="417939"/>
          </a:xfrm>
          <a:prstGeom prst="roundRect">
            <a:avLst/>
          </a:prstGeom>
          <a:solidFill>
            <a:srgbClr val="537E25"/>
          </a:solidFill>
          <a:ln>
            <a:noFill/>
          </a:ln>
        </p:spPr>
        <p:style>
          <a:lnRef idx="1">
            <a:schemeClr val="accent3"/>
          </a:lnRef>
          <a:fillRef idx="3">
            <a:schemeClr val="accent3"/>
          </a:fillRef>
          <a:effectRef idx="2">
            <a:schemeClr val="accent3"/>
          </a:effectRef>
          <a:fontRef idx="minor">
            <a:schemeClr val="lt1"/>
          </a:fontRef>
        </p:style>
        <p:txBody>
          <a:bodyPr lIns="27000" tIns="27000" rIns="27000" bIns="27000" rtlCol="0" anchor="t" anchorCtr="0"/>
          <a:lstStyle/>
          <a:p>
            <a:pPr algn="l"/>
            <a:r>
              <a:rPr lang="en-US" sz="675" b="1" dirty="0">
                <a:solidFill>
                  <a:schemeClr val="tx1"/>
                </a:solidFill>
              </a:rPr>
              <a:t>Physical	</a:t>
            </a:r>
          </a:p>
          <a:p>
            <a:pPr algn="l"/>
            <a:r>
              <a:rPr lang="en-US" sz="675" b="1" dirty="0">
                <a:solidFill>
                  <a:schemeClr val="tx1"/>
                </a:solidFill>
              </a:rPr>
              <a:t>Core 5</a:t>
            </a:r>
          </a:p>
          <a:p>
            <a:r>
              <a:rPr lang="en-US" sz="675" b="1" dirty="0">
                <a:solidFill>
                  <a:schemeClr val="bg2"/>
                </a:solidFill>
              </a:rPr>
              <a:t>Intel® DPDK</a:t>
            </a:r>
          </a:p>
        </p:txBody>
      </p:sp>
      <p:sp>
        <p:nvSpPr>
          <p:cNvPr id="440" name="Rounded Rectangle 44"/>
          <p:cNvSpPr/>
          <p:nvPr/>
        </p:nvSpPr>
        <p:spPr>
          <a:xfrm>
            <a:off x="5524260" y="1445078"/>
            <a:ext cx="1974619" cy="417939"/>
          </a:xfrm>
          <a:prstGeom prst="roundRect">
            <a:avLst/>
          </a:prstGeom>
          <a:solidFill>
            <a:srgbClr val="537E25"/>
          </a:solidFill>
          <a:ln>
            <a:noFill/>
          </a:ln>
        </p:spPr>
        <p:style>
          <a:lnRef idx="1">
            <a:schemeClr val="accent3"/>
          </a:lnRef>
          <a:fillRef idx="3">
            <a:schemeClr val="accent3"/>
          </a:fillRef>
          <a:effectRef idx="2">
            <a:schemeClr val="accent3"/>
          </a:effectRef>
          <a:fontRef idx="minor">
            <a:schemeClr val="lt1"/>
          </a:fontRef>
        </p:style>
        <p:txBody>
          <a:bodyPr lIns="27000" tIns="27000" rIns="27000" bIns="27000" rtlCol="0" anchor="t" anchorCtr="0"/>
          <a:lstStyle/>
          <a:p>
            <a:pPr algn="l"/>
            <a:r>
              <a:rPr lang="en-US" sz="675" b="1" dirty="0">
                <a:solidFill>
                  <a:schemeClr val="tx1"/>
                </a:solidFill>
              </a:rPr>
              <a:t>Physical	</a:t>
            </a:r>
          </a:p>
          <a:p>
            <a:pPr algn="l"/>
            <a:r>
              <a:rPr lang="en-US" sz="675" b="1" dirty="0">
                <a:solidFill>
                  <a:schemeClr val="tx1"/>
                </a:solidFill>
              </a:rPr>
              <a:t>Core 0</a:t>
            </a:r>
          </a:p>
          <a:p>
            <a:r>
              <a:rPr lang="en-US" sz="675" b="1" dirty="0">
                <a:solidFill>
                  <a:schemeClr val="bg2"/>
                </a:solidFill>
              </a:rPr>
              <a:t>Intel® DPDK</a:t>
            </a:r>
          </a:p>
        </p:txBody>
      </p:sp>
      <p:sp>
        <p:nvSpPr>
          <p:cNvPr id="441" name="TextBox 45"/>
          <p:cNvSpPr txBox="1"/>
          <p:nvPr/>
        </p:nvSpPr>
        <p:spPr>
          <a:xfrm>
            <a:off x="6313056" y="1468880"/>
            <a:ext cx="869260" cy="262277"/>
          </a:xfrm>
          <a:prstGeom prst="rect">
            <a:avLst/>
          </a:prstGeom>
          <a:noFill/>
          <a:ln w="15875">
            <a:solidFill>
              <a:schemeClr val="accent4"/>
            </a:solidFill>
          </a:ln>
        </p:spPr>
        <p:txBody>
          <a:bodyPr wrap="square" tIns="27000" bIns="27000" rtlCol="0">
            <a:spAutoFit/>
          </a:bodyPr>
          <a:lstStyle/>
          <a:p>
            <a:pPr algn="l"/>
            <a:r>
              <a:rPr lang="en-US" sz="675" dirty="0">
                <a:latin typeface="+mn-lt"/>
              </a:rPr>
              <a:t>PMD Packet I/O </a:t>
            </a:r>
          </a:p>
          <a:p>
            <a:pPr algn="l"/>
            <a:r>
              <a:rPr lang="en-US" sz="675" dirty="0">
                <a:latin typeface="+mn-lt"/>
              </a:rPr>
              <a:t>Hash</a:t>
            </a:r>
          </a:p>
        </p:txBody>
      </p:sp>
      <p:grpSp>
        <p:nvGrpSpPr>
          <p:cNvPr id="25" name="Group 87"/>
          <p:cNvGrpSpPr/>
          <p:nvPr/>
        </p:nvGrpSpPr>
        <p:grpSpPr>
          <a:xfrm>
            <a:off x="5524260" y="1905497"/>
            <a:ext cx="1974619" cy="435848"/>
            <a:chOff x="378391" y="3741464"/>
            <a:chExt cx="2632825" cy="581130"/>
          </a:xfrm>
        </p:grpSpPr>
        <p:sp>
          <p:nvSpPr>
            <p:cNvPr id="414" name="Rounded Rectangle 413"/>
            <p:cNvSpPr/>
            <p:nvPr/>
          </p:nvSpPr>
          <p:spPr>
            <a:xfrm>
              <a:off x="378391" y="3741464"/>
              <a:ext cx="2632825" cy="557252"/>
            </a:xfrm>
            <a:prstGeom prst="roundRect">
              <a:avLst/>
            </a:prstGeom>
            <a:solidFill>
              <a:srgbClr val="537E25"/>
            </a:solidFill>
            <a:ln>
              <a:noFill/>
            </a:ln>
          </p:spPr>
          <p:style>
            <a:lnRef idx="1">
              <a:schemeClr val="accent3"/>
            </a:lnRef>
            <a:fillRef idx="3">
              <a:schemeClr val="accent3"/>
            </a:fillRef>
            <a:effectRef idx="2">
              <a:schemeClr val="accent3"/>
            </a:effectRef>
            <a:fontRef idx="minor">
              <a:schemeClr val="lt1"/>
            </a:fontRef>
          </p:style>
          <p:txBody>
            <a:bodyPr lIns="27000" tIns="27000" rIns="27000" bIns="27000" rtlCol="0" anchor="t" anchorCtr="0"/>
            <a:lstStyle/>
            <a:p>
              <a:pPr algn="l"/>
              <a:r>
                <a:rPr lang="en-US" sz="675" b="1" dirty="0">
                  <a:solidFill>
                    <a:schemeClr val="tx1"/>
                  </a:solidFill>
                </a:rPr>
                <a:t>Physical	</a:t>
              </a:r>
            </a:p>
            <a:p>
              <a:pPr algn="l"/>
              <a:r>
                <a:rPr lang="en-US" sz="675" b="1" dirty="0">
                  <a:solidFill>
                    <a:schemeClr val="tx1"/>
                  </a:solidFill>
                </a:rPr>
                <a:t>Core 1</a:t>
              </a:r>
            </a:p>
            <a:p>
              <a:r>
                <a:rPr lang="en-US" sz="675" b="1" dirty="0">
                  <a:solidFill>
                    <a:schemeClr val="bg2"/>
                  </a:solidFill>
                </a:rPr>
                <a:t>Intel® DPDK</a:t>
              </a:r>
            </a:p>
          </p:txBody>
        </p:sp>
        <p:sp>
          <p:nvSpPr>
            <p:cNvPr id="415" name="TextBox 414"/>
            <p:cNvSpPr txBox="1"/>
            <p:nvPr/>
          </p:nvSpPr>
          <p:spPr>
            <a:xfrm>
              <a:off x="1121743" y="3972891"/>
              <a:ext cx="507367" cy="349703"/>
            </a:xfrm>
            <a:prstGeom prst="rect">
              <a:avLst/>
            </a:prstGeom>
            <a:noFill/>
            <a:ln w="15875">
              <a:solidFill>
                <a:schemeClr val="accent4"/>
              </a:solidFill>
            </a:ln>
          </p:spPr>
          <p:txBody>
            <a:bodyPr wrap="square" tIns="27000" bIns="27000" rtlCol="0">
              <a:spAutoFit/>
            </a:bodyPr>
            <a:lstStyle/>
            <a:p>
              <a:pPr algn="l"/>
              <a:r>
                <a:rPr lang="en-US" sz="675" dirty="0">
                  <a:latin typeface="+mn-lt"/>
                </a:rPr>
                <a:t>App A</a:t>
              </a:r>
            </a:p>
          </p:txBody>
        </p:sp>
        <p:sp>
          <p:nvSpPr>
            <p:cNvPr id="416" name="TextBox 415"/>
            <p:cNvSpPr txBox="1"/>
            <p:nvPr/>
          </p:nvSpPr>
          <p:spPr>
            <a:xfrm>
              <a:off x="1728715" y="3972890"/>
              <a:ext cx="507367" cy="349702"/>
            </a:xfrm>
            <a:prstGeom prst="rect">
              <a:avLst/>
            </a:prstGeom>
            <a:noFill/>
            <a:ln w="15875">
              <a:solidFill>
                <a:schemeClr val="accent4"/>
              </a:solidFill>
            </a:ln>
          </p:spPr>
          <p:txBody>
            <a:bodyPr wrap="square" tIns="27000" bIns="27000" rtlCol="0">
              <a:spAutoFit/>
            </a:bodyPr>
            <a:lstStyle/>
            <a:p>
              <a:pPr algn="l"/>
              <a:r>
                <a:rPr lang="en-US" sz="675" dirty="0">
                  <a:latin typeface="+mn-lt"/>
                </a:rPr>
                <a:t>App B</a:t>
              </a:r>
            </a:p>
          </p:txBody>
        </p:sp>
        <p:sp>
          <p:nvSpPr>
            <p:cNvPr id="417" name="TextBox 416"/>
            <p:cNvSpPr txBox="1"/>
            <p:nvPr/>
          </p:nvSpPr>
          <p:spPr>
            <a:xfrm>
              <a:off x="2335688" y="3972890"/>
              <a:ext cx="507367" cy="349702"/>
            </a:xfrm>
            <a:prstGeom prst="rect">
              <a:avLst/>
            </a:prstGeom>
            <a:noFill/>
            <a:ln w="15875">
              <a:solidFill>
                <a:schemeClr val="accent4"/>
              </a:solidFill>
            </a:ln>
          </p:spPr>
          <p:txBody>
            <a:bodyPr wrap="square" tIns="27000" bIns="27000" rtlCol="0">
              <a:spAutoFit/>
            </a:bodyPr>
            <a:lstStyle/>
            <a:p>
              <a:pPr algn="l"/>
              <a:r>
                <a:rPr lang="en-US" sz="675" dirty="0">
                  <a:latin typeface="+mn-lt"/>
                </a:rPr>
                <a:t>App C</a:t>
              </a:r>
            </a:p>
          </p:txBody>
        </p:sp>
        <p:grpSp>
          <p:nvGrpSpPr>
            <p:cNvPr id="26" name="Group 98"/>
            <p:cNvGrpSpPr/>
            <p:nvPr/>
          </p:nvGrpSpPr>
          <p:grpSpPr>
            <a:xfrm rot="5400000">
              <a:off x="1207282" y="3854927"/>
              <a:ext cx="125833" cy="103955"/>
              <a:chOff x="2828925" y="2305044"/>
              <a:chExt cx="228600" cy="138802"/>
            </a:xfrm>
          </p:grpSpPr>
          <p:sp>
            <p:nvSpPr>
              <p:cNvPr id="436" name="Rectangle 435"/>
              <p:cNvSpPr/>
              <p:nvPr/>
            </p:nvSpPr>
            <p:spPr>
              <a:xfrm>
                <a:off x="2828925" y="2305049"/>
                <a:ext cx="228600" cy="133350"/>
              </a:xfrm>
              <a:prstGeom prst="rect">
                <a:avLst/>
              </a:prstGeom>
              <a:solidFill>
                <a:schemeClr val="tx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dirty="0">
                  <a:solidFill>
                    <a:srgbClr val="FFFFFF"/>
                  </a:solidFill>
                </a:endParaRPr>
              </a:p>
            </p:txBody>
          </p:sp>
          <p:cxnSp>
            <p:nvCxnSpPr>
              <p:cNvPr id="437" name="Straight Connector 436"/>
              <p:cNvCxnSpPr/>
              <p:nvPr/>
            </p:nvCxnSpPr>
            <p:spPr>
              <a:xfrm rot="5400000">
                <a:off x="2936816" y="2372513"/>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rot="5400000">
                <a:off x="2883583" y="2372518"/>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rot="5400000">
                <a:off x="2824731" y="2376377"/>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7" name="Group 98"/>
            <p:cNvGrpSpPr/>
            <p:nvPr/>
          </p:nvGrpSpPr>
          <p:grpSpPr>
            <a:xfrm rot="5400000">
              <a:off x="1387484" y="3854927"/>
              <a:ext cx="125833" cy="103955"/>
              <a:chOff x="2828925" y="2305044"/>
              <a:chExt cx="228600" cy="138802"/>
            </a:xfrm>
          </p:grpSpPr>
          <p:sp>
            <p:nvSpPr>
              <p:cNvPr id="432" name="Rectangle 60"/>
              <p:cNvSpPr/>
              <p:nvPr/>
            </p:nvSpPr>
            <p:spPr>
              <a:xfrm>
                <a:off x="2828925" y="2305049"/>
                <a:ext cx="228600" cy="133350"/>
              </a:xfrm>
              <a:prstGeom prst="rect">
                <a:avLst/>
              </a:prstGeom>
              <a:solidFill>
                <a:schemeClr val="tx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dirty="0">
                  <a:solidFill>
                    <a:srgbClr val="FFFFFF"/>
                  </a:solidFill>
                </a:endParaRPr>
              </a:p>
            </p:txBody>
          </p:sp>
          <p:cxnSp>
            <p:nvCxnSpPr>
              <p:cNvPr id="433" name="Straight Connector 61"/>
              <p:cNvCxnSpPr/>
              <p:nvPr/>
            </p:nvCxnSpPr>
            <p:spPr>
              <a:xfrm rot="5400000">
                <a:off x="2936816" y="2372513"/>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4" name="Straight Connector 62"/>
              <p:cNvCxnSpPr/>
              <p:nvPr/>
            </p:nvCxnSpPr>
            <p:spPr>
              <a:xfrm rot="5400000">
                <a:off x="2883583" y="2372518"/>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rot="5400000">
                <a:off x="2824731" y="2376377"/>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8" name="Group 98"/>
            <p:cNvGrpSpPr/>
            <p:nvPr/>
          </p:nvGrpSpPr>
          <p:grpSpPr>
            <a:xfrm rot="5400000">
              <a:off x="1934272" y="3854927"/>
              <a:ext cx="125833" cy="103955"/>
              <a:chOff x="2828925" y="2305044"/>
              <a:chExt cx="228600" cy="138802"/>
            </a:xfrm>
          </p:grpSpPr>
          <p:sp>
            <p:nvSpPr>
              <p:cNvPr id="428" name="Rectangle 427"/>
              <p:cNvSpPr/>
              <p:nvPr/>
            </p:nvSpPr>
            <p:spPr>
              <a:xfrm>
                <a:off x="2828925" y="2305049"/>
                <a:ext cx="228600" cy="133350"/>
              </a:xfrm>
              <a:prstGeom prst="rect">
                <a:avLst/>
              </a:prstGeom>
              <a:solidFill>
                <a:schemeClr val="tx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dirty="0">
                  <a:solidFill>
                    <a:srgbClr val="FFFFFF"/>
                  </a:solidFill>
                </a:endParaRPr>
              </a:p>
            </p:txBody>
          </p:sp>
          <p:cxnSp>
            <p:nvCxnSpPr>
              <p:cNvPr id="429" name="Straight Connector 428"/>
              <p:cNvCxnSpPr/>
              <p:nvPr/>
            </p:nvCxnSpPr>
            <p:spPr>
              <a:xfrm rot="5400000">
                <a:off x="2936816" y="2372513"/>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rot="5400000">
                <a:off x="2883583" y="2372518"/>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rot="5400000">
                <a:off x="2824731" y="2376377"/>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9" name="Group 98"/>
            <p:cNvGrpSpPr/>
            <p:nvPr/>
          </p:nvGrpSpPr>
          <p:grpSpPr>
            <a:xfrm rot="5400000">
              <a:off x="2512979" y="3854927"/>
              <a:ext cx="125833" cy="103955"/>
              <a:chOff x="2828925" y="2305044"/>
              <a:chExt cx="228600" cy="138802"/>
            </a:xfrm>
          </p:grpSpPr>
          <p:sp>
            <p:nvSpPr>
              <p:cNvPr id="424" name="Rectangle 423"/>
              <p:cNvSpPr/>
              <p:nvPr/>
            </p:nvSpPr>
            <p:spPr>
              <a:xfrm>
                <a:off x="2828925" y="2305049"/>
                <a:ext cx="228600" cy="133350"/>
              </a:xfrm>
              <a:prstGeom prst="rect">
                <a:avLst/>
              </a:prstGeom>
              <a:solidFill>
                <a:schemeClr val="tx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dirty="0">
                  <a:solidFill>
                    <a:srgbClr val="FFFFFF"/>
                  </a:solidFill>
                </a:endParaRPr>
              </a:p>
            </p:txBody>
          </p:sp>
          <p:cxnSp>
            <p:nvCxnSpPr>
              <p:cNvPr id="425" name="Straight Connector 424"/>
              <p:cNvCxnSpPr/>
              <p:nvPr/>
            </p:nvCxnSpPr>
            <p:spPr>
              <a:xfrm rot="5400000">
                <a:off x="2936816" y="2372513"/>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p:nvPr/>
            </p:nvCxnSpPr>
            <p:spPr>
              <a:xfrm rot="5400000">
                <a:off x="2883583" y="2372518"/>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p:nvCxnSpPr>
            <p:spPr>
              <a:xfrm rot="5400000">
                <a:off x="2824731" y="2376377"/>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422" name="Shape 421"/>
            <p:cNvCxnSpPr>
              <a:stCxn id="415" idx="3"/>
              <a:endCxn id="428" idx="1"/>
            </p:cNvCxnSpPr>
            <p:nvPr/>
          </p:nvCxnSpPr>
          <p:spPr>
            <a:xfrm flipV="1">
              <a:off x="1629110" y="3843988"/>
              <a:ext cx="370117" cy="303754"/>
            </a:xfrm>
            <a:prstGeom prst="curvedConnector4">
              <a:avLst>
                <a:gd name="adj1" fmla="val 41500"/>
                <a:gd name="adj2" fmla="val 196071"/>
              </a:avLst>
            </a:prstGeom>
            <a:ln w="6350">
              <a:solidFill>
                <a:srgbClr val="FFFF00"/>
              </a:solidFill>
              <a:tailEnd type="triangle" w="sm" len="med"/>
            </a:ln>
          </p:spPr>
          <p:style>
            <a:lnRef idx="1">
              <a:schemeClr val="dk1"/>
            </a:lnRef>
            <a:fillRef idx="0">
              <a:schemeClr val="dk1"/>
            </a:fillRef>
            <a:effectRef idx="0">
              <a:schemeClr val="dk1"/>
            </a:effectRef>
            <a:fontRef idx="minor">
              <a:schemeClr val="tx1"/>
            </a:fontRef>
          </p:style>
        </p:cxnSp>
        <p:cxnSp>
          <p:nvCxnSpPr>
            <p:cNvPr id="423" name="Shape 422"/>
            <p:cNvCxnSpPr>
              <a:stCxn id="416" idx="3"/>
              <a:endCxn id="424" idx="1"/>
            </p:cNvCxnSpPr>
            <p:nvPr/>
          </p:nvCxnSpPr>
          <p:spPr>
            <a:xfrm flipV="1">
              <a:off x="2236081" y="3843988"/>
              <a:ext cx="341852" cy="303754"/>
            </a:xfrm>
            <a:prstGeom prst="curvedConnector4">
              <a:avLst>
                <a:gd name="adj1" fmla="val 40797"/>
                <a:gd name="adj2" fmla="val 196071"/>
              </a:avLst>
            </a:prstGeom>
            <a:ln w="6350">
              <a:solidFill>
                <a:srgbClr val="FFFF00"/>
              </a:solidFill>
              <a:tailEnd type="triangle" w="sm" len="med"/>
            </a:ln>
          </p:spPr>
          <p:style>
            <a:lnRef idx="1">
              <a:schemeClr val="dk1"/>
            </a:lnRef>
            <a:fillRef idx="0">
              <a:schemeClr val="dk1"/>
            </a:fillRef>
            <a:effectRef idx="0">
              <a:schemeClr val="dk1"/>
            </a:effectRef>
            <a:fontRef idx="minor">
              <a:schemeClr val="tx1"/>
            </a:fontRef>
          </p:style>
        </p:cxnSp>
      </p:grpSp>
      <p:cxnSp>
        <p:nvCxnSpPr>
          <p:cNvPr id="318" name="Shape 84"/>
          <p:cNvCxnSpPr/>
          <p:nvPr/>
        </p:nvCxnSpPr>
        <p:spPr>
          <a:xfrm rot="5400000">
            <a:off x="6289033" y="1636811"/>
            <a:ext cx="251228" cy="440000"/>
          </a:xfrm>
          <a:prstGeom prst="curvedConnector3">
            <a:avLst>
              <a:gd name="adj1" fmla="val 50000"/>
            </a:avLst>
          </a:prstGeom>
          <a:ln w="6350">
            <a:solidFill>
              <a:srgbClr val="FFFF00"/>
            </a:solidFill>
            <a:tailEnd type="triangle" w="sm" len="med"/>
          </a:ln>
        </p:spPr>
        <p:style>
          <a:lnRef idx="1">
            <a:schemeClr val="dk1"/>
          </a:lnRef>
          <a:fillRef idx="0">
            <a:schemeClr val="dk1"/>
          </a:fillRef>
          <a:effectRef idx="0">
            <a:schemeClr val="dk1"/>
          </a:effectRef>
          <a:fontRef idx="minor">
            <a:schemeClr val="tx1"/>
          </a:fontRef>
        </p:style>
      </p:cxnSp>
      <p:grpSp>
        <p:nvGrpSpPr>
          <p:cNvPr id="30" name="Group 88"/>
          <p:cNvGrpSpPr/>
          <p:nvPr/>
        </p:nvGrpSpPr>
        <p:grpSpPr>
          <a:xfrm>
            <a:off x="5524260" y="2365913"/>
            <a:ext cx="1974619" cy="435848"/>
            <a:chOff x="378391" y="3741464"/>
            <a:chExt cx="2632825" cy="581130"/>
          </a:xfrm>
        </p:grpSpPr>
        <p:sp>
          <p:nvSpPr>
            <p:cNvPr id="388" name="Rounded Rectangle 387"/>
            <p:cNvSpPr/>
            <p:nvPr/>
          </p:nvSpPr>
          <p:spPr>
            <a:xfrm>
              <a:off x="378391" y="3741464"/>
              <a:ext cx="2632825" cy="557252"/>
            </a:xfrm>
            <a:prstGeom prst="roundRect">
              <a:avLst/>
            </a:prstGeom>
            <a:solidFill>
              <a:srgbClr val="537E25"/>
            </a:solidFill>
            <a:ln>
              <a:noFill/>
            </a:ln>
          </p:spPr>
          <p:style>
            <a:lnRef idx="1">
              <a:schemeClr val="accent3"/>
            </a:lnRef>
            <a:fillRef idx="3">
              <a:schemeClr val="accent3"/>
            </a:fillRef>
            <a:effectRef idx="2">
              <a:schemeClr val="accent3"/>
            </a:effectRef>
            <a:fontRef idx="minor">
              <a:schemeClr val="lt1"/>
            </a:fontRef>
          </p:style>
          <p:txBody>
            <a:bodyPr lIns="27000" tIns="27000" rIns="27000" bIns="27000" rtlCol="0" anchor="t" anchorCtr="0"/>
            <a:lstStyle/>
            <a:p>
              <a:pPr algn="l"/>
              <a:r>
                <a:rPr lang="en-US" sz="675" b="1" dirty="0">
                  <a:solidFill>
                    <a:schemeClr val="tx1"/>
                  </a:solidFill>
                </a:rPr>
                <a:t>Physical	</a:t>
              </a:r>
            </a:p>
            <a:p>
              <a:pPr algn="l"/>
              <a:r>
                <a:rPr lang="en-US" sz="675" b="1" dirty="0">
                  <a:solidFill>
                    <a:schemeClr val="tx1"/>
                  </a:solidFill>
                </a:rPr>
                <a:t>Core 2</a:t>
              </a:r>
            </a:p>
            <a:p>
              <a:r>
                <a:rPr lang="en-US" sz="675" b="1" dirty="0">
                  <a:solidFill>
                    <a:schemeClr val="bg2"/>
                  </a:solidFill>
                </a:rPr>
                <a:t>Intel® DPDK</a:t>
              </a:r>
            </a:p>
          </p:txBody>
        </p:sp>
        <p:sp>
          <p:nvSpPr>
            <p:cNvPr id="389" name="TextBox 388"/>
            <p:cNvSpPr txBox="1"/>
            <p:nvPr/>
          </p:nvSpPr>
          <p:spPr>
            <a:xfrm>
              <a:off x="1121743" y="3972891"/>
              <a:ext cx="507367" cy="349703"/>
            </a:xfrm>
            <a:prstGeom prst="rect">
              <a:avLst/>
            </a:prstGeom>
            <a:noFill/>
            <a:ln w="15875">
              <a:solidFill>
                <a:schemeClr val="accent4"/>
              </a:solidFill>
            </a:ln>
          </p:spPr>
          <p:txBody>
            <a:bodyPr wrap="square" tIns="27000" bIns="27000" rtlCol="0">
              <a:spAutoFit/>
            </a:bodyPr>
            <a:lstStyle/>
            <a:p>
              <a:pPr algn="l"/>
              <a:r>
                <a:rPr lang="en-US" sz="675" dirty="0">
                  <a:latin typeface="+mn-lt"/>
                </a:rPr>
                <a:t>App A</a:t>
              </a:r>
            </a:p>
          </p:txBody>
        </p:sp>
        <p:sp>
          <p:nvSpPr>
            <p:cNvPr id="390" name="TextBox 389"/>
            <p:cNvSpPr txBox="1"/>
            <p:nvPr/>
          </p:nvSpPr>
          <p:spPr>
            <a:xfrm>
              <a:off x="1728715" y="3972890"/>
              <a:ext cx="507367" cy="349702"/>
            </a:xfrm>
            <a:prstGeom prst="rect">
              <a:avLst/>
            </a:prstGeom>
            <a:noFill/>
            <a:ln w="15875">
              <a:solidFill>
                <a:schemeClr val="accent4"/>
              </a:solidFill>
            </a:ln>
          </p:spPr>
          <p:txBody>
            <a:bodyPr wrap="square" tIns="27000" bIns="27000" rtlCol="0">
              <a:spAutoFit/>
            </a:bodyPr>
            <a:lstStyle/>
            <a:p>
              <a:pPr algn="l"/>
              <a:r>
                <a:rPr lang="en-US" sz="675" dirty="0">
                  <a:latin typeface="+mn-lt"/>
                </a:rPr>
                <a:t>App B</a:t>
              </a:r>
            </a:p>
          </p:txBody>
        </p:sp>
        <p:sp>
          <p:nvSpPr>
            <p:cNvPr id="391" name="TextBox 390"/>
            <p:cNvSpPr txBox="1"/>
            <p:nvPr/>
          </p:nvSpPr>
          <p:spPr>
            <a:xfrm>
              <a:off x="2335688" y="3972890"/>
              <a:ext cx="507367" cy="349702"/>
            </a:xfrm>
            <a:prstGeom prst="rect">
              <a:avLst/>
            </a:prstGeom>
            <a:noFill/>
            <a:ln w="15875">
              <a:solidFill>
                <a:schemeClr val="accent4"/>
              </a:solidFill>
            </a:ln>
          </p:spPr>
          <p:txBody>
            <a:bodyPr wrap="square" tIns="27000" bIns="27000" rtlCol="0">
              <a:spAutoFit/>
            </a:bodyPr>
            <a:lstStyle/>
            <a:p>
              <a:pPr algn="l"/>
              <a:r>
                <a:rPr lang="en-US" sz="675" dirty="0">
                  <a:latin typeface="+mn-lt"/>
                </a:rPr>
                <a:t>App C</a:t>
              </a:r>
            </a:p>
          </p:txBody>
        </p:sp>
        <p:grpSp>
          <p:nvGrpSpPr>
            <p:cNvPr id="31" name="Group 98"/>
            <p:cNvGrpSpPr/>
            <p:nvPr/>
          </p:nvGrpSpPr>
          <p:grpSpPr>
            <a:xfrm rot="5400000">
              <a:off x="1207284" y="3854929"/>
              <a:ext cx="125833" cy="103955"/>
              <a:chOff x="2828925" y="2305044"/>
              <a:chExt cx="228600" cy="138802"/>
            </a:xfrm>
          </p:grpSpPr>
          <p:sp>
            <p:nvSpPr>
              <p:cNvPr id="410" name="Rectangle 409"/>
              <p:cNvSpPr/>
              <p:nvPr/>
            </p:nvSpPr>
            <p:spPr>
              <a:xfrm>
                <a:off x="2828925" y="2305049"/>
                <a:ext cx="228600" cy="133350"/>
              </a:xfrm>
              <a:prstGeom prst="rect">
                <a:avLst/>
              </a:prstGeom>
              <a:solidFill>
                <a:schemeClr val="tx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dirty="0">
                  <a:solidFill>
                    <a:srgbClr val="FFFFFF"/>
                  </a:solidFill>
                </a:endParaRPr>
              </a:p>
            </p:txBody>
          </p:sp>
          <p:cxnSp>
            <p:nvCxnSpPr>
              <p:cNvPr id="411" name="Straight Connector 410"/>
              <p:cNvCxnSpPr/>
              <p:nvPr/>
            </p:nvCxnSpPr>
            <p:spPr>
              <a:xfrm rot="5400000">
                <a:off x="2936816" y="2372513"/>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rot="5400000">
                <a:off x="2883583" y="2372518"/>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rot="5400000">
                <a:off x="2824731" y="2376377"/>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4" name="Group 98"/>
            <p:cNvGrpSpPr/>
            <p:nvPr/>
          </p:nvGrpSpPr>
          <p:grpSpPr>
            <a:xfrm rot="5400000">
              <a:off x="1387486" y="3854929"/>
              <a:ext cx="125833" cy="103955"/>
              <a:chOff x="2828925" y="2305044"/>
              <a:chExt cx="228600" cy="138802"/>
            </a:xfrm>
          </p:grpSpPr>
          <p:sp>
            <p:nvSpPr>
              <p:cNvPr id="406" name="Rectangle 405"/>
              <p:cNvSpPr/>
              <p:nvPr/>
            </p:nvSpPr>
            <p:spPr>
              <a:xfrm>
                <a:off x="2828925" y="2305049"/>
                <a:ext cx="228600" cy="133350"/>
              </a:xfrm>
              <a:prstGeom prst="rect">
                <a:avLst/>
              </a:prstGeom>
              <a:solidFill>
                <a:schemeClr val="tx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dirty="0">
                  <a:solidFill>
                    <a:srgbClr val="FFFFFF"/>
                  </a:solidFill>
                </a:endParaRPr>
              </a:p>
            </p:txBody>
          </p:sp>
          <p:cxnSp>
            <p:nvCxnSpPr>
              <p:cNvPr id="407" name="Straight Connector 406"/>
              <p:cNvCxnSpPr/>
              <p:nvPr/>
            </p:nvCxnSpPr>
            <p:spPr>
              <a:xfrm rot="5400000">
                <a:off x="2936816" y="2372513"/>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rot="5400000">
                <a:off x="2883583" y="2372518"/>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rot="5400000">
                <a:off x="2824731" y="2376377"/>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5" name="Group 98"/>
            <p:cNvGrpSpPr/>
            <p:nvPr/>
          </p:nvGrpSpPr>
          <p:grpSpPr>
            <a:xfrm rot="5400000">
              <a:off x="1934274" y="3854929"/>
              <a:ext cx="125833" cy="103955"/>
              <a:chOff x="2828925" y="2305044"/>
              <a:chExt cx="228600" cy="138802"/>
            </a:xfrm>
          </p:grpSpPr>
          <p:sp>
            <p:nvSpPr>
              <p:cNvPr id="402" name="Rectangle 401"/>
              <p:cNvSpPr/>
              <p:nvPr/>
            </p:nvSpPr>
            <p:spPr>
              <a:xfrm>
                <a:off x="2828925" y="2305049"/>
                <a:ext cx="228600" cy="133350"/>
              </a:xfrm>
              <a:prstGeom prst="rect">
                <a:avLst/>
              </a:prstGeom>
              <a:solidFill>
                <a:schemeClr val="tx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dirty="0">
                  <a:solidFill>
                    <a:srgbClr val="FFFFFF"/>
                  </a:solidFill>
                </a:endParaRPr>
              </a:p>
            </p:txBody>
          </p:sp>
          <p:cxnSp>
            <p:nvCxnSpPr>
              <p:cNvPr id="403" name="Straight Connector 402"/>
              <p:cNvCxnSpPr/>
              <p:nvPr/>
            </p:nvCxnSpPr>
            <p:spPr>
              <a:xfrm rot="5400000">
                <a:off x="2936816" y="2372513"/>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rot="5400000">
                <a:off x="2883583" y="2372518"/>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rot="5400000">
                <a:off x="2824731" y="2376377"/>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66" name="Group 98"/>
            <p:cNvGrpSpPr/>
            <p:nvPr/>
          </p:nvGrpSpPr>
          <p:grpSpPr>
            <a:xfrm rot="5400000">
              <a:off x="2512981" y="3854929"/>
              <a:ext cx="125833" cy="103955"/>
              <a:chOff x="2828925" y="2305044"/>
              <a:chExt cx="228600" cy="138802"/>
            </a:xfrm>
          </p:grpSpPr>
          <p:sp>
            <p:nvSpPr>
              <p:cNvPr id="398" name="Rectangle 397"/>
              <p:cNvSpPr/>
              <p:nvPr/>
            </p:nvSpPr>
            <p:spPr>
              <a:xfrm>
                <a:off x="2828925" y="2305049"/>
                <a:ext cx="228600" cy="133350"/>
              </a:xfrm>
              <a:prstGeom prst="rect">
                <a:avLst/>
              </a:prstGeom>
              <a:solidFill>
                <a:schemeClr val="tx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dirty="0">
                  <a:solidFill>
                    <a:srgbClr val="FFFFFF"/>
                  </a:solidFill>
                </a:endParaRPr>
              </a:p>
            </p:txBody>
          </p:sp>
          <p:cxnSp>
            <p:nvCxnSpPr>
              <p:cNvPr id="399" name="Straight Connector 398"/>
              <p:cNvCxnSpPr/>
              <p:nvPr/>
            </p:nvCxnSpPr>
            <p:spPr>
              <a:xfrm rot="5400000">
                <a:off x="2936816" y="2372513"/>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rot="5400000">
                <a:off x="2883583" y="2372518"/>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rot="5400000">
                <a:off x="2824731" y="2376377"/>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396" name="Shape 395"/>
            <p:cNvCxnSpPr>
              <a:stCxn id="389" idx="3"/>
              <a:endCxn id="402" idx="1"/>
            </p:cNvCxnSpPr>
            <p:nvPr/>
          </p:nvCxnSpPr>
          <p:spPr>
            <a:xfrm flipV="1">
              <a:off x="1629110" y="3843991"/>
              <a:ext cx="370119" cy="303752"/>
            </a:xfrm>
            <a:prstGeom prst="curvedConnector4">
              <a:avLst>
                <a:gd name="adj1" fmla="val 41500"/>
                <a:gd name="adj2" fmla="val 196072"/>
              </a:avLst>
            </a:prstGeom>
            <a:ln w="6350">
              <a:solidFill>
                <a:srgbClr val="FFFF00"/>
              </a:solidFill>
              <a:tailEnd type="triangle" w="sm" len="med"/>
            </a:ln>
          </p:spPr>
          <p:style>
            <a:lnRef idx="1">
              <a:schemeClr val="dk1"/>
            </a:lnRef>
            <a:fillRef idx="0">
              <a:schemeClr val="dk1"/>
            </a:fillRef>
            <a:effectRef idx="0">
              <a:schemeClr val="dk1"/>
            </a:effectRef>
            <a:fontRef idx="minor">
              <a:schemeClr val="tx1"/>
            </a:fontRef>
          </p:style>
        </p:cxnSp>
        <p:cxnSp>
          <p:nvCxnSpPr>
            <p:cNvPr id="397" name="Shape 396"/>
            <p:cNvCxnSpPr>
              <a:stCxn id="390" idx="3"/>
              <a:endCxn id="398" idx="1"/>
            </p:cNvCxnSpPr>
            <p:nvPr/>
          </p:nvCxnSpPr>
          <p:spPr>
            <a:xfrm flipV="1">
              <a:off x="2236081" y="3843991"/>
              <a:ext cx="341855" cy="303752"/>
            </a:xfrm>
            <a:prstGeom prst="curvedConnector4">
              <a:avLst>
                <a:gd name="adj1" fmla="val 40797"/>
                <a:gd name="adj2" fmla="val 196072"/>
              </a:avLst>
            </a:prstGeom>
            <a:ln w="6350">
              <a:solidFill>
                <a:srgbClr val="FFFF00"/>
              </a:solidFill>
              <a:tailEnd type="triangle" w="sm" len="med"/>
            </a:ln>
          </p:spPr>
          <p:style>
            <a:lnRef idx="1">
              <a:schemeClr val="dk1"/>
            </a:lnRef>
            <a:fillRef idx="0">
              <a:schemeClr val="dk1"/>
            </a:fillRef>
            <a:effectRef idx="0">
              <a:schemeClr val="dk1"/>
            </a:effectRef>
            <a:fontRef idx="minor">
              <a:schemeClr val="tx1"/>
            </a:fontRef>
          </p:style>
        </p:cxnSp>
      </p:grpSp>
      <p:sp>
        <p:nvSpPr>
          <p:cNvPr id="362" name="Rounded Rectangle 361"/>
          <p:cNvSpPr/>
          <p:nvPr/>
        </p:nvSpPr>
        <p:spPr>
          <a:xfrm>
            <a:off x="5524260" y="2826326"/>
            <a:ext cx="1974619" cy="417939"/>
          </a:xfrm>
          <a:prstGeom prst="roundRect">
            <a:avLst/>
          </a:prstGeom>
          <a:solidFill>
            <a:srgbClr val="537E25"/>
          </a:solidFill>
          <a:ln>
            <a:noFill/>
          </a:ln>
        </p:spPr>
        <p:style>
          <a:lnRef idx="1">
            <a:schemeClr val="accent3"/>
          </a:lnRef>
          <a:fillRef idx="3">
            <a:schemeClr val="accent3"/>
          </a:fillRef>
          <a:effectRef idx="2">
            <a:schemeClr val="accent3"/>
          </a:effectRef>
          <a:fontRef idx="minor">
            <a:schemeClr val="lt1"/>
          </a:fontRef>
        </p:style>
        <p:txBody>
          <a:bodyPr lIns="27000" tIns="27000" rIns="27000" bIns="27000" rtlCol="0" anchor="t" anchorCtr="0"/>
          <a:lstStyle/>
          <a:p>
            <a:pPr algn="l"/>
            <a:r>
              <a:rPr lang="en-US" sz="675" b="1" dirty="0">
                <a:solidFill>
                  <a:schemeClr val="tx1"/>
                </a:solidFill>
              </a:rPr>
              <a:t>Physical	</a:t>
            </a:r>
          </a:p>
          <a:p>
            <a:pPr algn="l"/>
            <a:r>
              <a:rPr lang="en-US" sz="675" b="1" dirty="0">
                <a:solidFill>
                  <a:schemeClr val="tx1"/>
                </a:solidFill>
              </a:rPr>
              <a:t>Core 3</a:t>
            </a:r>
          </a:p>
          <a:p>
            <a:r>
              <a:rPr lang="en-US" sz="675" b="1" dirty="0">
                <a:solidFill>
                  <a:schemeClr val="bg2"/>
                </a:solidFill>
              </a:rPr>
              <a:t>Intel® DPDK</a:t>
            </a:r>
          </a:p>
        </p:txBody>
      </p:sp>
      <p:cxnSp>
        <p:nvCxnSpPr>
          <p:cNvPr id="321" name="Shape 320"/>
          <p:cNvCxnSpPr/>
          <p:nvPr/>
        </p:nvCxnSpPr>
        <p:spPr>
          <a:xfrm flipH="1" flipV="1">
            <a:off x="6925643" y="1797445"/>
            <a:ext cx="447131" cy="360452"/>
          </a:xfrm>
          <a:prstGeom prst="curvedConnector4">
            <a:avLst>
              <a:gd name="adj1" fmla="val -38344"/>
              <a:gd name="adj2" fmla="val 78141"/>
            </a:avLst>
          </a:prstGeom>
          <a:ln w="6350">
            <a:solidFill>
              <a:srgbClr val="FFFF00"/>
            </a:solidFill>
            <a:tailEnd type="triangle" w="sm" len="med"/>
          </a:ln>
        </p:spPr>
        <p:style>
          <a:lnRef idx="1">
            <a:schemeClr val="dk1"/>
          </a:lnRef>
          <a:fillRef idx="0">
            <a:schemeClr val="dk1"/>
          </a:fillRef>
          <a:effectRef idx="0">
            <a:schemeClr val="dk1"/>
          </a:effectRef>
          <a:fontRef idx="minor">
            <a:schemeClr val="tx1"/>
          </a:fontRef>
        </p:style>
      </p:cxnSp>
      <p:grpSp>
        <p:nvGrpSpPr>
          <p:cNvPr id="67" name="Group 98"/>
          <p:cNvGrpSpPr/>
          <p:nvPr/>
        </p:nvGrpSpPr>
        <p:grpSpPr>
          <a:xfrm rot="10800000">
            <a:off x="6140006" y="1618420"/>
            <a:ext cx="94375" cy="77969"/>
            <a:chOff x="2828925" y="2305044"/>
            <a:chExt cx="228600" cy="138807"/>
          </a:xfrm>
        </p:grpSpPr>
        <p:sp>
          <p:nvSpPr>
            <p:cNvPr id="354" name="Rectangle 353"/>
            <p:cNvSpPr/>
            <p:nvPr/>
          </p:nvSpPr>
          <p:spPr>
            <a:xfrm>
              <a:off x="2828925" y="2305049"/>
              <a:ext cx="228600" cy="133350"/>
            </a:xfrm>
            <a:prstGeom prst="rect">
              <a:avLst/>
            </a:prstGeom>
            <a:solidFill>
              <a:schemeClr val="tx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dirty="0">
                <a:solidFill>
                  <a:srgbClr val="FFFFFF"/>
                </a:solidFill>
              </a:endParaRPr>
            </a:p>
          </p:txBody>
        </p:sp>
        <p:cxnSp>
          <p:nvCxnSpPr>
            <p:cNvPr id="355" name="Straight Connector 354"/>
            <p:cNvCxnSpPr/>
            <p:nvPr/>
          </p:nvCxnSpPr>
          <p:spPr>
            <a:xfrm rot="5400000">
              <a:off x="2936816" y="2372513"/>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rot="5400000">
              <a:off x="2883583" y="2372518"/>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rot="5400000">
              <a:off x="2824730" y="2376382"/>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353" name="TextBox 352"/>
          <p:cNvSpPr txBox="1"/>
          <p:nvPr/>
        </p:nvSpPr>
        <p:spPr>
          <a:xfrm>
            <a:off x="5927490" y="1463264"/>
            <a:ext cx="290464" cy="300082"/>
          </a:xfrm>
          <a:prstGeom prst="rect">
            <a:avLst/>
          </a:prstGeom>
          <a:noFill/>
        </p:spPr>
        <p:txBody>
          <a:bodyPr wrap="none" rtlCol="0">
            <a:spAutoFit/>
          </a:bodyPr>
          <a:lstStyle/>
          <a:p>
            <a:pPr algn="l"/>
            <a:r>
              <a:rPr lang="en-US" sz="675" dirty="0">
                <a:latin typeface="+mn-lt"/>
              </a:rPr>
              <a:t>Rx</a:t>
            </a:r>
          </a:p>
          <a:p>
            <a:pPr algn="l"/>
            <a:r>
              <a:rPr lang="en-US" sz="675" dirty="0">
                <a:latin typeface="+mn-lt"/>
              </a:rPr>
              <a:t>Tx</a:t>
            </a:r>
          </a:p>
        </p:txBody>
      </p:sp>
      <p:sp>
        <p:nvSpPr>
          <p:cNvPr id="324" name="Rectangle 323"/>
          <p:cNvSpPr/>
          <p:nvPr/>
        </p:nvSpPr>
        <p:spPr>
          <a:xfrm>
            <a:off x="4948794" y="1671427"/>
            <a:ext cx="394138" cy="220718"/>
          </a:xfrm>
          <a:prstGeom prst="rect">
            <a:avLst/>
          </a:prstGeom>
          <a:solidFill>
            <a:srgbClr val="0860A8"/>
          </a:solidFill>
          <a:ln/>
        </p:spPr>
        <p:style>
          <a:lnRef idx="0">
            <a:schemeClr val="accent4"/>
          </a:lnRef>
          <a:fillRef idx="3">
            <a:schemeClr val="accent4"/>
          </a:fillRef>
          <a:effectRef idx="3">
            <a:schemeClr val="accent4"/>
          </a:effectRef>
          <a:fontRef idx="minor">
            <a:schemeClr val="lt1"/>
          </a:fontRef>
        </p:style>
        <p:txBody>
          <a:bodyPr lIns="27000" tIns="27000" rIns="27000" bIns="27000" rtlCol="0" anchor="ctr"/>
          <a:lstStyle/>
          <a:p>
            <a:r>
              <a:rPr lang="en-US" sz="675" dirty="0">
                <a:solidFill>
                  <a:schemeClr val="bg1"/>
                </a:solidFill>
              </a:rPr>
              <a:t>10 GbE</a:t>
            </a:r>
          </a:p>
        </p:txBody>
      </p:sp>
      <p:grpSp>
        <p:nvGrpSpPr>
          <p:cNvPr id="68" name="Group 98"/>
          <p:cNvGrpSpPr/>
          <p:nvPr/>
        </p:nvGrpSpPr>
        <p:grpSpPr>
          <a:xfrm rot="5400000">
            <a:off x="6876920" y="1711450"/>
            <a:ext cx="94375" cy="77966"/>
            <a:chOff x="2828925" y="2305044"/>
            <a:chExt cx="228600" cy="138802"/>
          </a:xfrm>
        </p:grpSpPr>
        <p:sp>
          <p:nvSpPr>
            <p:cNvPr id="336" name="Rectangle 335"/>
            <p:cNvSpPr/>
            <p:nvPr/>
          </p:nvSpPr>
          <p:spPr>
            <a:xfrm>
              <a:off x="2828925" y="2305049"/>
              <a:ext cx="228600" cy="133350"/>
            </a:xfrm>
            <a:prstGeom prst="rect">
              <a:avLst/>
            </a:prstGeom>
            <a:solidFill>
              <a:schemeClr val="tx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dirty="0">
                <a:solidFill>
                  <a:srgbClr val="FFFFFF"/>
                </a:solidFill>
              </a:endParaRPr>
            </a:p>
          </p:txBody>
        </p:sp>
        <p:cxnSp>
          <p:nvCxnSpPr>
            <p:cNvPr id="337" name="Straight Connector 336"/>
            <p:cNvCxnSpPr/>
            <p:nvPr/>
          </p:nvCxnSpPr>
          <p:spPr>
            <a:xfrm rot="5400000">
              <a:off x="2936816" y="2372513"/>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rot="5400000">
              <a:off x="2883583" y="2372518"/>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rot="5400000">
              <a:off x="2824731" y="2376377"/>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449" name="Straight Connector 448"/>
          <p:cNvCxnSpPr/>
          <p:nvPr/>
        </p:nvCxnSpPr>
        <p:spPr>
          <a:xfrm flipV="1">
            <a:off x="5335630" y="1505869"/>
            <a:ext cx="221960" cy="277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a:off x="5335630" y="1781785"/>
            <a:ext cx="208244" cy="52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285"/>
          <p:cNvGrpSpPr/>
          <p:nvPr/>
        </p:nvGrpSpPr>
        <p:grpSpPr>
          <a:xfrm>
            <a:off x="3885792" y="1853009"/>
            <a:ext cx="468499" cy="96707"/>
            <a:chOff x="3557118" y="2302759"/>
            <a:chExt cx="624665" cy="128943"/>
          </a:xfrm>
          <a:solidFill>
            <a:schemeClr val="accent6"/>
          </a:solidFill>
        </p:grpSpPr>
        <p:sp>
          <p:nvSpPr>
            <p:cNvPr id="287" name="Rectangle 286"/>
            <p:cNvSpPr/>
            <p:nvPr/>
          </p:nvSpPr>
          <p:spPr bwMode="auto">
            <a:xfrm>
              <a:off x="3557118" y="2311127"/>
              <a:ext cx="301449" cy="120575"/>
            </a:xfrm>
            <a:prstGeom prst="rect">
              <a:avLst/>
            </a:prstGeom>
            <a:grpFill/>
            <a:ln w="25400" cap="flat" cmpd="sng" algn="ctr">
              <a:noFill/>
              <a:prstDash val="solid"/>
              <a:round/>
              <a:headEnd type="none" w="med" len="med"/>
              <a:tailEnd type="none" w="med" len="med"/>
            </a:ln>
            <a:effectLst>
              <a:prstShdw prst="shdw17">
                <a:srgbClr val="006F00">
                  <a:gamma/>
                  <a:shade val="60000"/>
                  <a:invGamma/>
                  <a:alpha val="99000"/>
                </a:srgbClr>
              </a:prstShdw>
            </a:effectLst>
          </p:spPr>
          <p:txBody>
            <a:bodyPr vert="horz" wrap="square" lIns="54000" tIns="27000" rIns="54000" bIns="34290" numCol="1" rtlCol="0" anchor="ctr" anchorCtr="0" compatLnSpc="1">
              <a:prstTxWarp prst="textNoShape">
                <a:avLst/>
              </a:prstTxWarp>
            </a:bodyPr>
            <a:lstStyle/>
            <a:p>
              <a:pPr algn="ctr" defTabSz="685800" eaLnBrk="1" hangingPunct="1"/>
              <a:r>
                <a:rPr lang="en-US" sz="525" dirty="0">
                  <a:latin typeface="+mn-lt"/>
                  <a:cs typeface="Arial" pitchFamily="34" charset="0"/>
                </a:rPr>
                <a:t>Pkt</a:t>
              </a:r>
            </a:p>
          </p:txBody>
        </p:sp>
        <p:sp>
          <p:nvSpPr>
            <p:cNvPr id="288" name="Rectangle 287"/>
            <p:cNvSpPr/>
            <p:nvPr/>
          </p:nvSpPr>
          <p:spPr bwMode="auto">
            <a:xfrm>
              <a:off x="3880334" y="2302759"/>
              <a:ext cx="301449" cy="120575"/>
            </a:xfrm>
            <a:prstGeom prst="rect">
              <a:avLst/>
            </a:prstGeom>
            <a:grpFill/>
            <a:ln w="25400" cap="flat" cmpd="sng" algn="ctr">
              <a:noFill/>
              <a:prstDash val="solid"/>
              <a:round/>
              <a:headEnd type="none" w="med" len="med"/>
              <a:tailEnd type="none" w="med" len="med"/>
            </a:ln>
            <a:effectLst>
              <a:prstShdw prst="shdw17">
                <a:srgbClr val="006F00">
                  <a:gamma/>
                  <a:shade val="60000"/>
                  <a:invGamma/>
                  <a:alpha val="99000"/>
                </a:srgbClr>
              </a:prstShdw>
            </a:effectLst>
          </p:spPr>
          <p:txBody>
            <a:bodyPr vert="horz" wrap="square" lIns="54000" tIns="27000" rIns="54000" bIns="34290" numCol="1" rtlCol="0" anchor="ctr" anchorCtr="0" compatLnSpc="1">
              <a:prstTxWarp prst="textNoShape">
                <a:avLst/>
              </a:prstTxWarp>
            </a:bodyPr>
            <a:lstStyle/>
            <a:p>
              <a:pPr algn="ctr" defTabSz="685800" eaLnBrk="1" hangingPunct="1"/>
              <a:r>
                <a:rPr lang="en-US" sz="525" dirty="0">
                  <a:latin typeface="+mn-lt"/>
                  <a:cs typeface="Arial" pitchFamily="34" charset="0"/>
                </a:rPr>
                <a:t>Pkt</a:t>
              </a:r>
            </a:p>
          </p:txBody>
        </p:sp>
      </p:grpSp>
      <p:grpSp>
        <p:nvGrpSpPr>
          <p:cNvPr id="70" name="Group 168"/>
          <p:cNvGrpSpPr/>
          <p:nvPr/>
        </p:nvGrpSpPr>
        <p:grpSpPr>
          <a:xfrm>
            <a:off x="1533211" y="3281786"/>
            <a:ext cx="1815214" cy="417939"/>
            <a:chOff x="378391" y="2514638"/>
            <a:chExt cx="2781285" cy="557252"/>
          </a:xfrm>
        </p:grpSpPr>
        <p:grpSp>
          <p:nvGrpSpPr>
            <p:cNvPr id="71" name="Group 23"/>
            <p:cNvGrpSpPr/>
            <p:nvPr/>
          </p:nvGrpSpPr>
          <p:grpSpPr>
            <a:xfrm>
              <a:off x="378391" y="2514638"/>
              <a:ext cx="2632825" cy="557252"/>
              <a:chOff x="441445" y="2564320"/>
              <a:chExt cx="2764209" cy="557252"/>
            </a:xfrm>
          </p:grpSpPr>
          <p:sp>
            <p:nvSpPr>
              <p:cNvPr id="210" name="Rounded Rectangle 209"/>
              <p:cNvSpPr/>
              <p:nvPr/>
            </p:nvSpPr>
            <p:spPr>
              <a:xfrm>
                <a:off x="441445" y="2564320"/>
                <a:ext cx="2764209" cy="557252"/>
              </a:xfrm>
              <a:prstGeom prst="roundRect">
                <a:avLst/>
              </a:prstGeom>
              <a:solidFill>
                <a:srgbClr val="537E25"/>
              </a:solidFill>
              <a:ln>
                <a:noFill/>
              </a:ln>
            </p:spPr>
            <p:style>
              <a:lnRef idx="1">
                <a:schemeClr val="accent3"/>
              </a:lnRef>
              <a:fillRef idx="3">
                <a:schemeClr val="accent3"/>
              </a:fillRef>
              <a:effectRef idx="2">
                <a:schemeClr val="accent3"/>
              </a:effectRef>
              <a:fontRef idx="minor">
                <a:schemeClr val="lt1"/>
              </a:fontRef>
            </p:style>
            <p:txBody>
              <a:bodyPr lIns="27000" tIns="27000" rIns="27000" bIns="27000" rtlCol="0" anchor="t" anchorCtr="0"/>
              <a:lstStyle/>
              <a:p>
                <a:pPr algn="l"/>
                <a:r>
                  <a:rPr lang="en-US" sz="675" b="1" dirty="0">
                    <a:solidFill>
                      <a:schemeClr val="tx1"/>
                    </a:solidFill>
                  </a:rPr>
                  <a:t>Physical	</a:t>
                </a:r>
              </a:p>
              <a:p>
                <a:pPr algn="l"/>
                <a:r>
                  <a:rPr lang="en-US" sz="675" b="1" dirty="0">
                    <a:solidFill>
                      <a:schemeClr val="tx1"/>
                    </a:solidFill>
                  </a:rPr>
                  <a:t>Core 4</a:t>
                </a:r>
              </a:p>
              <a:p>
                <a:r>
                  <a:rPr lang="en-US" sz="675" b="1" dirty="0">
                    <a:solidFill>
                      <a:schemeClr val="bg2"/>
                    </a:solidFill>
                  </a:rPr>
                  <a:t>Intel® DPDK</a:t>
                </a:r>
              </a:p>
            </p:txBody>
          </p:sp>
          <p:sp>
            <p:nvSpPr>
              <p:cNvPr id="211" name="TextBox 210"/>
              <p:cNvSpPr txBox="1"/>
              <p:nvPr/>
            </p:nvSpPr>
            <p:spPr>
              <a:xfrm>
                <a:off x="1156723" y="2596056"/>
                <a:ext cx="1447536" cy="488201"/>
              </a:xfrm>
              <a:prstGeom prst="rect">
                <a:avLst/>
              </a:prstGeom>
              <a:noFill/>
              <a:ln w="15875">
                <a:solidFill>
                  <a:schemeClr val="accent4"/>
                </a:solidFill>
              </a:ln>
            </p:spPr>
            <p:txBody>
              <a:bodyPr wrap="square" tIns="27000" bIns="27000" rtlCol="0">
                <a:spAutoFit/>
              </a:bodyPr>
              <a:lstStyle/>
              <a:p>
                <a:pPr algn="l"/>
                <a:r>
                  <a:rPr lang="en-US" sz="675" dirty="0">
                    <a:latin typeface="+mn-lt"/>
                  </a:rPr>
                  <a:t>PMD Packet I/O </a:t>
                </a:r>
              </a:p>
              <a:p>
                <a:pPr algn="l"/>
                <a:r>
                  <a:rPr lang="en-US" sz="675" dirty="0">
                    <a:latin typeface="+mn-lt"/>
                  </a:rPr>
                  <a:t>Flow Classification</a:t>
                </a:r>
              </a:p>
              <a:p>
                <a:pPr algn="l"/>
                <a:r>
                  <a:rPr lang="en-US" sz="675" dirty="0">
                    <a:latin typeface="+mn-lt"/>
                  </a:rPr>
                  <a:t>App A, B, C</a:t>
                </a:r>
              </a:p>
            </p:txBody>
          </p:sp>
        </p:grpSp>
        <p:grpSp>
          <p:nvGrpSpPr>
            <p:cNvPr id="72" name="Group 195"/>
            <p:cNvGrpSpPr/>
            <p:nvPr/>
          </p:nvGrpSpPr>
          <p:grpSpPr>
            <a:xfrm>
              <a:off x="2646331" y="2524125"/>
              <a:ext cx="513345" cy="400109"/>
              <a:chOff x="2646331" y="3152775"/>
              <a:chExt cx="513345" cy="400109"/>
            </a:xfrm>
          </p:grpSpPr>
          <p:grpSp>
            <p:nvGrpSpPr>
              <p:cNvPr id="73" name="Group 98"/>
              <p:cNvGrpSpPr/>
              <p:nvPr/>
            </p:nvGrpSpPr>
            <p:grpSpPr>
              <a:xfrm rot="10800000">
                <a:off x="2646331" y="3226279"/>
                <a:ext cx="125833" cy="103955"/>
                <a:chOff x="2828925" y="2305044"/>
                <a:chExt cx="228600" cy="138802"/>
              </a:xfrm>
            </p:grpSpPr>
            <p:sp>
              <p:nvSpPr>
                <p:cNvPr id="195" name="Rectangle 194"/>
                <p:cNvSpPr/>
                <p:nvPr/>
              </p:nvSpPr>
              <p:spPr>
                <a:xfrm>
                  <a:off x="2828925" y="2305049"/>
                  <a:ext cx="228600" cy="133350"/>
                </a:xfrm>
                <a:prstGeom prst="rect">
                  <a:avLst/>
                </a:prstGeom>
                <a:solidFill>
                  <a:schemeClr val="tx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dirty="0">
                    <a:solidFill>
                      <a:srgbClr val="FFFFFF"/>
                    </a:solidFill>
                  </a:endParaRPr>
                </a:p>
              </p:txBody>
            </p:sp>
            <p:cxnSp>
              <p:nvCxnSpPr>
                <p:cNvPr id="196" name="Straight Connector 195"/>
                <p:cNvCxnSpPr/>
                <p:nvPr/>
              </p:nvCxnSpPr>
              <p:spPr>
                <a:xfrm rot="5400000">
                  <a:off x="2936816" y="2372513"/>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rot="5400000">
                  <a:off x="2883583" y="2372518"/>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rot="5400000">
                  <a:off x="2824731" y="2376377"/>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74" name="Group 98"/>
              <p:cNvGrpSpPr/>
              <p:nvPr/>
            </p:nvGrpSpPr>
            <p:grpSpPr>
              <a:xfrm rot="10800000">
                <a:off x="2646331" y="3359629"/>
                <a:ext cx="125833" cy="103955"/>
                <a:chOff x="2828925" y="2305044"/>
                <a:chExt cx="228600" cy="138802"/>
              </a:xfrm>
            </p:grpSpPr>
            <p:sp>
              <p:nvSpPr>
                <p:cNvPr id="186" name="Rectangle 185"/>
                <p:cNvSpPr/>
                <p:nvPr/>
              </p:nvSpPr>
              <p:spPr>
                <a:xfrm>
                  <a:off x="2828925" y="2305049"/>
                  <a:ext cx="228600" cy="133350"/>
                </a:xfrm>
                <a:prstGeom prst="rect">
                  <a:avLst/>
                </a:prstGeom>
                <a:solidFill>
                  <a:schemeClr val="tx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dirty="0">
                    <a:solidFill>
                      <a:srgbClr val="FFFFFF"/>
                    </a:solidFill>
                  </a:endParaRPr>
                </a:p>
              </p:txBody>
            </p:sp>
            <p:cxnSp>
              <p:nvCxnSpPr>
                <p:cNvPr id="187" name="Straight Connector 186"/>
                <p:cNvCxnSpPr/>
                <p:nvPr/>
              </p:nvCxnSpPr>
              <p:spPr>
                <a:xfrm rot="5400000">
                  <a:off x="2936816" y="2372513"/>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5400000">
                  <a:off x="2883583" y="2372518"/>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rot="5400000">
                  <a:off x="2824731" y="2376377"/>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85" name="TextBox 184"/>
              <p:cNvSpPr txBox="1"/>
              <p:nvPr/>
            </p:nvSpPr>
            <p:spPr>
              <a:xfrm>
                <a:off x="2714625" y="3152775"/>
                <a:ext cx="445051" cy="400109"/>
              </a:xfrm>
              <a:prstGeom prst="rect">
                <a:avLst/>
              </a:prstGeom>
              <a:noFill/>
            </p:spPr>
            <p:txBody>
              <a:bodyPr wrap="none" rtlCol="0">
                <a:spAutoFit/>
              </a:bodyPr>
              <a:lstStyle/>
              <a:p>
                <a:pPr algn="l"/>
                <a:r>
                  <a:rPr lang="en-US" sz="675" dirty="0">
                    <a:latin typeface="+mn-lt"/>
                  </a:rPr>
                  <a:t>Rx</a:t>
                </a:r>
              </a:p>
              <a:p>
                <a:pPr algn="l"/>
                <a:r>
                  <a:rPr lang="en-US" sz="675" dirty="0">
                    <a:latin typeface="+mn-lt"/>
                  </a:rPr>
                  <a:t>Tx</a:t>
                </a:r>
              </a:p>
            </p:txBody>
          </p:sp>
        </p:grpSp>
        <p:cxnSp>
          <p:nvCxnSpPr>
            <p:cNvPr id="181" name="Shape 212"/>
            <p:cNvCxnSpPr>
              <a:stCxn id="195" idx="3"/>
              <a:endCxn id="211" idx="3"/>
            </p:cNvCxnSpPr>
            <p:nvPr/>
          </p:nvCxnSpPr>
          <p:spPr>
            <a:xfrm rot="10800000" flipV="1">
              <a:off x="2438407" y="2651643"/>
              <a:ext cx="207925" cy="138831"/>
            </a:xfrm>
            <a:prstGeom prst="curvedConnector3">
              <a:avLst>
                <a:gd name="adj1" fmla="val 50000"/>
              </a:avLst>
            </a:prstGeom>
            <a:ln w="6350">
              <a:solidFill>
                <a:srgbClr val="FFFF00"/>
              </a:solidFill>
              <a:tailEnd type="triangle" w="sm" len="med"/>
            </a:ln>
          </p:spPr>
          <p:style>
            <a:lnRef idx="1">
              <a:schemeClr val="dk1"/>
            </a:lnRef>
            <a:fillRef idx="0">
              <a:schemeClr val="dk1"/>
            </a:fillRef>
            <a:effectRef idx="0">
              <a:schemeClr val="dk1"/>
            </a:effectRef>
            <a:fontRef idx="minor">
              <a:schemeClr val="tx1"/>
            </a:fontRef>
          </p:style>
        </p:cxnSp>
        <p:cxnSp>
          <p:nvCxnSpPr>
            <p:cNvPr id="182" name="Shape 208"/>
            <p:cNvCxnSpPr>
              <a:stCxn id="211" idx="2"/>
              <a:endCxn id="186" idx="3"/>
            </p:cNvCxnSpPr>
            <p:nvPr/>
          </p:nvCxnSpPr>
          <p:spPr>
            <a:xfrm rot="5400000" flipH="1" flipV="1">
              <a:off x="2072895" y="2461140"/>
              <a:ext cx="249580" cy="897291"/>
            </a:xfrm>
            <a:prstGeom prst="curvedConnector4">
              <a:avLst>
                <a:gd name="adj1" fmla="val -122125"/>
                <a:gd name="adj2" fmla="val 88414"/>
              </a:avLst>
            </a:prstGeom>
            <a:ln w="6350">
              <a:solidFill>
                <a:srgbClr val="FFFF00"/>
              </a:solidFill>
              <a:tailEnd type="triangle" w="sm" len="med"/>
            </a:ln>
          </p:spPr>
          <p:style>
            <a:lnRef idx="1">
              <a:schemeClr val="dk1"/>
            </a:lnRef>
            <a:fillRef idx="0">
              <a:schemeClr val="dk1"/>
            </a:fillRef>
            <a:effectRef idx="0">
              <a:schemeClr val="dk1"/>
            </a:effectRef>
            <a:fontRef idx="minor">
              <a:schemeClr val="tx1"/>
            </a:fontRef>
          </p:style>
        </p:cxnSp>
      </p:grpSp>
      <p:grpSp>
        <p:nvGrpSpPr>
          <p:cNvPr id="75" name="Group 298"/>
          <p:cNvGrpSpPr/>
          <p:nvPr/>
        </p:nvGrpSpPr>
        <p:grpSpPr>
          <a:xfrm>
            <a:off x="3885782" y="2342858"/>
            <a:ext cx="468499" cy="96707"/>
            <a:chOff x="3557118" y="2302759"/>
            <a:chExt cx="624665" cy="128943"/>
          </a:xfrm>
          <a:solidFill>
            <a:schemeClr val="accent6"/>
          </a:solidFill>
        </p:grpSpPr>
        <p:sp>
          <p:nvSpPr>
            <p:cNvPr id="300" name="Rectangle 299"/>
            <p:cNvSpPr/>
            <p:nvPr/>
          </p:nvSpPr>
          <p:spPr bwMode="auto">
            <a:xfrm>
              <a:off x="3557118" y="2311127"/>
              <a:ext cx="301449" cy="120575"/>
            </a:xfrm>
            <a:prstGeom prst="rect">
              <a:avLst/>
            </a:prstGeom>
            <a:grpFill/>
            <a:ln w="25400" cap="flat" cmpd="sng" algn="ctr">
              <a:noFill/>
              <a:prstDash val="solid"/>
              <a:round/>
              <a:headEnd type="none" w="med" len="med"/>
              <a:tailEnd type="none" w="med" len="med"/>
            </a:ln>
            <a:effectLst>
              <a:prstShdw prst="shdw17">
                <a:srgbClr val="006F00">
                  <a:gamma/>
                  <a:shade val="60000"/>
                  <a:invGamma/>
                  <a:alpha val="99000"/>
                </a:srgbClr>
              </a:prstShdw>
            </a:effectLst>
          </p:spPr>
          <p:txBody>
            <a:bodyPr vert="horz" wrap="square" lIns="54000" tIns="27000" rIns="54000" bIns="34290" numCol="1" rtlCol="0" anchor="ctr" anchorCtr="0" compatLnSpc="1">
              <a:prstTxWarp prst="textNoShape">
                <a:avLst/>
              </a:prstTxWarp>
            </a:bodyPr>
            <a:lstStyle/>
            <a:p>
              <a:pPr algn="ctr" defTabSz="685800" eaLnBrk="1" hangingPunct="1"/>
              <a:r>
                <a:rPr lang="en-US" sz="525" dirty="0">
                  <a:latin typeface="+mn-lt"/>
                  <a:cs typeface="Arial" pitchFamily="34" charset="0"/>
                </a:rPr>
                <a:t>Pkt</a:t>
              </a:r>
            </a:p>
          </p:txBody>
        </p:sp>
        <p:sp>
          <p:nvSpPr>
            <p:cNvPr id="301" name="Rectangle 300"/>
            <p:cNvSpPr/>
            <p:nvPr/>
          </p:nvSpPr>
          <p:spPr bwMode="auto">
            <a:xfrm>
              <a:off x="3880334" y="2302759"/>
              <a:ext cx="301449" cy="120575"/>
            </a:xfrm>
            <a:prstGeom prst="rect">
              <a:avLst/>
            </a:prstGeom>
            <a:grpFill/>
            <a:ln w="25400" cap="flat" cmpd="sng" algn="ctr">
              <a:noFill/>
              <a:prstDash val="solid"/>
              <a:round/>
              <a:headEnd type="none" w="med" len="med"/>
              <a:tailEnd type="none" w="med" len="med"/>
            </a:ln>
            <a:effectLst>
              <a:prstShdw prst="shdw17">
                <a:srgbClr val="006F00">
                  <a:gamma/>
                  <a:shade val="60000"/>
                  <a:invGamma/>
                  <a:alpha val="99000"/>
                </a:srgbClr>
              </a:prstShdw>
            </a:effectLst>
          </p:spPr>
          <p:txBody>
            <a:bodyPr vert="horz" wrap="square" lIns="54000" tIns="27000" rIns="54000" bIns="34290" numCol="1" rtlCol="0" anchor="ctr" anchorCtr="0" compatLnSpc="1">
              <a:prstTxWarp prst="textNoShape">
                <a:avLst/>
              </a:prstTxWarp>
            </a:bodyPr>
            <a:lstStyle/>
            <a:p>
              <a:pPr algn="ctr" defTabSz="685800" eaLnBrk="1" hangingPunct="1"/>
              <a:r>
                <a:rPr lang="en-US" sz="525" dirty="0">
                  <a:latin typeface="+mn-lt"/>
                  <a:cs typeface="Arial" pitchFamily="34" charset="0"/>
                </a:rPr>
                <a:t>Pkt</a:t>
              </a:r>
            </a:p>
          </p:txBody>
        </p:sp>
      </p:grpSp>
      <p:sp>
        <p:nvSpPr>
          <p:cNvPr id="302" name="Rectangle 301"/>
          <p:cNvSpPr/>
          <p:nvPr/>
        </p:nvSpPr>
        <p:spPr bwMode="auto">
          <a:xfrm>
            <a:off x="3870707" y="3141595"/>
            <a:ext cx="226087" cy="90431"/>
          </a:xfrm>
          <a:prstGeom prst="rect">
            <a:avLst/>
          </a:prstGeom>
          <a:solidFill>
            <a:schemeClr val="accent6"/>
          </a:solidFill>
          <a:ln w="25400" cap="flat" cmpd="sng" algn="ctr">
            <a:noFill/>
            <a:prstDash val="solid"/>
            <a:round/>
            <a:headEnd type="none" w="med" len="med"/>
            <a:tailEnd type="none" w="med" len="med"/>
          </a:ln>
          <a:effectLst>
            <a:prstShdw prst="shdw17">
              <a:srgbClr val="006F00">
                <a:gamma/>
                <a:shade val="60000"/>
                <a:invGamma/>
                <a:alpha val="99000"/>
              </a:srgbClr>
            </a:prstShdw>
          </a:effectLst>
        </p:spPr>
        <p:txBody>
          <a:bodyPr vert="horz" wrap="square" lIns="54000" tIns="27000" rIns="54000" bIns="34290" numCol="1" rtlCol="0" anchor="ctr" anchorCtr="0" compatLnSpc="1">
            <a:prstTxWarp prst="textNoShape">
              <a:avLst/>
            </a:prstTxWarp>
          </a:bodyPr>
          <a:lstStyle/>
          <a:p>
            <a:pPr algn="ctr" defTabSz="685800" eaLnBrk="1" hangingPunct="1"/>
            <a:r>
              <a:rPr lang="en-US" sz="525" dirty="0">
                <a:latin typeface="+mn-lt"/>
                <a:cs typeface="Arial" pitchFamily="34" charset="0"/>
              </a:rPr>
              <a:t>Pkt</a:t>
            </a:r>
          </a:p>
        </p:txBody>
      </p:sp>
      <p:sp>
        <p:nvSpPr>
          <p:cNvPr id="303" name="Rectangle 302"/>
          <p:cNvSpPr/>
          <p:nvPr/>
        </p:nvSpPr>
        <p:spPr bwMode="auto">
          <a:xfrm>
            <a:off x="4128210" y="3141595"/>
            <a:ext cx="226087" cy="90431"/>
          </a:xfrm>
          <a:prstGeom prst="rect">
            <a:avLst/>
          </a:prstGeom>
          <a:solidFill>
            <a:schemeClr val="accent6"/>
          </a:solidFill>
          <a:ln w="25400" cap="flat" cmpd="sng" algn="ctr">
            <a:noFill/>
            <a:prstDash val="solid"/>
            <a:round/>
            <a:headEnd type="none" w="med" len="med"/>
            <a:tailEnd type="none" w="med" len="med"/>
          </a:ln>
          <a:effectLst>
            <a:prstShdw prst="shdw17">
              <a:srgbClr val="006F00">
                <a:gamma/>
                <a:shade val="60000"/>
                <a:invGamma/>
                <a:alpha val="99000"/>
              </a:srgbClr>
            </a:prstShdw>
          </a:effectLst>
        </p:spPr>
        <p:txBody>
          <a:bodyPr vert="horz" wrap="square" lIns="54000" tIns="27000" rIns="54000" bIns="34290" numCol="1" rtlCol="0" anchor="ctr" anchorCtr="0" compatLnSpc="1">
            <a:prstTxWarp prst="textNoShape">
              <a:avLst/>
            </a:prstTxWarp>
          </a:bodyPr>
          <a:lstStyle/>
          <a:p>
            <a:pPr algn="ctr" defTabSz="685800" eaLnBrk="1" hangingPunct="1"/>
            <a:r>
              <a:rPr lang="en-US" sz="525" dirty="0">
                <a:latin typeface="+mn-lt"/>
                <a:cs typeface="Arial" pitchFamily="34" charset="0"/>
              </a:rPr>
              <a:t>Pkt</a:t>
            </a:r>
          </a:p>
        </p:txBody>
      </p:sp>
      <p:cxnSp>
        <p:nvCxnSpPr>
          <p:cNvPr id="453" name="Straight Connector 452"/>
          <p:cNvCxnSpPr>
            <a:stCxn id="185" idx="3"/>
            <a:endCxn id="208" idx="1"/>
          </p:cNvCxnSpPr>
          <p:nvPr/>
        </p:nvCxnSpPr>
        <p:spPr>
          <a:xfrm flipV="1">
            <a:off x="3348425" y="3404651"/>
            <a:ext cx="363767" cy="34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7" name="Right Brace 276"/>
          <p:cNvSpPr/>
          <p:nvPr/>
        </p:nvSpPr>
        <p:spPr>
          <a:xfrm>
            <a:off x="3316875" y="2838094"/>
            <a:ext cx="378619" cy="1137491"/>
          </a:xfrm>
          <a:prstGeom prst="rightBrace">
            <a:avLst>
              <a:gd name="adj1" fmla="val 23654"/>
              <a:gd name="adj2" fmla="val 50000"/>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dirty="0"/>
          </a:p>
        </p:txBody>
      </p:sp>
      <p:cxnSp>
        <p:nvCxnSpPr>
          <p:cNvPr id="462" name="Shape 84"/>
          <p:cNvCxnSpPr/>
          <p:nvPr/>
        </p:nvCxnSpPr>
        <p:spPr>
          <a:xfrm rot="5400000">
            <a:off x="6061753" y="1839309"/>
            <a:ext cx="736574" cy="470764"/>
          </a:xfrm>
          <a:prstGeom prst="curvedConnector3">
            <a:avLst>
              <a:gd name="adj1" fmla="val 50000"/>
            </a:avLst>
          </a:prstGeom>
          <a:ln w="6350">
            <a:solidFill>
              <a:srgbClr val="FFFF00"/>
            </a:solidFill>
            <a:tailEnd type="triangle" w="sm" len="med"/>
          </a:ln>
        </p:spPr>
        <p:style>
          <a:lnRef idx="1">
            <a:schemeClr val="dk1"/>
          </a:lnRef>
          <a:fillRef idx="0">
            <a:schemeClr val="dk1"/>
          </a:fillRef>
          <a:effectRef idx="0">
            <a:schemeClr val="dk1"/>
          </a:effectRef>
          <a:fontRef idx="minor">
            <a:schemeClr val="tx1"/>
          </a:fontRef>
        </p:style>
      </p:cxnSp>
      <p:cxnSp>
        <p:nvCxnSpPr>
          <p:cNvPr id="465" name="Shape 464"/>
          <p:cNvCxnSpPr/>
          <p:nvPr/>
        </p:nvCxnSpPr>
        <p:spPr>
          <a:xfrm flipH="1" flipV="1">
            <a:off x="6925645" y="1797621"/>
            <a:ext cx="447128" cy="820865"/>
          </a:xfrm>
          <a:prstGeom prst="curvedConnector4">
            <a:avLst>
              <a:gd name="adj1" fmla="val -38345"/>
              <a:gd name="adj2" fmla="val 55395"/>
            </a:avLst>
          </a:prstGeom>
          <a:ln w="6350">
            <a:solidFill>
              <a:srgbClr val="FFFF00"/>
            </a:solidFill>
            <a:tailEnd type="triangle" w="sm" len="med"/>
          </a:ln>
        </p:spPr>
        <p:style>
          <a:lnRef idx="1">
            <a:schemeClr val="dk1"/>
          </a:lnRef>
          <a:fillRef idx="0">
            <a:schemeClr val="dk1"/>
          </a:fillRef>
          <a:effectRef idx="0">
            <a:schemeClr val="dk1"/>
          </a:effectRef>
          <a:fontRef idx="minor">
            <a:schemeClr val="tx1"/>
          </a:fontRef>
        </p:style>
      </p:cxnSp>
      <p:sp>
        <p:nvSpPr>
          <p:cNvPr id="468" name="Rectangle 467"/>
          <p:cNvSpPr/>
          <p:nvPr/>
        </p:nvSpPr>
        <p:spPr bwMode="auto">
          <a:xfrm>
            <a:off x="4687131" y="1506532"/>
            <a:ext cx="226087" cy="90431"/>
          </a:xfrm>
          <a:prstGeom prst="rect">
            <a:avLst/>
          </a:prstGeom>
          <a:solidFill>
            <a:schemeClr val="accent6"/>
          </a:solidFill>
          <a:ln w="25400" cap="flat" cmpd="sng" algn="ctr">
            <a:noFill/>
            <a:prstDash val="solid"/>
            <a:round/>
            <a:headEnd type="none" w="med" len="med"/>
            <a:tailEnd type="none" w="med" len="med"/>
          </a:ln>
          <a:effectLst>
            <a:prstShdw prst="shdw17">
              <a:srgbClr val="006F00">
                <a:gamma/>
                <a:shade val="60000"/>
                <a:invGamma/>
                <a:alpha val="99000"/>
              </a:srgbClr>
            </a:prstShdw>
          </a:effectLst>
        </p:spPr>
        <p:txBody>
          <a:bodyPr vert="horz" wrap="square" lIns="54000" tIns="27000" rIns="54000" bIns="34290" numCol="1" rtlCol="0" anchor="ctr" anchorCtr="0" compatLnSpc="1">
            <a:prstTxWarp prst="textNoShape">
              <a:avLst/>
            </a:prstTxWarp>
          </a:bodyPr>
          <a:lstStyle/>
          <a:p>
            <a:pPr algn="ctr" defTabSz="685800" eaLnBrk="1" hangingPunct="1"/>
            <a:r>
              <a:rPr lang="en-US" sz="525" dirty="0">
                <a:latin typeface="+mn-lt"/>
                <a:cs typeface="Arial" pitchFamily="34" charset="0"/>
              </a:rPr>
              <a:t>Pkt</a:t>
            </a:r>
          </a:p>
        </p:txBody>
      </p:sp>
      <p:sp>
        <p:nvSpPr>
          <p:cNvPr id="469" name="Rectangle 468"/>
          <p:cNvSpPr/>
          <p:nvPr/>
        </p:nvSpPr>
        <p:spPr bwMode="auto">
          <a:xfrm>
            <a:off x="4687131" y="1703725"/>
            <a:ext cx="226087" cy="90431"/>
          </a:xfrm>
          <a:prstGeom prst="rect">
            <a:avLst/>
          </a:prstGeom>
          <a:solidFill>
            <a:schemeClr val="accent6"/>
          </a:solidFill>
          <a:ln w="25400" cap="flat" cmpd="sng" algn="ctr">
            <a:noFill/>
            <a:prstDash val="solid"/>
            <a:round/>
            <a:headEnd type="none" w="med" len="med"/>
            <a:tailEnd type="none" w="med" len="med"/>
          </a:ln>
          <a:effectLst>
            <a:prstShdw prst="shdw17">
              <a:srgbClr val="006F00">
                <a:gamma/>
                <a:shade val="60000"/>
                <a:invGamma/>
                <a:alpha val="99000"/>
              </a:srgbClr>
            </a:prstShdw>
          </a:effectLst>
        </p:spPr>
        <p:txBody>
          <a:bodyPr vert="horz" wrap="square" lIns="54000" tIns="27000" rIns="54000" bIns="34290" numCol="1" rtlCol="0" anchor="ctr" anchorCtr="0" compatLnSpc="1">
            <a:prstTxWarp prst="textNoShape">
              <a:avLst/>
            </a:prstTxWarp>
          </a:bodyPr>
          <a:lstStyle/>
          <a:p>
            <a:pPr algn="ctr" defTabSz="685800" eaLnBrk="1" hangingPunct="1"/>
            <a:r>
              <a:rPr lang="en-US" sz="525" dirty="0">
                <a:latin typeface="+mn-lt"/>
                <a:cs typeface="Arial" pitchFamily="34" charset="0"/>
              </a:rPr>
              <a:t>Pkt</a:t>
            </a:r>
          </a:p>
        </p:txBody>
      </p:sp>
      <p:grpSp>
        <p:nvGrpSpPr>
          <p:cNvPr id="76" name="Group 98"/>
          <p:cNvGrpSpPr/>
          <p:nvPr/>
        </p:nvGrpSpPr>
        <p:grpSpPr>
          <a:xfrm rot="10800000">
            <a:off x="6141255" y="1514191"/>
            <a:ext cx="94375" cy="77969"/>
            <a:chOff x="2828925" y="2305044"/>
            <a:chExt cx="228600" cy="138807"/>
          </a:xfrm>
        </p:grpSpPr>
        <p:sp>
          <p:nvSpPr>
            <p:cNvPr id="471" name="Rectangle 470"/>
            <p:cNvSpPr/>
            <p:nvPr/>
          </p:nvSpPr>
          <p:spPr>
            <a:xfrm>
              <a:off x="2828925" y="2305049"/>
              <a:ext cx="228600" cy="133350"/>
            </a:xfrm>
            <a:prstGeom prst="rect">
              <a:avLst/>
            </a:prstGeom>
            <a:solidFill>
              <a:schemeClr val="tx2"/>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050" dirty="0">
                <a:solidFill>
                  <a:srgbClr val="FFFFFF"/>
                </a:solidFill>
              </a:endParaRPr>
            </a:p>
          </p:txBody>
        </p:sp>
        <p:cxnSp>
          <p:nvCxnSpPr>
            <p:cNvPr id="472" name="Straight Connector 471"/>
            <p:cNvCxnSpPr/>
            <p:nvPr/>
          </p:nvCxnSpPr>
          <p:spPr>
            <a:xfrm rot="5400000">
              <a:off x="2936816" y="2372513"/>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rot="5400000">
              <a:off x="2883583" y="2372518"/>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rot="5400000">
              <a:off x="2824730" y="2376382"/>
              <a:ext cx="1349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475" name="TextBox 474"/>
          <p:cNvSpPr txBox="1"/>
          <p:nvPr/>
        </p:nvSpPr>
        <p:spPr>
          <a:xfrm>
            <a:off x="4063715" y="3297054"/>
            <a:ext cx="617975" cy="323165"/>
          </a:xfrm>
          <a:prstGeom prst="rect">
            <a:avLst/>
          </a:prstGeom>
          <a:noFill/>
        </p:spPr>
        <p:txBody>
          <a:bodyPr wrap="square" rtlCol="0">
            <a:spAutoFit/>
          </a:bodyPr>
          <a:lstStyle/>
          <a:p>
            <a:r>
              <a:rPr lang="en-US" sz="750" dirty="0">
                <a:latin typeface="+mn-lt"/>
              </a:rPr>
              <a:t>RSS Mode</a:t>
            </a:r>
          </a:p>
        </p:txBody>
      </p:sp>
      <p:sp>
        <p:nvSpPr>
          <p:cNvPr id="216" name="TextBox 215"/>
          <p:cNvSpPr txBox="1"/>
          <p:nvPr/>
        </p:nvSpPr>
        <p:spPr>
          <a:xfrm>
            <a:off x="4027102" y="1049026"/>
            <a:ext cx="706374" cy="369332"/>
          </a:xfrm>
          <a:prstGeom prst="rect">
            <a:avLst/>
          </a:prstGeom>
          <a:noFill/>
        </p:spPr>
        <p:txBody>
          <a:bodyPr wrap="square" rtlCol="0">
            <a:spAutoFit/>
          </a:bodyPr>
          <a:lstStyle/>
          <a:p>
            <a:pPr algn="ctr"/>
            <a:r>
              <a:rPr lang="en-US" dirty="0" smtClean="0">
                <a:latin typeface="+mn-lt"/>
              </a:rPr>
              <a:t>QPI</a:t>
            </a:r>
            <a:endParaRPr lang="en-US" dirty="0">
              <a:latin typeface="+mn-lt"/>
            </a:endParaRPr>
          </a:p>
        </p:txBody>
      </p:sp>
      <p:sp>
        <p:nvSpPr>
          <p:cNvPr id="218" name="Rectangle 217"/>
          <p:cNvSpPr/>
          <p:nvPr/>
        </p:nvSpPr>
        <p:spPr bwMode="auto">
          <a:xfrm rot="5400000">
            <a:off x="3197359" y="3326633"/>
            <a:ext cx="298705" cy="173124"/>
          </a:xfrm>
          <a:prstGeom prst="rect">
            <a:avLst/>
          </a:prstGeom>
          <a:solidFill>
            <a:schemeClr val="accent5"/>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54000" tIns="34290" rIns="54000" bIns="34290" numCol="1" rtlCol="0" anchor="ctr" anchorCtr="0" compatLnSpc="1">
            <a:prstTxWarp prst="textNoShape">
              <a:avLst/>
            </a:prstTxWarp>
            <a:spAutoFit/>
          </a:bodyPr>
          <a:lstStyle/>
          <a:p>
            <a:pPr algn="ctr" defTabSz="685800" eaLnBrk="1" hangingPunct="1"/>
            <a:r>
              <a:rPr lang="en-US" sz="675" dirty="0">
                <a:solidFill>
                  <a:schemeClr val="tx1"/>
                </a:solidFill>
                <a:cs typeface="Arial" pitchFamily="34" charset="0"/>
              </a:rPr>
              <a:t>PCIe</a:t>
            </a:r>
          </a:p>
        </p:txBody>
      </p:sp>
      <p:sp>
        <p:nvSpPr>
          <p:cNvPr id="219" name="Rectangle 218"/>
          <p:cNvSpPr/>
          <p:nvPr/>
        </p:nvSpPr>
        <p:spPr bwMode="auto">
          <a:xfrm rot="5400000">
            <a:off x="3197359" y="2487671"/>
            <a:ext cx="298705" cy="173124"/>
          </a:xfrm>
          <a:prstGeom prst="rect">
            <a:avLst/>
          </a:prstGeom>
          <a:solidFill>
            <a:schemeClr val="bg1">
              <a:lumMod val="60000"/>
              <a:lumOff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54000" tIns="34290" rIns="54000" bIns="34290" numCol="1" rtlCol="0" anchor="ctr" anchorCtr="0" compatLnSpc="1">
            <a:prstTxWarp prst="textNoShape">
              <a:avLst/>
            </a:prstTxWarp>
            <a:spAutoFit/>
          </a:bodyPr>
          <a:lstStyle/>
          <a:p>
            <a:pPr algn="ctr" defTabSz="685800" eaLnBrk="1" hangingPunct="1"/>
            <a:r>
              <a:rPr lang="en-US" sz="675" dirty="0">
                <a:solidFill>
                  <a:srgbClr val="FFFFFF"/>
                </a:solidFill>
                <a:cs typeface="Arial" pitchFamily="34" charset="0"/>
              </a:rPr>
              <a:t>PCIe</a:t>
            </a:r>
          </a:p>
        </p:txBody>
      </p:sp>
      <p:sp>
        <p:nvSpPr>
          <p:cNvPr id="220" name="Rectangle 219"/>
          <p:cNvSpPr/>
          <p:nvPr/>
        </p:nvSpPr>
        <p:spPr bwMode="auto">
          <a:xfrm rot="5400000">
            <a:off x="3197359" y="2060189"/>
            <a:ext cx="298705" cy="173124"/>
          </a:xfrm>
          <a:prstGeom prst="rect">
            <a:avLst/>
          </a:prstGeom>
          <a:solidFill>
            <a:schemeClr val="accent5"/>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54000" tIns="34290" rIns="54000" bIns="34290" numCol="1" rtlCol="0" anchor="ctr" anchorCtr="0" compatLnSpc="1">
            <a:prstTxWarp prst="textNoShape">
              <a:avLst/>
            </a:prstTxWarp>
            <a:spAutoFit/>
          </a:bodyPr>
          <a:lstStyle/>
          <a:p>
            <a:pPr algn="ctr" defTabSz="685800" eaLnBrk="1" hangingPunct="1"/>
            <a:r>
              <a:rPr lang="en-US" sz="675" dirty="0">
                <a:solidFill>
                  <a:schemeClr val="tx1"/>
                </a:solidFill>
                <a:cs typeface="Arial" pitchFamily="34" charset="0"/>
              </a:rPr>
              <a:t>PCIe</a:t>
            </a:r>
          </a:p>
        </p:txBody>
      </p:sp>
      <p:sp>
        <p:nvSpPr>
          <p:cNvPr id="221" name="Rectangle 220"/>
          <p:cNvSpPr/>
          <p:nvPr/>
        </p:nvSpPr>
        <p:spPr bwMode="auto">
          <a:xfrm rot="5400000">
            <a:off x="3199662" y="2487671"/>
            <a:ext cx="298705" cy="173124"/>
          </a:xfrm>
          <a:prstGeom prst="rect">
            <a:avLst/>
          </a:prstGeom>
          <a:solidFill>
            <a:schemeClr val="accent5"/>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54000" tIns="34290" rIns="54000" bIns="34290" numCol="1" rtlCol="0" anchor="ctr" anchorCtr="0" compatLnSpc="1">
            <a:prstTxWarp prst="textNoShape">
              <a:avLst/>
            </a:prstTxWarp>
            <a:spAutoFit/>
          </a:bodyPr>
          <a:lstStyle/>
          <a:p>
            <a:pPr algn="ctr" defTabSz="685800" eaLnBrk="1" hangingPunct="1"/>
            <a:r>
              <a:rPr lang="en-US" sz="675" dirty="0">
                <a:solidFill>
                  <a:schemeClr val="tx1"/>
                </a:solidFill>
                <a:cs typeface="Arial" pitchFamily="34" charset="0"/>
              </a:rPr>
              <a:t>PCIe</a:t>
            </a:r>
          </a:p>
        </p:txBody>
      </p:sp>
      <p:sp>
        <p:nvSpPr>
          <p:cNvPr id="223" name="Rectangle 222"/>
          <p:cNvSpPr/>
          <p:nvPr/>
        </p:nvSpPr>
        <p:spPr bwMode="auto">
          <a:xfrm rot="5400000">
            <a:off x="5309620" y="1429253"/>
            <a:ext cx="298705" cy="173124"/>
          </a:xfrm>
          <a:prstGeom prst="rect">
            <a:avLst/>
          </a:prstGeom>
          <a:solidFill>
            <a:schemeClr val="accent5"/>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54000" tIns="34290" rIns="54000" bIns="34290" numCol="1" rtlCol="0" anchor="ctr" anchorCtr="0" compatLnSpc="1">
            <a:prstTxWarp prst="textNoShape">
              <a:avLst/>
            </a:prstTxWarp>
            <a:spAutoFit/>
          </a:bodyPr>
          <a:lstStyle/>
          <a:p>
            <a:pPr algn="ctr" defTabSz="685800" eaLnBrk="1" hangingPunct="1"/>
            <a:r>
              <a:rPr lang="en-US" sz="675" dirty="0">
                <a:solidFill>
                  <a:schemeClr val="tx1"/>
                </a:solidFill>
                <a:cs typeface="Arial" pitchFamily="34" charset="0"/>
              </a:rPr>
              <a:t>PCIe</a:t>
            </a:r>
          </a:p>
        </p:txBody>
      </p:sp>
      <p:sp>
        <p:nvSpPr>
          <p:cNvPr id="226" name="Rectangle 225"/>
          <p:cNvSpPr/>
          <p:nvPr/>
        </p:nvSpPr>
        <p:spPr bwMode="auto">
          <a:xfrm rot="5400000">
            <a:off x="5309620" y="1742435"/>
            <a:ext cx="298705" cy="173124"/>
          </a:xfrm>
          <a:prstGeom prst="rect">
            <a:avLst/>
          </a:prstGeom>
          <a:solidFill>
            <a:schemeClr val="accent5"/>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54000" tIns="34290" rIns="54000" bIns="34290" numCol="1" rtlCol="0" anchor="ctr" anchorCtr="0" compatLnSpc="1">
            <a:prstTxWarp prst="textNoShape">
              <a:avLst/>
            </a:prstTxWarp>
            <a:spAutoFit/>
          </a:bodyPr>
          <a:lstStyle/>
          <a:p>
            <a:pPr algn="ctr" defTabSz="685800" eaLnBrk="1" hangingPunct="1"/>
            <a:r>
              <a:rPr lang="en-US" sz="675" dirty="0">
                <a:solidFill>
                  <a:schemeClr val="tx1"/>
                </a:solidFill>
                <a:cs typeface="Arial" pitchFamily="34" charset="0"/>
              </a:rPr>
              <a:t>PCIe</a:t>
            </a:r>
          </a:p>
        </p:txBody>
      </p:sp>
      <p:grpSp>
        <p:nvGrpSpPr>
          <p:cNvPr id="77" name="Group 227"/>
          <p:cNvGrpSpPr/>
          <p:nvPr/>
        </p:nvGrpSpPr>
        <p:grpSpPr>
          <a:xfrm>
            <a:off x="5879171" y="879786"/>
            <a:ext cx="1541946" cy="369332"/>
            <a:chOff x="714703" y="1170611"/>
            <a:chExt cx="2055928" cy="492442"/>
          </a:xfrm>
        </p:grpSpPr>
        <p:sp>
          <p:nvSpPr>
            <p:cNvPr id="240" name="Rounded Rectangle 239"/>
            <p:cNvSpPr/>
            <p:nvPr/>
          </p:nvSpPr>
          <p:spPr>
            <a:xfrm>
              <a:off x="714703" y="1202152"/>
              <a:ext cx="1779599" cy="430924"/>
            </a:xfrm>
            <a:prstGeom prst="round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b="1" dirty="0" smtClean="0">
                  <a:solidFill>
                    <a:sysClr val="windowText" lastClr="000000"/>
                  </a:solidFill>
                </a:rPr>
                <a:t>NUMA</a:t>
              </a:r>
              <a:endParaRPr lang="en-US" b="1" dirty="0">
                <a:solidFill>
                  <a:sysClr val="windowText" lastClr="000000"/>
                </a:solidFill>
              </a:endParaRPr>
            </a:p>
          </p:txBody>
        </p:sp>
        <p:sp>
          <p:nvSpPr>
            <p:cNvPr id="241" name="TextBox 240"/>
            <p:cNvSpPr txBox="1"/>
            <p:nvPr/>
          </p:nvSpPr>
          <p:spPr>
            <a:xfrm>
              <a:off x="1692166" y="1170611"/>
              <a:ext cx="1078465" cy="492442"/>
            </a:xfrm>
            <a:prstGeom prst="rect">
              <a:avLst/>
            </a:prstGeom>
            <a:noFill/>
          </p:spPr>
          <p:txBody>
            <a:bodyPr wrap="square" rtlCol="0">
              <a:spAutoFit/>
            </a:bodyPr>
            <a:lstStyle/>
            <a:p>
              <a:pPr algn="l"/>
              <a:r>
                <a:rPr lang="en-US" sz="600" dirty="0">
                  <a:latin typeface="+mn-lt"/>
                </a:rPr>
                <a:t>Pool Caches</a:t>
              </a:r>
            </a:p>
            <a:p>
              <a:pPr algn="l"/>
              <a:r>
                <a:rPr lang="en-US" sz="600" dirty="0">
                  <a:latin typeface="+mn-lt"/>
                </a:rPr>
                <a:t>Queue/Rings</a:t>
              </a:r>
            </a:p>
            <a:p>
              <a:pPr algn="l"/>
              <a:r>
                <a:rPr lang="en-US" sz="600" dirty="0">
                  <a:latin typeface="+mn-lt"/>
                </a:rPr>
                <a:t>Buffers</a:t>
              </a:r>
            </a:p>
          </p:txBody>
        </p:sp>
      </p:grpSp>
      <p:sp>
        <p:nvSpPr>
          <p:cNvPr id="80" name="Down Arrow 79"/>
          <p:cNvSpPr/>
          <p:nvPr/>
        </p:nvSpPr>
        <p:spPr bwMode="auto">
          <a:xfrm>
            <a:off x="7287491" y="641911"/>
            <a:ext cx="211386" cy="1002080"/>
          </a:xfrm>
          <a:prstGeom prst="downArrow">
            <a:avLst/>
          </a:prstGeom>
          <a:solidFill>
            <a:srgbClr val="FFC000"/>
          </a:solidFill>
          <a:ln w="12700" algn="ctr">
            <a:solidFill>
              <a:schemeClr val="bg1"/>
            </a:solidFill>
            <a:round/>
            <a:headEnd type="none" w="sm" len="sm"/>
            <a:tailEnd type="none" w="sm" len="sm"/>
          </a:ln>
          <a:effectLst>
            <a:outerShdw blurRad="50800" dist="38100" dir="8100000" algn="tr" rotWithShape="0">
              <a:prstClr val="black">
                <a:alpha val="40000"/>
              </a:prstClr>
            </a:outerShdw>
          </a:effectLst>
        </p:spPr>
        <p:txBody>
          <a:bodyPr wrap="square" lIns="0" tIns="0" rIns="0" bIns="0" rtlCol="0" anchor="ctr"/>
          <a:lstStyle/>
          <a:p>
            <a:pPr algn="ctr" eaLnBrk="0" hangingPunct="0"/>
            <a:endParaRPr lang="en-US" sz="900" dirty="0">
              <a:solidFill>
                <a:schemeClr val="bg1"/>
              </a:solidFill>
              <a:effectLst>
                <a:outerShdw blurRad="38100" dist="38100" dir="2700000" algn="tl">
                  <a:srgbClr val="000000">
                    <a:alpha val="43137"/>
                  </a:srgbClr>
                </a:outerShdw>
              </a:effectLst>
              <a:latin typeface="+mn-lt"/>
            </a:endParaRPr>
          </a:p>
        </p:txBody>
      </p:sp>
      <p:sp>
        <p:nvSpPr>
          <p:cNvPr id="81" name="TextBox 80"/>
          <p:cNvSpPr txBox="1"/>
          <p:nvPr/>
        </p:nvSpPr>
        <p:spPr>
          <a:xfrm>
            <a:off x="6962471" y="191952"/>
            <a:ext cx="1433960" cy="484748"/>
          </a:xfrm>
          <a:prstGeom prst="rect">
            <a:avLst/>
          </a:prstGeom>
          <a:noFill/>
        </p:spPr>
        <p:txBody>
          <a:bodyPr wrap="square" lIns="0" tIns="0" rIns="0" bIns="0" rtlCol="0" anchor="ctr">
            <a:spAutoFit/>
          </a:bodyPr>
          <a:lstStyle/>
          <a:p>
            <a:r>
              <a:rPr lang="en-US" sz="1050" dirty="0">
                <a:solidFill>
                  <a:srgbClr val="0070C0"/>
                </a:solidFill>
                <a:latin typeface="+mn-lt"/>
              </a:rPr>
              <a:t>Look at more I/O on fewer cores with vectorization</a:t>
            </a:r>
          </a:p>
        </p:txBody>
      </p:sp>
      <p:sp>
        <p:nvSpPr>
          <p:cNvPr id="78" name="Date Placeholder 77"/>
          <p:cNvSpPr>
            <a:spLocks noGrp="1"/>
          </p:cNvSpPr>
          <p:nvPr>
            <p:ph type="dt" sz="half" idx="10"/>
          </p:nvPr>
        </p:nvSpPr>
        <p:spPr/>
        <p:txBody>
          <a:bodyPr/>
          <a:lstStyle/>
          <a:p>
            <a:pPr>
              <a:defRPr/>
            </a:pPr>
            <a:r>
              <a:rPr lang="en-US" smtClean="0"/>
              <a:t>INTEL CONFIDENTIAL</a:t>
            </a:r>
            <a:endParaRPr lang="en-US" dirty="0"/>
          </a:p>
        </p:txBody>
      </p:sp>
    </p:spTree>
    <p:extLst>
      <p:ext uri="{BB962C8B-B14F-4D97-AF65-F5344CB8AC3E}">
        <p14:creationId xmlns:p14="http://schemas.microsoft.com/office/powerpoint/2010/main" val="1618734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417 0.00139 C -0.08767 -0.00023 -0.17118 -0.00138 -0.20868 0.00324 C -0.24618 0.0081 -0.26806 0.02545 -0.22951 0.031 C -0.19097 0.03655 -0.01979 0.03516 0.02222 0.03632 " pathEditMode="relative" rAng="0" ptsTypes="aaaA">
                                      <p:cBhvr>
                                        <p:cTn id="6" dur="3000" fill="hold"/>
                                        <p:tgtEl>
                                          <p:spTgt spid="69"/>
                                        </p:tgtEl>
                                        <p:attrNameLst>
                                          <p:attrName>ppt_x</p:attrName>
                                          <p:attrName>ppt_y</p:attrName>
                                        </p:attrNameLst>
                                      </p:cBhvr>
                                      <p:rCtr x="-11900" y="1600"/>
                                    </p:animMotion>
                                  </p:childTnLst>
                                </p:cTn>
                              </p:par>
                              <p:par>
                                <p:cTn id="7" presetID="0" presetClass="path" presetSubtype="0" accel="50000" decel="50000" fill="hold" nodeType="withEffect">
                                  <p:stCondLst>
                                    <p:cond delay="0"/>
                                  </p:stCondLst>
                                  <p:childTnLst>
                                    <p:animMotion origin="layout" path="M -0.00416 -4.11982E-6 C -0.08767 -0.00162 -0.17118 -0.00277 -0.20868 0.00185 C -0.24618 0.00671 -0.26805 0.02406 -0.22951 0.02961 C -0.19097 0.03516 -0.01979 0.03378 0.02223 0.03493 " pathEditMode="relative" rAng="0" ptsTypes="aaaA">
                                      <p:cBhvr>
                                        <p:cTn id="8" dur="3000" fill="hold"/>
                                        <p:tgtEl>
                                          <p:spTgt spid="75"/>
                                        </p:tgtEl>
                                        <p:attrNameLst>
                                          <p:attrName>ppt_x</p:attrName>
                                          <p:attrName>ppt_y</p:attrName>
                                        </p:attrNameLst>
                                      </p:cBhvr>
                                      <p:rCtr x="-11900" y="1600"/>
                                    </p:animMotion>
                                  </p:childTnLst>
                                </p:cTn>
                              </p:par>
                              <p:par>
                                <p:cTn id="9" presetID="0" presetClass="path" presetSubtype="0" accel="50000" decel="50000" fill="hold" grpId="0" nodeType="withEffect">
                                  <p:stCondLst>
                                    <p:cond delay="0"/>
                                  </p:stCondLst>
                                  <p:childTnLst>
                                    <p:animMotion origin="layout" path="M -6.38889E-6 -1.8737E-7 C -0.02691 0.00301 -0.05365 0.00602 -0.07257 -0.00139 C -0.0915 -0.00879 -0.08264 -0.03632 -0.1132 -0.04372 C -0.14376 -0.05112 -0.2316 -0.05043 -0.25608 -0.04534 C -0.28056 -0.04025 -0.27813 -0.01827 -0.26042 -0.01318 C -0.24271 -0.0081 -0.17379 -0.01342 -0.14948 -0.01457 C -0.12518 -0.01573 -0.12969 -0.03701 -0.11424 -0.02036 C -0.09879 -0.0037 -0.07744 0.06546 -0.05712 0.08513 C -0.03681 0.10479 -0.01459 0.10155 0.00763 0.09831 " pathEditMode="relative" ptsTypes="aaaaaaaaA">
                                      <p:cBhvr>
                                        <p:cTn id="10" dur="3000" fill="hold"/>
                                        <p:tgtEl>
                                          <p:spTgt spid="302"/>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00069 -0.00046 C -0.03889 -0.00463 -0.07743 -0.00601 -0.09809 -0.00046 C -0.11893 0.00509 -0.0934 0.02591 -0.12361 0.03331 C -0.15347 0.04071 -0.25052 0.03493 -0.2783 0.04349 C -0.30608 0.05205 -0.30695 0.08096 -0.29045 0.08466 C -0.27396 0.08837 -0.20938 0.06338 -0.17952 0.06546 C -0.14965 0.06755 -0.14271 0.0923 -0.11129 0.09785 C -0.07986 0.1034 -0.01649 0.09901 0.00851 0.09924 " pathEditMode="relative" rAng="0" ptsTypes="aaaaaaaa">
                                      <p:cBhvr>
                                        <p:cTn id="12" dur="3000" fill="hold"/>
                                        <p:tgtEl>
                                          <p:spTgt spid="303"/>
                                        </p:tgtEl>
                                        <p:attrNameLst>
                                          <p:attrName>ppt_x</p:attrName>
                                          <p:attrName>ppt_y</p:attrName>
                                        </p:attrNameLst>
                                      </p:cBhvr>
                                      <p:rCtr x="-15000" y="4900"/>
                                    </p:animMotion>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0" nodeType="clickEffect">
                                  <p:stCondLst>
                                    <p:cond delay="0"/>
                                  </p:stCondLst>
                                  <p:childTnLst>
                                    <p:animMotion origin="layout" path="M -5.55556E-6 1.88758E-6 C 0.10555 -0.00162 0.2111 -0.00301 0.25503 0.00439 C 0.29895 0.0118 0.27273 0.03146 0.26388 0.04395 C 0.25503 0.05644 0.21214 0.06616 0.20225 0.07911 C 0.19235 0.09206 0.19687 0.11566 0.20451 0.12144 C 0.21214 0.12723 0.23871 0.12191 0.24843 0.11427 C 0.25815 0.10664 0.25607 0.08004 0.26266 0.0761 C 0.26926 0.07217 0.28315 0.0842 0.28801 0.09068 C 0.29287 0.09715 0.28888 0.11011 0.29235 0.11566 C 0.29582 0.12121 0.30155 0.13116 0.30885 0.12445 C 0.31614 0.11774 0.32968 0.07749 0.33628 0.0761 C 0.34287 0.07472 0.33749 0.10941 0.34843 0.11566 C 0.35937 0.12191 0.39548 0.12167 0.40225 0.11427 C 0.40902 0.10687 0.39947 0.0798 0.38905 0.07171 C 0.37864 0.06361 0.35207 0.07032 0.33957 0.06593 C 0.32707 0.06153 0.33489 0.05205 0.3144 0.04534 C 0.29391 0.03863 0.25468 0.02868 0.21648 0.02637 C 0.17829 0.02406 0.11197 0.02082 0.08471 0.03076 C 0.05746 0.04071 0.05503 0.06338 0.05277 0.08628 " pathEditMode="relative" ptsTypes="aaaaaaaaaaaaaaaaaaA">
                                      <p:cBhvr>
                                        <p:cTn id="16" dur="3000" fill="hold"/>
                                        <p:tgtEl>
                                          <p:spTgt spid="468"/>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2.22222E-6 -4.71663E-6 C 0.07934 -0.01526 0.15868 -0.0303 0.20434 -0.03516 C 0.25 -0.04001 0.26371 -0.04348 0.27361 -0.02937 C 0.2835 -0.01526 0.27396 0.02892 0.26371 0.04974 C 0.25347 0.07056 0.22118 0.07495 0.21198 0.09508 C 0.20278 0.1152 0.20399 0.15753 0.20868 0.17118 C 0.21337 0.18483 0.23177 0.18483 0.24062 0.1772 C 0.24948 0.16956 0.25278 0.13209 0.26146 0.12584 C 0.27014 0.1196 0.28628 0.1314 0.29236 0.13903 C 0.29844 0.14666 0.29236 0.1691 0.29774 0.17118 C 0.30312 0.17326 0.3184 0.16008 0.32517 0.15221 C 0.33194 0.14435 0.33403 0.12422 0.33837 0.12446 C 0.34271 0.12469 0.34548 0.14504 0.35156 0.1536 C 0.35764 0.16216 0.36562 0.17766 0.37465 0.17558 C 0.38368 0.1735 0.40416 0.15522 0.40538 0.14042 C 0.4066 0.12561 0.39635 0.09994 0.38246 0.08629 C 0.36857 0.07264 0.33316 0.07218 0.32187 0.05853 C 0.31059 0.04488 0.31597 0.0199 0.31423 0.0044 C 0.3125 -0.0111 0.34531 -0.0296 0.31094 -0.03516 C 0.27656 -0.04071 0.15139 -0.02128 0.10764 -0.02937 C 0.06389 -0.03747 0.05607 -0.0606 0.04826 -0.0835 " pathEditMode="relative" ptsTypes="aaaaaaaaaaaaaaaaaaaaA">
                                      <p:cBhvr>
                                        <p:cTn id="18" dur="3000" fill="hold"/>
                                        <p:tgtEl>
                                          <p:spTgt spid="46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p:bldP spid="303" grpId="0" animBg="1"/>
      <p:bldP spid="468" grpId="0" animBg="1"/>
      <p:bldP spid="46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sz="2400" dirty="0" smtClean="0">
                <a:cs typeface="Verdana" panose="020B0604030504040204" pitchFamily="34" charset="0"/>
              </a:rPr>
              <a:t>Performance: Intel</a:t>
            </a:r>
            <a:r>
              <a:rPr lang="en-US" sz="2400" baseline="30000" dirty="0">
                <a:cs typeface="Verdana" panose="020B0604030504040204" pitchFamily="34" charset="0"/>
              </a:rPr>
              <a:t>®</a:t>
            </a:r>
            <a:r>
              <a:rPr lang="en-US" sz="2400" dirty="0">
                <a:cs typeface="Verdana" panose="020B0604030504040204" pitchFamily="34" charset="0"/>
              </a:rPr>
              <a:t> Xeon</a:t>
            </a:r>
            <a:r>
              <a:rPr lang="en-US" sz="2400" baseline="30000" dirty="0">
                <a:cs typeface="Verdana" panose="020B0604030504040204" pitchFamily="34" charset="0"/>
              </a:rPr>
              <a:t>®</a:t>
            </a:r>
            <a:r>
              <a:rPr lang="en-US" sz="2400" dirty="0">
                <a:cs typeface="Verdana" panose="020B0604030504040204" pitchFamily="34" charset="0"/>
              </a:rPr>
              <a:t> Processor </a:t>
            </a:r>
            <a:r>
              <a:rPr lang="en-US" sz="2400" dirty="0" smtClean="0">
                <a:cs typeface="Verdana" panose="020B0604030504040204" pitchFamily="34" charset="0"/>
              </a:rPr>
              <a:t>E5-2658v3</a:t>
            </a:r>
            <a:endParaRPr lang="en-US" sz="2400" dirty="0">
              <a:cs typeface="Verdana" panose="020B0604030504040204" pitchFamily="34" charset="0"/>
            </a:endParaRPr>
          </a:p>
        </p:txBody>
      </p:sp>
      <p:sp>
        <p:nvSpPr>
          <p:cNvPr id="7" name="Content Placeholder 2"/>
          <p:cNvSpPr>
            <a:spLocks noGrp="1"/>
          </p:cNvSpPr>
          <p:nvPr>
            <p:ph idx="4294967295"/>
          </p:nvPr>
        </p:nvSpPr>
        <p:spPr>
          <a:xfrm>
            <a:off x="6667779" y="3916003"/>
            <a:ext cx="2182546" cy="831966"/>
          </a:xfrm>
          <a:prstGeom prst="rect">
            <a:avLst/>
          </a:prstGeom>
        </p:spPr>
        <p:txBody>
          <a:bodyPr/>
          <a:lstStyle/>
          <a:p>
            <a:pPr algn="just" eaLnBrk="1" hangingPunct="1">
              <a:spcBef>
                <a:spcPct val="50000"/>
              </a:spcBef>
            </a:pPr>
            <a:r>
              <a:rPr lang="en-US" sz="500" dirty="0">
                <a:latin typeface="+mj-lt"/>
              </a:rPr>
              <a:t> DUT: </a:t>
            </a:r>
          </a:p>
          <a:p>
            <a:pPr marL="171450" indent="-171450" algn="just" eaLnBrk="1" hangingPunct="1">
              <a:spcBef>
                <a:spcPts val="0"/>
              </a:spcBef>
              <a:buFont typeface="Arial" panose="020B0604020202020204" pitchFamily="34" charset="0"/>
              <a:buChar char="•"/>
            </a:pPr>
            <a:r>
              <a:rPr lang="en-US" sz="500" dirty="0">
                <a:latin typeface="+mj-lt"/>
              </a:rPr>
              <a:t>Intel® Xeon® E5-2658v3 processor , 2.20GHz, 30MB L3 cache</a:t>
            </a:r>
          </a:p>
          <a:p>
            <a:pPr marL="171450" indent="-171450" algn="just" eaLnBrk="1" hangingPunct="1">
              <a:spcBef>
                <a:spcPts val="0"/>
              </a:spcBef>
              <a:buFont typeface="Arial" panose="020B0604020202020204" pitchFamily="34" charset="0"/>
              <a:buChar char="•"/>
            </a:pPr>
            <a:r>
              <a:rPr lang="en-US" sz="500" dirty="0">
                <a:latin typeface="+mj-lt"/>
              </a:rPr>
              <a:t>Dual (DP) Processors configuration. Only remote CPU is used due to better IO layout.</a:t>
            </a:r>
          </a:p>
          <a:p>
            <a:pPr marL="171450" indent="-171450" algn="just" eaLnBrk="1" hangingPunct="1">
              <a:spcBef>
                <a:spcPts val="0"/>
              </a:spcBef>
              <a:buFont typeface="Arial" panose="020B0604020202020204" pitchFamily="34" charset="0"/>
              <a:buChar char="•"/>
            </a:pPr>
            <a:r>
              <a:rPr lang="en-US" sz="500" dirty="0">
                <a:latin typeface="+mj-lt"/>
              </a:rPr>
              <a:t>Intel® C610 Series Chipset </a:t>
            </a:r>
          </a:p>
          <a:p>
            <a:pPr marL="171450" indent="-171450" algn="just" eaLnBrk="1" hangingPunct="1">
              <a:spcBef>
                <a:spcPts val="0"/>
              </a:spcBef>
              <a:buFont typeface="Arial" panose="020B0604020202020204" pitchFamily="34" charset="0"/>
              <a:buChar char="•"/>
            </a:pPr>
            <a:r>
              <a:rPr lang="en-US" sz="500" dirty="0">
                <a:latin typeface="+mj-lt"/>
              </a:rPr>
              <a:t>Wildcat pass platform (S2600WT)</a:t>
            </a:r>
          </a:p>
          <a:p>
            <a:pPr marL="171450" indent="-171450" algn="just" eaLnBrk="1" hangingPunct="1">
              <a:spcBef>
                <a:spcPts val="0"/>
              </a:spcBef>
              <a:buFont typeface="Arial" panose="020B0604020202020204" pitchFamily="34" charset="0"/>
              <a:buChar char="•"/>
            </a:pPr>
            <a:r>
              <a:rPr lang="en-US" sz="500" dirty="0">
                <a:latin typeface="+mj-lt"/>
              </a:rPr>
              <a:t>DDR4 2133MHz, 1Rx4 8GB (total 64GB), 4 Channel per Socket</a:t>
            </a:r>
          </a:p>
          <a:p>
            <a:pPr marL="171450" indent="-171450" algn="just" eaLnBrk="1" hangingPunct="1">
              <a:spcBef>
                <a:spcPts val="0"/>
              </a:spcBef>
              <a:buFont typeface="Arial" panose="020B0604020202020204" pitchFamily="34" charset="0"/>
              <a:buChar char="•"/>
            </a:pPr>
            <a:r>
              <a:rPr lang="en-US" sz="500" dirty="0">
                <a:latin typeface="+mj-lt"/>
              </a:rPr>
              <a:t>5 x Intel® X520-DA4 PCI-Express Gen3 x8 Quad Port 10 GbE Ethernet NIC (4x10G/card) </a:t>
            </a:r>
          </a:p>
        </p:txBody>
      </p:sp>
      <p:sp>
        <p:nvSpPr>
          <p:cNvPr id="6" name="Rectangle 5"/>
          <p:cNvSpPr/>
          <p:nvPr/>
        </p:nvSpPr>
        <p:spPr>
          <a:xfrm>
            <a:off x="65785" y="4580890"/>
            <a:ext cx="6455156" cy="246221"/>
          </a:xfrm>
          <a:prstGeom prst="rect">
            <a:avLst/>
          </a:prstGeom>
          <a:noFill/>
        </p:spPr>
        <p:txBody>
          <a:bodyPr wrap="square" lIns="0" tIns="0" rIns="0" bIns="0" rtlCol="0" anchor="ctr">
            <a:spAutoFit/>
          </a:bodyPr>
          <a:lstStyle/>
          <a:p>
            <a:pPr eaLnBrk="1" hangingPunct="1"/>
            <a:r>
              <a:rPr lang="en-US" sz="400" dirty="0">
                <a:latin typeface="+mn-lt"/>
                <a:ea typeface="Geneva" charset="0"/>
                <a:cs typeface="Geneva" charset="0"/>
              </a:rPr>
              <a:t>Date: September 23, 2014</a:t>
            </a:r>
          </a:p>
          <a:p>
            <a:pPr eaLnBrk="1" hangingPunct="1"/>
            <a:r>
              <a:rPr lang="en-US" sz="400" dirty="0">
                <a:latin typeface="+mn-lt"/>
                <a:ea typeface="Geneva" charset="0"/>
                <a:cs typeface="Geneva" charset="0"/>
              </a:rPr>
              <a:t>Disclaimer: Software and workloads used in performance tests may have been optimized for performance only on Intel microprocessors. Performance tests, such as </a:t>
            </a:r>
            <a:r>
              <a:rPr lang="en-US" sz="400" dirty="0" err="1">
                <a:latin typeface="+mn-lt"/>
                <a:ea typeface="Geneva" charset="0"/>
                <a:cs typeface="Geneva" charset="0"/>
              </a:rPr>
              <a:t>SYSmark</a:t>
            </a:r>
            <a:r>
              <a:rPr lang="en-US" sz="400" dirty="0">
                <a:latin typeface="+mn-lt"/>
                <a:ea typeface="Geneva" charset="0"/>
                <a:cs typeface="Geneva" charset="0"/>
              </a:rPr>
              <a:t> and </a:t>
            </a:r>
            <a:r>
              <a:rPr lang="en-US" sz="400" dirty="0" err="1">
                <a:latin typeface="+mn-lt"/>
                <a:ea typeface="Geneva" charset="0"/>
                <a:cs typeface="Geneva" charset="0"/>
              </a:rPr>
              <a:t>MobileMark</a:t>
            </a:r>
            <a:r>
              <a:rPr lang="en-US" sz="400" dirty="0">
                <a:latin typeface="+mn-lt"/>
                <a:ea typeface="Geneva" charset="0"/>
                <a:cs typeface="Geneva" charset="0"/>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Source: Intel internal testing as of September 23, 2014. See Linux* Performance Tuning for configuration details. For more information go to http://www.intel.com/performance</a:t>
            </a:r>
          </a:p>
        </p:txBody>
      </p:sp>
      <p:pic>
        <p:nvPicPr>
          <p:cNvPr id="2" name="Picture 1"/>
          <p:cNvPicPr>
            <a:picLocks noChangeAspect="1"/>
          </p:cNvPicPr>
          <p:nvPr/>
        </p:nvPicPr>
        <p:blipFill>
          <a:blip r:embed="rId3"/>
          <a:stretch>
            <a:fillRect/>
          </a:stretch>
        </p:blipFill>
        <p:spPr>
          <a:xfrm>
            <a:off x="65784" y="886999"/>
            <a:ext cx="3358343" cy="1875559"/>
          </a:xfrm>
          <a:prstGeom prst="rect">
            <a:avLst/>
          </a:prstGeom>
        </p:spPr>
      </p:pic>
      <p:pic>
        <p:nvPicPr>
          <p:cNvPr id="3" name="Picture 2"/>
          <p:cNvPicPr>
            <a:picLocks noChangeAspect="1"/>
          </p:cNvPicPr>
          <p:nvPr/>
        </p:nvPicPr>
        <p:blipFill>
          <a:blip r:embed="rId4"/>
          <a:stretch>
            <a:fillRect/>
          </a:stretch>
        </p:blipFill>
        <p:spPr>
          <a:xfrm>
            <a:off x="6118758" y="2666624"/>
            <a:ext cx="3010984" cy="1184541"/>
          </a:xfrm>
          <a:prstGeom prst="rect">
            <a:avLst/>
          </a:prstGeom>
        </p:spPr>
      </p:pic>
      <p:sp>
        <p:nvSpPr>
          <p:cNvPr id="4" name="TextBox 3"/>
          <p:cNvSpPr txBox="1"/>
          <p:nvPr/>
        </p:nvSpPr>
        <p:spPr>
          <a:xfrm>
            <a:off x="65784" y="4309111"/>
            <a:ext cx="4336473" cy="184666"/>
          </a:xfrm>
          <a:prstGeom prst="rect">
            <a:avLst/>
          </a:prstGeom>
          <a:noFill/>
        </p:spPr>
        <p:txBody>
          <a:bodyPr wrap="square" lIns="0" tIns="0" rIns="0" bIns="0" rtlCol="0" anchor="ctr">
            <a:spAutoFit/>
          </a:bodyPr>
          <a:lstStyle/>
          <a:p>
            <a:pPr eaLnBrk="1" hangingPunct="1"/>
            <a:r>
              <a:rPr lang="en-US" sz="600" dirty="0">
                <a:latin typeface="+mn-lt"/>
                <a:ea typeface="Geneva" charset="0"/>
                <a:cs typeface="Geneva" charset="0"/>
              </a:rPr>
              <a:t>For more info see: </a:t>
            </a:r>
            <a:r>
              <a:rPr lang="en-US" sz="600" dirty="0" smtClean="0">
                <a:latin typeface="+mj-lt"/>
              </a:rPr>
              <a:t>l3fwd_DPDK_10G_S2600WT_C610_E5-2658v3_M1_DDR4-2133_MHz_ECC</a:t>
            </a:r>
            <a:r>
              <a:rPr lang="en-US" sz="600" dirty="0">
                <a:latin typeface="+mj-lt"/>
              </a:rPr>
              <a:t>: </a:t>
            </a:r>
            <a:r>
              <a:rPr lang="en-US" sz="600" u="sng" dirty="0">
                <a:latin typeface="+mj-lt"/>
                <a:hlinkClick r:id="rId5"/>
              </a:rPr>
              <a:t>http://cat.intel.com/LaunchLink.aspx?LinkID=3075</a:t>
            </a:r>
            <a:r>
              <a:rPr lang="en-US" sz="600" dirty="0">
                <a:latin typeface="+mj-lt"/>
              </a:rPr>
              <a:t> </a:t>
            </a:r>
            <a:endParaRPr lang="en-US" sz="600" dirty="0">
              <a:latin typeface="+mn-lt"/>
              <a:ea typeface="Geneva" charset="0"/>
              <a:cs typeface="Geneva" charset="0"/>
            </a:endParaRPr>
          </a:p>
        </p:txBody>
      </p:sp>
      <p:sp>
        <p:nvSpPr>
          <p:cNvPr id="8" name="Date Placeholder 7"/>
          <p:cNvSpPr>
            <a:spLocks noGrp="1"/>
          </p:cNvSpPr>
          <p:nvPr>
            <p:ph type="dt" sz="half" idx="10"/>
          </p:nvPr>
        </p:nvSpPr>
        <p:spPr/>
        <p:txBody>
          <a:bodyPr/>
          <a:lstStyle/>
          <a:p>
            <a:pPr>
              <a:defRPr/>
            </a:pPr>
            <a:r>
              <a:rPr lang="en-US" smtClean="0"/>
              <a:t>INTEL CONFIDENTIAL</a:t>
            </a:r>
            <a:endParaRPr lang="en-US" dirty="0"/>
          </a:p>
        </p:txBody>
      </p:sp>
      <p:sp>
        <p:nvSpPr>
          <p:cNvPr id="9" name="Rounded Rectangle 8"/>
          <p:cNvSpPr/>
          <p:nvPr/>
        </p:nvSpPr>
        <p:spPr bwMode="auto">
          <a:xfrm>
            <a:off x="759080" y="3197975"/>
            <a:ext cx="5447314" cy="1024023"/>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just" eaLnBrk="1" hangingPunct="1">
              <a:spcBef>
                <a:spcPct val="50000"/>
              </a:spcBef>
            </a:pPr>
            <a:r>
              <a:rPr lang="en-US" sz="1000" b="1" dirty="0"/>
              <a:t>IPv4 L3 Forwarding </a:t>
            </a:r>
            <a:r>
              <a:rPr lang="en-US" sz="1000" b="1" dirty="0" smtClean="0"/>
              <a:t>for ONE </a:t>
            </a:r>
            <a:r>
              <a:rPr lang="en-US" sz="1000" b="1" dirty="0"/>
              <a:t>2.2GHz Intel® Xeon® E5-2658v3 </a:t>
            </a:r>
            <a:r>
              <a:rPr lang="en-US" sz="1000" b="1" dirty="0" smtClean="0"/>
              <a:t>processor with </a:t>
            </a:r>
            <a:r>
              <a:rPr lang="en-US" sz="1000" b="1" dirty="0"/>
              <a:t>14x 10GbE</a:t>
            </a:r>
            <a:r>
              <a:rPr lang="en-US" sz="1000" b="1" dirty="0" smtClean="0"/>
              <a:t> </a:t>
            </a:r>
            <a:endParaRPr lang="en-US" sz="1000" b="1" dirty="0"/>
          </a:p>
          <a:p>
            <a:pPr algn="just" eaLnBrk="1" hangingPunct="1">
              <a:spcBef>
                <a:spcPct val="50000"/>
              </a:spcBef>
            </a:pPr>
            <a:r>
              <a:rPr lang="en-US" sz="1000" b="1" dirty="0"/>
              <a:t>Key </a:t>
            </a:r>
            <a:r>
              <a:rPr lang="en-US" sz="1000" b="1" dirty="0" smtClean="0"/>
              <a:t>Points:</a:t>
            </a:r>
            <a:endParaRPr lang="en-US" sz="1000" b="1" dirty="0"/>
          </a:p>
          <a:p>
            <a:pPr marL="171450" indent="-171450" algn="just" eaLnBrk="1" hangingPunct="1">
              <a:spcBef>
                <a:spcPts val="300"/>
              </a:spcBef>
              <a:buFont typeface="Arial" panose="020B0604020202020204" pitchFamily="34" charset="0"/>
              <a:buChar char="•"/>
            </a:pPr>
            <a:r>
              <a:rPr lang="en-US" sz="900" b="1" dirty="0" smtClean="0">
                <a:solidFill>
                  <a:schemeClr val="accent4"/>
                </a:solidFill>
                <a:latin typeface="+mj-lt"/>
              </a:rPr>
              <a:t>162.6 Mpps @ 64B packets  -  140Gbps line rate at @256B  (99% at 128B)</a:t>
            </a:r>
          </a:p>
          <a:p>
            <a:pPr marL="171450" indent="-171450" algn="just" eaLnBrk="1" hangingPunct="1">
              <a:spcBef>
                <a:spcPts val="300"/>
              </a:spcBef>
              <a:buFont typeface="Arial" panose="020B0604020202020204" pitchFamily="34" charset="0"/>
              <a:buChar char="•"/>
            </a:pPr>
            <a:r>
              <a:rPr lang="en-US" sz="900" b="1" dirty="0">
                <a:solidFill>
                  <a:schemeClr val="accent4"/>
                </a:solidFill>
                <a:latin typeface="+mj-lt"/>
              </a:rPr>
              <a:t>64B packet throughput </a:t>
            </a:r>
            <a:r>
              <a:rPr lang="en-US" sz="900" b="1" dirty="0" smtClean="0">
                <a:solidFill>
                  <a:schemeClr val="accent4"/>
                </a:solidFill>
                <a:latin typeface="+mj-lt"/>
              </a:rPr>
              <a:t>for 1 physical core (1C/2T)  = 31.2 Mpps </a:t>
            </a:r>
            <a:r>
              <a:rPr lang="en-US" sz="900" dirty="0" smtClean="0">
                <a:solidFill>
                  <a:schemeClr val="bg1"/>
                </a:solidFill>
                <a:latin typeface="+mj-lt"/>
              </a:rPr>
              <a:t>(E5-2658v2/DPDK1.6 </a:t>
            </a:r>
            <a:r>
              <a:rPr lang="en-US" sz="900" dirty="0">
                <a:solidFill>
                  <a:schemeClr val="bg1"/>
                </a:solidFill>
                <a:latin typeface="+mj-lt"/>
              </a:rPr>
              <a:t>= 28.5 Mpps)</a:t>
            </a:r>
          </a:p>
          <a:p>
            <a:pPr marL="171450" indent="-171450" algn="just" eaLnBrk="1" hangingPunct="1">
              <a:spcBef>
                <a:spcPts val="300"/>
              </a:spcBef>
              <a:buFont typeface="Arial" panose="020B0604020202020204" pitchFamily="34" charset="0"/>
              <a:buChar char="•"/>
            </a:pPr>
            <a:r>
              <a:rPr lang="en-US" sz="900" dirty="0">
                <a:solidFill>
                  <a:schemeClr val="bg1"/>
                </a:solidFill>
              </a:rPr>
              <a:t>64B packet throughput </a:t>
            </a:r>
            <a:r>
              <a:rPr lang="en-US" sz="900" dirty="0" smtClean="0">
                <a:solidFill>
                  <a:schemeClr val="bg1"/>
                </a:solidFill>
              </a:rPr>
              <a:t>for 1</a:t>
            </a:r>
            <a:r>
              <a:rPr lang="en-US" sz="900" dirty="0" smtClean="0">
                <a:solidFill>
                  <a:schemeClr val="bg1"/>
                </a:solidFill>
                <a:latin typeface="+mj-lt"/>
              </a:rPr>
              <a:t> </a:t>
            </a:r>
            <a:r>
              <a:rPr lang="en-US" sz="900" dirty="0">
                <a:solidFill>
                  <a:schemeClr val="bg1"/>
                </a:solidFill>
                <a:latin typeface="+mj-lt"/>
              </a:rPr>
              <a:t>thread </a:t>
            </a:r>
            <a:r>
              <a:rPr lang="en-US" sz="900" dirty="0" smtClean="0">
                <a:solidFill>
                  <a:schemeClr val="bg1"/>
                </a:solidFill>
                <a:latin typeface="+mj-lt"/>
              </a:rPr>
              <a:t>(1C/1T) = 28.8 Mpps (E5-2658v2/DPDK1.6 </a:t>
            </a:r>
            <a:r>
              <a:rPr lang="en-US" sz="900" dirty="0">
                <a:solidFill>
                  <a:schemeClr val="bg1"/>
                </a:solidFill>
                <a:latin typeface="+mj-lt"/>
              </a:rPr>
              <a:t>= 23.9Mpps</a:t>
            </a:r>
            <a:r>
              <a:rPr lang="en-US" sz="900" dirty="0" smtClean="0">
                <a:solidFill>
                  <a:schemeClr val="bg1"/>
                </a:solidFill>
                <a:latin typeface="+mj-lt"/>
              </a:rPr>
              <a:t>)</a:t>
            </a:r>
            <a:endParaRPr lang="en-US" sz="900" dirty="0">
              <a:solidFill>
                <a:schemeClr val="bg1"/>
              </a:solidFill>
              <a:latin typeface="+mj-lt"/>
            </a:endParaRPr>
          </a:p>
        </p:txBody>
      </p:sp>
      <p:pic>
        <p:nvPicPr>
          <p:cNvPr id="5" name="Picture 4"/>
          <p:cNvPicPr>
            <a:picLocks noChangeAspect="1"/>
          </p:cNvPicPr>
          <p:nvPr/>
        </p:nvPicPr>
        <p:blipFill>
          <a:blip r:embed="rId6"/>
          <a:stretch>
            <a:fillRect/>
          </a:stretch>
        </p:blipFill>
        <p:spPr>
          <a:xfrm>
            <a:off x="3482737" y="886999"/>
            <a:ext cx="3360948" cy="1877678"/>
          </a:xfrm>
          <a:prstGeom prst="rect">
            <a:avLst/>
          </a:prstGeom>
        </p:spPr>
      </p:pic>
      <p:sp>
        <p:nvSpPr>
          <p:cNvPr id="11" name="Rectangle 10"/>
          <p:cNvSpPr/>
          <p:nvPr/>
        </p:nvSpPr>
        <p:spPr bwMode="auto">
          <a:xfrm>
            <a:off x="4402257" y="1362728"/>
            <a:ext cx="2752756" cy="133489"/>
          </a:xfrm>
          <a:prstGeom prst="rect">
            <a:avLst/>
          </a:prstGeom>
          <a:noFill/>
          <a:ln w="9525" algn="ctr">
            <a:solidFill>
              <a:srgbClr val="FF0000"/>
            </a:solidFill>
            <a:round/>
            <a:headEnd type="none" w="sm" len="sm"/>
            <a:tailEnd type="none" w="sm" len="sm"/>
          </a:ln>
          <a:effectLst/>
        </p:spPr>
        <p:txBody>
          <a:bodyPr lIns="0" tIns="0" rIns="0" bIns="0" rtlCol="0" anchor="ctr"/>
          <a:lstStyle/>
          <a:p>
            <a:pPr algn="ct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3" name="TextBox 12"/>
          <p:cNvSpPr txBox="1"/>
          <p:nvPr/>
        </p:nvSpPr>
        <p:spPr>
          <a:xfrm>
            <a:off x="7138697" y="1356180"/>
            <a:ext cx="1558115" cy="138499"/>
          </a:xfrm>
          <a:prstGeom prst="rect">
            <a:avLst/>
          </a:prstGeom>
          <a:noFill/>
        </p:spPr>
        <p:txBody>
          <a:bodyPr wrap="square" lIns="0" tIns="0" rIns="0" bIns="0" rtlCol="0" anchor="ctr">
            <a:spAutoFit/>
          </a:bodyPr>
          <a:lstStyle/>
          <a:p>
            <a:pPr algn="ctr" eaLnBrk="1" hangingPunct="1"/>
            <a:r>
              <a:rPr lang="en-US" sz="900" b="1" dirty="0" smtClean="0">
                <a:solidFill>
                  <a:srgbClr val="0070C0"/>
                </a:solidFill>
                <a:latin typeface="+mj-lt"/>
                <a:ea typeface="Geneva" charset="0"/>
                <a:cs typeface="Geneva" charset="0"/>
              </a:rPr>
              <a:t>100% Line rate - 120Gbps </a:t>
            </a:r>
            <a:endParaRPr lang="en-US" sz="900" b="1" dirty="0">
              <a:solidFill>
                <a:srgbClr val="0070C0"/>
              </a:solidFill>
              <a:latin typeface="+mj-lt"/>
              <a:ea typeface="Geneva" charset="0"/>
              <a:cs typeface="Geneva" charset="0"/>
            </a:endParaRPr>
          </a:p>
        </p:txBody>
      </p:sp>
      <p:sp>
        <p:nvSpPr>
          <p:cNvPr id="15" name="Rectangle 14"/>
          <p:cNvSpPr/>
          <p:nvPr/>
        </p:nvSpPr>
        <p:spPr bwMode="auto">
          <a:xfrm>
            <a:off x="4757340" y="1221216"/>
            <a:ext cx="2397673" cy="138280"/>
          </a:xfrm>
          <a:prstGeom prst="rect">
            <a:avLst/>
          </a:prstGeom>
          <a:noFill/>
          <a:ln w="9525" algn="ctr">
            <a:solidFill>
              <a:srgbClr val="FF0000"/>
            </a:solidFill>
            <a:round/>
            <a:headEnd type="none" w="sm" len="sm"/>
            <a:tailEnd type="none" w="sm" len="sm"/>
          </a:ln>
          <a:effectLst/>
        </p:spPr>
        <p:txBody>
          <a:bodyPr lIns="0" tIns="0" rIns="0" bIns="0" rtlCol="0" anchor="ctr"/>
          <a:lstStyle/>
          <a:p>
            <a:pPr algn="ct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6" name="TextBox 15"/>
          <p:cNvSpPr txBox="1"/>
          <p:nvPr/>
        </p:nvSpPr>
        <p:spPr>
          <a:xfrm>
            <a:off x="7138697" y="1227037"/>
            <a:ext cx="1558115" cy="138499"/>
          </a:xfrm>
          <a:prstGeom prst="rect">
            <a:avLst/>
          </a:prstGeom>
          <a:noFill/>
        </p:spPr>
        <p:txBody>
          <a:bodyPr wrap="square" lIns="0" tIns="0" rIns="0" bIns="0" rtlCol="0" anchor="ctr">
            <a:spAutoFit/>
          </a:bodyPr>
          <a:lstStyle/>
          <a:p>
            <a:pPr algn="ctr" eaLnBrk="1" hangingPunct="1"/>
            <a:r>
              <a:rPr lang="en-US" sz="900" b="1" dirty="0" smtClean="0">
                <a:solidFill>
                  <a:srgbClr val="0070C0"/>
                </a:solidFill>
                <a:latin typeface="+mj-lt"/>
                <a:ea typeface="Geneva" charset="0"/>
                <a:cs typeface="Geneva" charset="0"/>
              </a:rPr>
              <a:t>100% Line rate - 140Gbps </a:t>
            </a:r>
            <a:endParaRPr lang="en-US" sz="900" b="1" dirty="0">
              <a:solidFill>
                <a:srgbClr val="0070C0"/>
              </a:solidFill>
              <a:latin typeface="+mj-lt"/>
              <a:ea typeface="Geneva" charset="0"/>
              <a:cs typeface="Geneva" charset="0"/>
            </a:endParaRPr>
          </a:p>
        </p:txBody>
      </p:sp>
      <p:sp>
        <p:nvSpPr>
          <p:cNvPr id="17" name="TextBox 16"/>
          <p:cNvSpPr txBox="1"/>
          <p:nvPr/>
        </p:nvSpPr>
        <p:spPr>
          <a:xfrm>
            <a:off x="1107536" y="1501414"/>
            <a:ext cx="1595194" cy="138499"/>
          </a:xfrm>
          <a:prstGeom prst="rect">
            <a:avLst/>
          </a:prstGeom>
          <a:noFill/>
        </p:spPr>
        <p:txBody>
          <a:bodyPr wrap="square" lIns="0" tIns="0" rIns="0" bIns="0" rtlCol="0" anchor="ctr">
            <a:spAutoFit/>
          </a:bodyPr>
          <a:lstStyle/>
          <a:p>
            <a:pPr eaLnBrk="1" hangingPunct="1"/>
            <a:r>
              <a:rPr lang="en-US" sz="900" b="1" dirty="0">
                <a:solidFill>
                  <a:srgbClr val="0070C0"/>
                </a:solidFill>
                <a:latin typeface="+mj-lt"/>
              </a:rPr>
              <a:t>162.6 Mpps @ 64B packets</a:t>
            </a:r>
            <a:endParaRPr lang="en-US" sz="900" dirty="0">
              <a:solidFill>
                <a:srgbClr val="0070C0"/>
              </a:solidFill>
              <a:latin typeface="+mj-lt"/>
              <a:ea typeface="Geneva" charset="0"/>
              <a:cs typeface="Geneva" charset="0"/>
            </a:endParaRPr>
          </a:p>
        </p:txBody>
      </p:sp>
      <p:sp>
        <p:nvSpPr>
          <p:cNvPr id="19" name="TextBox 18"/>
          <p:cNvSpPr txBox="1"/>
          <p:nvPr/>
        </p:nvSpPr>
        <p:spPr>
          <a:xfrm>
            <a:off x="1113693" y="1639913"/>
            <a:ext cx="1595194" cy="138499"/>
          </a:xfrm>
          <a:prstGeom prst="rect">
            <a:avLst/>
          </a:prstGeom>
          <a:noFill/>
        </p:spPr>
        <p:txBody>
          <a:bodyPr wrap="square" lIns="0" tIns="0" rIns="0" bIns="0" rtlCol="0" anchor="ctr">
            <a:spAutoFit/>
          </a:bodyPr>
          <a:lstStyle/>
          <a:p>
            <a:pPr eaLnBrk="1" hangingPunct="1"/>
            <a:r>
              <a:rPr lang="en-US" sz="900" b="1" dirty="0" smtClean="0">
                <a:solidFill>
                  <a:srgbClr val="0070C0"/>
                </a:solidFill>
                <a:latin typeface="+mj-lt"/>
              </a:rPr>
              <a:t>139.5 </a:t>
            </a:r>
            <a:r>
              <a:rPr lang="en-US" sz="900" b="1" dirty="0">
                <a:solidFill>
                  <a:srgbClr val="0070C0"/>
                </a:solidFill>
                <a:latin typeface="+mj-lt"/>
              </a:rPr>
              <a:t>Mpps @ 64B packets</a:t>
            </a:r>
            <a:endParaRPr lang="en-US" sz="900" dirty="0">
              <a:solidFill>
                <a:srgbClr val="0070C0"/>
              </a:solidFill>
              <a:latin typeface="+mj-lt"/>
              <a:ea typeface="Geneva" charset="0"/>
              <a:cs typeface="Geneva" charset="0"/>
            </a:endParaRPr>
          </a:p>
        </p:txBody>
      </p:sp>
      <p:cxnSp>
        <p:nvCxnSpPr>
          <p:cNvPr id="20" name="Straight Arrow Connector 19"/>
          <p:cNvCxnSpPr/>
          <p:nvPr/>
        </p:nvCxnSpPr>
        <p:spPr>
          <a:xfrm flipH="1">
            <a:off x="812523" y="1602943"/>
            <a:ext cx="288856" cy="30542"/>
          </a:xfrm>
          <a:prstGeom prst="straightConnector1">
            <a:avLst/>
          </a:prstGeom>
          <a:ln w="19050" cap="rnd">
            <a:solidFill>
              <a:srgbClr val="FF000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9" idx="1"/>
          </p:cNvCxnSpPr>
          <p:nvPr/>
        </p:nvCxnSpPr>
        <p:spPr>
          <a:xfrm flipH="1">
            <a:off x="773265" y="1709163"/>
            <a:ext cx="340428" cy="31781"/>
          </a:xfrm>
          <a:prstGeom prst="straightConnector1">
            <a:avLst/>
          </a:prstGeom>
          <a:ln w="19050" cap="rnd">
            <a:solidFill>
              <a:srgbClr val="FF0000"/>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805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236509" y="4635155"/>
            <a:ext cx="2404826" cy="184666"/>
          </a:xfrm>
          <a:prstGeom prst="rect">
            <a:avLst/>
          </a:prstGeom>
        </p:spPr>
        <p:txBody>
          <a:bodyPr wrap="none">
            <a:spAutoFit/>
          </a:bodyPr>
          <a:lstStyle/>
          <a:p>
            <a:pPr defTabSz="979373">
              <a:spcBef>
                <a:spcPct val="20000"/>
              </a:spcBef>
              <a:buClr>
                <a:srgbClr val="061922"/>
              </a:buClr>
            </a:pPr>
            <a:r>
              <a:rPr lang="en-US" sz="600" dirty="0">
                <a:solidFill>
                  <a:schemeClr val="bg1"/>
                </a:solidFill>
                <a:latin typeface="Neo Sans Intel"/>
              </a:rPr>
              <a:t>* Other names and brands may be claimed as the property of others.</a:t>
            </a:r>
          </a:p>
        </p:txBody>
      </p:sp>
      <p:sp>
        <p:nvSpPr>
          <p:cNvPr id="19" name="Rectangle 18"/>
          <p:cNvSpPr/>
          <p:nvPr/>
        </p:nvSpPr>
        <p:spPr>
          <a:xfrm>
            <a:off x="267998" y="4452235"/>
            <a:ext cx="6312912" cy="400110"/>
          </a:xfrm>
          <a:prstGeom prst="rect">
            <a:avLst/>
          </a:prstGeom>
        </p:spPr>
        <p:txBody>
          <a:bodyPr wrap="square">
            <a:spAutoFit/>
          </a:bodyPr>
          <a:lstStyle/>
          <a:p>
            <a:r>
              <a:rPr lang="en-US" sz="400" dirty="0">
                <a:latin typeface="+mn-lt"/>
              </a:rPr>
              <a:t>Disclaimer: </a:t>
            </a:r>
            <a:r>
              <a:rPr lang="en-US" sz="400" dirty="0" smtClean="0">
                <a:latin typeface="+mn-lt"/>
              </a:rPr>
              <a:t>Software </a:t>
            </a:r>
            <a:r>
              <a:rPr lang="en-US" sz="400" dirty="0">
                <a:latin typeface="+mn-lt"/>
              </a:rPr>
              <a:t>and workloads used in performance tests may have been optimized for performance only on Intel microprocessors. Performance tests, such as </a:t>
            </a:r>
            <a:r>
              <a:rPr lang="en-US" sz="400" dirty="0" err="1">
                <a:latin typeface="+mn-lt"/>
              </a:rPr>
              <a:t>SYSmark</a:t>
            </a:r>
            <a:r>
              <a:rPr lang="en-US" sz="400" dirty="0">
                <a:latin typeface="+mn-lt"/>
              </a:rPr>
              <a:t> and </a:t>
            </a:r>
            <a:r>
              <a:rPr lang="en-US" sz="400" dirty="0" err="1">
                <a:latin typeface="+mn-lt"/>
              </a:rPr>
              <a:t>MobileMark</a:t>
            </a:r>
            <a:r>
              <a:rPr lang="en-US" sz="400" dirty="0">
                <a:latin typeface="+mn-lt"/>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a:t>
            </a:r>
            <a:r>
              <a:rPr lang="en-US" sz="400" dirty="0" smtClean="0">
                <a:latin typeface="+mn-lt"/>
              </a:rPr>
              <a:t>. E5-2658 </a:t>
            </a:r>
            <a:r>
              <a:rPr lang="en-US" sz="400" dirty="0">
                <a:latin typeface="+mn-lt"/>
              </a:rPr>
              <a:t>(2.1GHz, 8C/16T) DP; PCH: Patsburg; LLC: 20MB; 16 x 10GbE Gen2 </a:t>
            </a:r>
            <a:r>
              <a:rPr lang="en-US" sz="400" dirty="0" smtClean="0">
                <a:latin typeface="+mn-lt"/>
              </a:rPr>
              <a:t>x8; 4 </a:t>
            </a:r>
            <a:r>
              <a:rPr lang="en-US" sz="400" dirty="0">
                <a:latin typeface="+mn-lt"/>
              </a:rPr>
              <a:t>memory channels per socket @ 1600MT/s, 8 memory channels </a:t>
            </a:r>
            <a:r>
              <a:rPr lang="en-US" sz="400" dirty="0" smtClean="0">
                <a:latin typeface="+mn-lt"/>
              </a:rPr>
              <a:t>total; DPDK </a:t>
            </a:r>
            <a:r>
              <a:rPr lang="en-US" sz="400" dirty="0">
                <a:latin typeface="+mn-lt"/>
              </a:rPr>
              <a:t>1.3.0-154</a:t>
            </a:r>
            <a:endParaRPr lang="en-US" sz="300" dirty="0">
              <a:solidFill>
                <a:schemeClr val="tx2"/>
              </a:solidFill>
              <a:latin typeface="+mn-lt"/>
              <a:cs typeface="Neo Sans Intel"/>
            </a:endParaRPr>
          </a:p>
          <a:p>
            <a:pPr lvl="0"/>
            <a:r>
              <a:rPr lang="en-US" sz="400" dirty="0">
                <a:latin typeface="+mn-lt"/>
              </a:rPr>
              <a:t>E5-2658v2 (2.4GHz, 10C/20T) </a:t>
            </a:r>
            <a:r>
              <a:rPr lang="en-US" sz="400" dirty="0" smtClean="0">
                <a:latin typeface="+mn-lt"/>
              </a:rPr>
              <a:t>DP; PCH</a:t>
            </a:r>
            <a:r>
              <a:rPr lang="en-US" sz="400" dirty="0">
                <a:latin typeface="+mn-lt"/>
              </a:rPr>
              <a:t>: </a:t>
            </a:r>
            <a:r>
              <a:rPr lang="en-US" sz="400" dirty="0" err="1" smtClean="0">
                <a:latin typeface="+mn-lt"/>
              </a:rPr>
              <a:t>Patsburg</a:t>
            </a:r>
            <a:r>
              <a:rPr lang="en-US" sz="400" dirty="0" smtClean="0">
                <a:latin typeface="+mn-lt"/>
              </a:rPr>
              <a:t>; LLC</a:t>
            </a:r>
            <a:r>
              <a:rPr lang="en-US" sz="400" dirty="0">
                <a:latin typeface="+mn-lt"/>
              </a:rPr>
              <a:t>: </a:t>
            </a:r>
            <a:r>
              <a:rPr lang="en-US" sz="400" dirty="0" smtClean="0">
                <a:latin typeface="+mn-lt"/>
              </a:rPr>
              <a:t>20MB; 22 </a:t>
            </a:r>
            <a:r>
              <a:rPr lang="en-US" sz="400" dirty="0">
                <a:latin typeface="+mn-lt"/>
              </a:rPr>
              <a:t>x 10GbE Gen2 </a:t>
            </a:r>
            <a:r>
              <a:rPr lang="en-US" sz="400" dirty="0" smtClean="0">
                <a:latin typeface="+mn-lt"/>
              </a:rPr>
              <a:t>x8; 4 </a:t>
            </a:r>
            <a:r>
              <a:rPr lang="en-US" sz="400" dirty="0">
                <a:latin typeface="+mn-lt"/>
              </a:rPr>
              <a:t>memory channels per socket @ 1867MT/s, 8 memory channels </a:t>
            </a:r>
            <a:r>
              <a:rPr lang="en-US" sz="400" dirty="0" smtClean="0">
                <a:latin typeface="+mn-lt"/>
              </a:rPr>
              <a:t>total; DPDK </a:t>
            </a:r>
            <a:r>
              <a:rPr lang="en-US" sz="400" dirty="0">
                <a:latin typeface="+mn-lt"/>
              </a:rPr>
              <a:t>1.4.0-22</a:t>
            </a:r>
            <a:endParaRPr lang="en-US" sz="400" dirty="0" smtClean="0">
              <a:latin typeface="+mn-lt"/>
            </a:endParaRPr>
          </a:p>
          <a:p>
            <a:r>
              <a:rPr lang="en-US" sz="400" dirty="0" smtClean="0">
                <a:latin typeface="+mn-lt"/>
              </a:rPr>
              <a:t>*</a:t>
            </a:r>
            <a:r>
              <a:rPr lang="en-US" sz="400" dirty="0">
                <a:latin typeface="+mn-lt"/>
              </a:rPr>
              <a:t>Projection data on 2 </a:t>
            </a:r>
            <a:r>
              <a:rPr lang="en-US" sz="400" dirty="0" smtClean="0">
                <a:latin typeface="+mn-lt"/>
              </a:rPr>
              <a:t>sockets extrapolated from 1S run on Wildcat Pass system with E5-2699 v3. </a:t>
            </a:r>
            <a:endParaRPr lang="en-US" sz="400" dirty="0">
              <a:latin typeface="+mn-lt"/>
            </a:endParaRPr>
          </a:p>
        </p:txBody>
      </p:sp>
      <p:sp>
        <p:nvSpPr>
          <p:cNvPr id="3" name="Title 2"/>
          <p:cNvSpPr>
            <a:spLocks noGrp="1"/>
          </p:cNvSpPr>
          <p:nvPr>
            <p:ph type="title"/>
          </p:nvPr>
        </p:nvSpPr>
        <p:spPr/>
        <p:txBody>
          <a:bodyPr/>
          <a:lstStyle/>
          <a:p>
            <a:r>
              <a:rPr lang="en-US" dirty="0" smtClean="0"/>
              <a:t>DPDK Generational Performance Gains</a:t>
            </a:r>
            <a:endParaRPr lang="en-US" dirty="0"/>
          </a:p>
        </p:txBody>
      </p:sp>
      <p:sp>
        <p:nvSpPr>
          <p:cNvPr id="7" name="Date Placeholder 6"/>
          <p:cNvSpPr>
            <a:spLocks noGrp="1"/>
          </p:cNvSpPr>
          <p:nvPr>
            <p:ph type="dt" sz="half" idx="10"/>
          </p:nvPr>
        </p:nvSpPr>
        <p:spPr/>
        <p:txBody>
          <a:bodyPr/>
          <a:lstStyle/>
          <a:p>
            <a:pPr>
              <a:defRPr/>
            </a:pPr>
            <a:r>
              <a:rPr lang="en-US" smtClean="0"/>
              <a:t>INTEL CONFIDENTIAL</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729768805"/>
              </p:ext>
            </p:extLst>
          </p:nvPr>
        </p:nvGraphicFramePr>
        <p:xfrm>
          <a:off x="5925454" y="914479"/>
          <a:ext cx="3064117" cy="2984694"/>
        </p:xfrm>
        <a:graphic>
          <a:graphicData uri="http://schemas.openxmlformats.org/drawingml/2006/table">
            <a:tbl>
              <a:tblPr firstRow="1" firstCol="1" bandRow="1">
                <a:tableStyleId>{5C22544A-7EE6-4342-B048-85BDC9FD1C3A}</a:tableStyleId>
              </a:tblPr>
              <a:tblGrid>
                <a:gridCol w="978245"/>
                <a:gridCol w="2085872"/>
              </a:tblGrid>
              <a:tr h="196574">
                <a:tc gridSpan="2">
                  <a:txBody>
                    <a:bodyPr/>
                    <a:lstStyle/>
                    <a:p>
                      <a:pPr marL="0" marR="0">
                        <a:spcBef>
                          <a:spcPts val="0"/>
                        </a:spcBef>
                        <a:spcAft>
                          <a:spcPts val="0"/>
                        </a:spcAft>
                      </a:pPr>
                      <a:r>
                        <a:rPr lang="en-US" sz="1000" dirty="0">
                          <a:effectLst/>
                        </a:rPr>
                        <a:t>System </a:t>
                      </a:r>
                      <a:r>
                        <a:rPr lang="en-US" sz="1000" dirty="0" smtClean="0">
                          <a:effectLst/>
                        </a:rPr>
                        <a:t>Configuration (used for the Estimation)</a:t>
                      </a:r>
                      <a:r>
                        <a:rPr lang="en-US" sz="1200" dirty="0">
                          <a:effectLst/>
                        </a:rPr>
                        <a:t> </a:t>
                      </a:r>
                      <a:endParaRPr lang="en-US" sz="1000" dirty="0">
                        <a:effectLst/>
                        <a:latin typeface="Calibri"/>
                        <a:ea typeface="Times New Roman"/>
                        <a:cs typeface="Times New Roman"/>
                      </a:endParaRPr>
                    </a:p>
                  </a:txBody>
                  <a:tcPr marL="60754" marR="60754" marT="0" marB="0" anchor="b"/>
                </a:tc>
                <a:tc hMerge="1">
                  <a:txBody>
                    <a:bodyPr/>
                    <a:lstStyle/>
                    <a:p>
                      <a:endParaRPr lang="en-US"/>
                    </a:p>
                  </a:txBody>
                  <a:tcPr/>
                </a:tc>
              </a:tr>
              <a:tr h="147430">
                <a:tc>
                  <a:txBody>
                    <a:bodyPr/>
                    <a:lstStyle/>
                    <a:p>
                      <a:pPr marL="0" marR="0">
                        <a:spcBef>
                          <a:spcPts val="0"/>
                        </a:spcBef>
                        <a:spcAft>
                          <a:spcPts val="0"/>
                        </a:spcAft>
                      </a:pPr>
                      <a:r>
                        <a:rPr lang="en-US" sz="900">
                          <a:effectLst/>
                        </a:rPr>
                        <a:t>Hardware</a:t>
                      </a:r>
                      <a:endParaRPr lang="en-US" sz="1000">
                        <a:effectLst/>
                        <a:latin typeface="Calibri"/>
                        <a:ea typeface="Times New Roman"/>
                        <a:cs typeface="Times New Roman"/>
                      </a:endParaRPr>
                    </a:p>
                  </a:txBody>
                  <a:tcPr marL="60754" marR="60754" marT="0" marB="0" anchor="b"/>
                </a:tc>
                <a:tc>
                  <a:txBody>
                    <a:bodyPr/>
                    <a:lstStyle/>
                    <a:p>
                      <a:pPr marL="0" marR="0">
                        <a:spcBef>
                          <a:spcPts val="0"/>
                        </a:spcBef>
                        <a:spcAft>
                          <a:spcPts val="0"/>
                        </a:spcAft>
                      </a:pPr>
                      <a:r>
                        <a:rPr lang="en-US" sz="900" dirty="0">
                          <a:effectLst/>
                        </a:rPr>
                        <a:t>  </a:t>
                      </a:r>
                      <a:endParaRPr lang="en-US" sz="1000" dirty="0">
                        <a:effectLst/>
                        <a:latin typeface="Calibri"/>
                        <a:ea typeface="Times New Roman"/>
                        <a:cs typeface="Times New Roman"/>
                      </a:endParaRPr>
                    </a:p>
                  </a:txBody>
                  <a:tcPr marL="60754" marR="60754" marT="0" marB="0" anchor="b"/>
                </a:tc>
              </a:tr>
              <a:tr h="131043">
                <a:tc>
                  <a:txBody>
                    <a:bodyPr/>
                    <a:lstStyle/>
                    <a:p>
                      <a:pPr marL="0" marR="0">
                        <a:spcBef>
                          <a:spcPts val="0"/>
                        </a:spcBef>
                        <a:spcAft>
                          <a:spcPts val="0"/>
                        </a:spcAft>
                      </a:pPr>
                      <a:r>
                        <a:rPr lang="en-US" sz="700">
                          <a:effectLst/>
                        </a:rPr>
                        <a:t>Platform</a:t>
                      </a:r>
                      <a:endParaRPr lang="en-US" sz="1000">
                        <a:effectLst/>
                        <a:latin typeface="Calibri"/>
                        <a:ea typeface="Times New Roman"/>
                        <a:cs typeface="Times New Roman"/>
                      </a:endParaRPr>
                    </a:p>
                  </a:txBody>
                  <a:tcPr marL="60754" marR="60754" marT="0" marB="0" anchor="ctr"/>
                </a:tc>
                <a:tc>
                  <a:txBody>
                    <a:bodyPr/>
                    <a:lstStyle/>
                    <a:p>
                      <a:pPr marL="0" marR="0">
                        <a:spcBef>
                          <a:spcPts val="0"/>
                        </a:spcBef>
                        <a:spcAft>
                          <a:spcPts val="0"/>
                        </a:spcAft>
                      </a:pPr>
                      <a:r>
                        <a:rPr lang="en-US" sz="700" dirty="0">
                          <a:effectLst/>
                        </a:rPr>
                        <a:t>Wildcat Pass </a:t>
                      </a:r>
                      <a:r>
                        <a:rPr lang="en-US" sz="700" dirty="0" smtClean="0">
                          <a:effectLst/>
                        </a:rPr>
                        <a:t>Beta</a:t>
                      </a:r>
                      <a:endParaRPr lang="en-US" sz="1000" dirty="0">
                        <a:effectLst/>
                        <a:latin typeface="Calibri"/>
                        <a:ea typeface="Times New Roman"/>
                        <a:cs typeface="Times New Roman"/>
                      </a:endParaRPr>
                    </a:p>
                  </a:txBody>
                  <a:tcPr marL="60754" marR="60754" marT="0" marB="0" anchor="ctr"/>
                </a:tc>
              </a:tr>
              <a:tr h="131043">
                <a:tc>
                  <a:txBody>
                    <a:bodyPr/>
                    <a:lstStyle/>
                    <a:p>
                      <a:pPr marL="0" marR="0">
                        <a:spcBef>
                          <a:spcPts val="0"/>
                        </a:spcBef>
                        <a:spcAft>
                          <a:spcPts val="0"/>
                        </a:spcAft>
                      </a:pPr>
                      <a:r>
                        <a:rPr lang="en-US" sz="700">
                          <a:effectLst/>
                        </a:rPr>
                        <a:t>CPU</a:t>
                      </a:r>
                      <a:endParaRPr lang="en-US" sz="1000">
                        <a:effectLst/>
                        <a:latin typeface="Calibri"/>
                        <a:ea typeface="Times New Roman"/>
                        <a:cs typeface="Times New Roman"/>
                      </a:endParaRPr>
                    </a:p>
                  </a:txBody>
                  <a:tcPr marL="60754" marR="60754" marT="0" marB="0" anchor="ctr"/>
                </a:tc>
                <a:tc>
                  <a:txBody>
                    <a:bodyPr/>
                    <a:lstStyle/>
                    <a:p>
                      <a:pPr marL="0" marR="0">
                        <a:spcBef>
                          <a:spcPts val="0"/>
                        </a:spcBef>
                        <a:spcAft>
                          <a:spcPts val="0"/>
                        </a:spcAft>
                      </a:pPr>
                      <a:r>
                        <a:rPr lang="en-US" sz="700" dirty="0" smtClean="0">
                          <a:effectLst/>
                        </a:rPr>
                        <a:t>E5-2658 v3</a:t>
                      </a:r>
                      <a:endParaRPr lang="en-US" sz="1000" dirty="0">
                        <a:effectLst/>
                        <a:latin typeface="Calibri"/>
                        <a:ea typeface="Times New Roman"/>
                        <a:cs typeface="Times New Roman"/>
                      </a:endParaRPr>
                    </a:p>
                  </a:txBody>
                  <a:tcPr marL="60754" marR="60754" marT="0" marB="0" anchor="ctr"/>
                </a:tc>
              </a:tr>
              <a:tr h="131043">
                <a:tc>
                  <a:txBody>
                    <a:bodyPr/>
                    <a:lstStyle/>
                    <a:p>
                      <a:pPr marL="0" marR="0">
                        <a:spcBef>
                          <a:spcPts val="0"/>
                        </a:spcBef>
                        <a:spcAft>
                          <a:spcPts val="0"/>
                        </a:spcAft>
                      </a:pPr>
                      <a:r>
                        <a:rPr lang="en-US" sz="700">
                          <a:effectLst/>
                        </a:rPr>
                        <a:t>Chipset</a:t>
                      </a:r>
                      <a:endParaRPr lang="en-US" sz="1000">
                        <a:effectLst/>
                        <a:latin typeface="Calibri"/>
                        <a:ea typeface="Times New Roman"/>
                        <a:cs typeface="Times New Roman"/>
                      </a:endParaRPr>
                    </a:p>
                  </a:txBody>
                  <a:tcPr marL="60754" marR="60754" marT="0" marB="0" anchor="ctr"/>
                </a:tc>
                <a:tc>
                  <a:txBody>
                    <a:bodyPr/>
                    <a:lstStyle/>
                    <a:p>
                      <a:pPr marL="0" marR="0">
                        <a:spcBef>
                          <a:spcPts val="0"/>
                        </a:spcBef>
                        <a:spcAft>
                          <a:spcPts val="0"/>
                        </a:spcAft>
                      </a:pPr>
                      <a:r>
                        <a:rPr lang="en-US" sz="700" dirty="0">
                          <a:effectLst/>
                        </a:rPr>
                        <a:t>Wellsburg B0</a:t>
                      </a:r>
                      <a:endParaRPr lang="en-US" sz="1000" dirty="0">
                        <a:effectLst/>
                        <a:latin typeface="Calibri"/>
                        <a:ea typeface="Times New Roman"/>
                        <a:cs typeface="Times New Roman"/>
                      </a:endParaRPr>
                    </a:p>
                  </a:txBody>
                  <a:tcPr marL="60754" marR="60754" marT="0" marB="0" anchor="ctr"/>
                </a:tc>
              </a:tr>
              <a:tr h="131043">
                <a:tc>
                  <a:txBody>
                    <a:bodyPr/>
                    <a:lstStyle/>
                    <a:p>
                      <a:pPr marL="0" marR="0">
                        <a:spcBef>
                          <a:spcPts val="0"/>
                        </a:spcBef>
                        <a:spcAft>
                          <a:spcPts val="0"/>
                        </a:spcAft>
                      </a:pPr>
                      <a:r>
                        <a:rPr lang="en-US" sz="700" dirty="0" smtClean="0">
                          <a:effectLst/>
                        </a:rPr>
                        <a:t>Sockets</a:t>
                      </a:r>
                      <a:endParaRPr lang="en-US" sz="1000" dirty="0">
                        <a:effectLst/>
                        <a:latin typeface="Calibri"/>
                        <a:ea typeface="Times New Roman"/>
                        <a:cs typeface="Times New Roman"/>
                      </a:endParaRPr>
                    </a:p>
                  </a:txBody>
                  <a:tcPr marL="60754" marR="60754" marT="0" marB="0" anchor="ctr"/>
                </a:tc>
                <a:tc>
                  <a:txBody>
                    <a:bodyPr/>
                    <a:lstStyle/>
                    <a:p>
                      <a:pPr marL="0" marR="0">
                        <a:spcBef>
                          <a:spcPts val="0"/>
                        </a:spcBef>
                        <a:spcAft>
                          <a:spcPts val="0"/>
                        </a:spcAft>
                      </a:pPr>
                      <a:r>
                        <a:rPr lang="en-US" sz="700" dirty="0">
                          <a:effectLst/>
                        </a:rPr>
                        <a:t>2</a:t>
                      </a:r>
                      <a:endParaRPr lang="en-US" sz="1000" dirty="0">
                        <a:effectLst/>
                        <a:latin typeface="Calibri"/>
                        <a:ea typeface="Times New Roman"/>
                        <a:cs typeface="Times New Roman"/>
                      </a:endParaRPr>
                    </a:p>
                  </a:txBody>
                  <a:tcPr marL="60754" marR="60754" marT="0" marB="0" anchor="ctr"/>
                </a:tc>
              </a:tr>
              <a:tr h="139233">
                <a:tc>
                  <a:txBody>
                    <a:bodyPr/>
                    <a:lstStyle/>
                    <a:p>
                      <a:pPr marL="0" marR="0">
                        <a:spcBef>
                          <a:spcPts val="0"/>
                        </a:spcBef>
                        <a:spcAft>
                          <a:spcPts val="0"/>
                        </a:spcAft>
                      </a:pPr>
                      <a:r>
                        <a:rPr lang="en-US" sz="700" dirty="0">
                          <a:effectLst/>
                        </a:rPr>
                        <a:t>Cores per </a:t>
                      </a:r>
                      <a:r>
                        <a:rPr lang="en-US" sz="700" dirty="0" smtClean="0">
                          <a:effectLst/>
                        </a:rPr>
                        <a:t>Socket</a:t>
                      </a:r>
                      <a:endParaRPr lang="en-US" sz="1000" dirty="0">
                        <a:effectLst/>
                        <a:latin typeface="Calibri"/>
                        <a:ea typeface="Times New Roman"/>
                        <a:cs typeface="Times New Roman"/>
                      </a:endParaRPr>
                    </a:p>
                  </a:txBody>
                  <a:tcPr marL="60754" marR="60754" marT="0" marB="0" anchor="ctr"/>
                </a:tc>
                <a:tc>
                  <a:txBody>
                    <a:bodyPr/>
                    <a:lstStyle/>
                    <a:p>
                      <a:pPr marL="0" marR="0">
                        <a:spcBef>
                          <a:spcPts val="0"/>
                        </a:spcBef>
                        <a:spcAft>
                          <a:spcPts val="0"/>
                        </a:spcAft>
                      </a:pPr>
                      <a:r>
                        <a:rPr lang="en-US" sz="700" dirty="0" smtClean="0">
                          <a:effectLst/>
                        </a:rPr>
                        <a:t>12</a:t>
                      </a:r>
                      <a:r>
                        <a:rPr lang="en-US" sz="700" baseline="0" dirty="0" smtClean="0">
                          <a:effectLst/>
                        </a:rPr>
                        <a:t> (24 threads)</a:t>
                      </a:r>
                      <a:endParaRPr lang="en-US" sz="1000" dirty="0">
                        <a:effectLst/>
                        <a:latin typeface="Calibri"/>
                        <a:ea typeface="Times New Roman"/>
                        <a:cs typeface="Times New Roman"/>
                      </a:endParaRPr>
                    </a:p>
                  </a:txBody>
                  <a:tcPr marL="60754" marR="60754" marT="0" marB="0" anchor="ctr"/>
                </a:tc>
              </a:tr>
              <a:tr h="131043">
                <a:tc>
                  <a:txBody>
                    <a:bodyPr/>
                    <a:lstStyle/>
                    <a:p>
                      <a:pPr marL="0" marR="0">
                        <a:spcBef>
                          <a:spcPts val="0"/>
                        </a:spcBef>
                        <a:spcAft>
                          <a:spcPts val="0"/>
                        </a:spcAft>
                      </a:pPr>
                      <a:r>
                        <a:rPr lang="en-US" sz="700" dirty="0">
                          <a:effectLst/>
                        </a:rPr>
                        <a:t>LL CACHE</a:t>
                      </a:r>
                      <a:endParaRPr lang="en-US" sz="1000" dirty="0">
                        <a:effectLst/>
                        <a:latin typeface="Calibri"/>
                        <a:ea typeface="Times New Roman"/>
                        <a:cs typeface="Times New Roman"/>
                      </a:endParaRPr>
                    </a:p>
                  </a:txBody>
                  <a:tcPr marL="60754" marR="60754" marT="0" marB="0" anchor="ctr"/>
                </a:tc>
                <a:tc>
                  <a:txBody>
                    <a:bodyPr/>
                    <a:lstStyle/>
                    <a:p>
                      <a:pPr marL="0" marR="0">
                        <a:spcBef>
                          <a:spcPts val="0"/>
                        </a:spcBef>
                        <a:spcAft>
                          <a:spcPts val="0"/>
                        </a:spcAft>
                      </a:pPr>
                      <a:r>
                        <a:rPr lang="en-US" sz="700" dirty="0" smtClean="0">
                          <a:effectLst/>
                        </a:rPr>
                        <a:t>30 </a:t>
                      </a:r>
                      <a:r>
                        <a:rPr lang="en-US" sz="700" dirty="0">
                          <a:effectLst/>
                        </a:rPr>
                        <a:t>MB</a:t>
                      </a:r>
                      <a:endParaRPr lang="en-US" sz="1000" dirty="0">
                        <a:effectLst/>
                        <a:latin typeface="Calibri"/>
                        <a:ea typeface="Times New Roman"/>
                        <a:cs typeface="Times New Roman"/>
                      </a:endParaRPr>
                    </a:p>
                  </a:txBody>
                  <a:tcPr marL="60754" marR="60754" marT="0" marB="0" anchor="ctr"/>
                </a:tc>
              </a:tr>
              <a:tr h="132708">
                <a:tc>
                  <a:txBody>
                    <a:bodyPr/>
                    <a:lstStyle/>
                    <a:p>
                      <a:pPr marL="0" marR="0">
                        <a:spcBef>
                          <a:spcPts val="0"/>
                        </a:spcBef>
                        <a:spcAft>
                          <a:spcPts val="0"/>
                        </a:spcAft>
                      </a:pPr>
                      <a:r>
                        <a:rPr lang="en-US" sz="700" dirty="0">
                          <a:effectLst/>
                        </a:rPr>
                        <a:t>QPI/DMI</a:t>
                      </a:r>
                      <a:endParaRPr lang="en-US" sz="1000" dirty="0">
                        <a:effectLst/>
                        <a:latin typeface="Calibri"/>
                        <a:ea typeface="Times New Roman"/>
                        <a:cs typeface="Times New Roman"/>
                      </a:endParaRPr>
                    </a:p>
                  </a:txBody>
                  <a:tcPr marL="60754" marR="60754" marT="0" marB="0" anchor="ctr"/>
                </a:tc>
                <a:tc>
                  <a:txBody>
                    <a:bodyPr/>
                    <a:lstStyle/>
                    <a:p>
                      <a:pPr marL="0" marR="0">
                        <a:spcBef>
                          <a:spcPts val="0"/>
                        </a:spcBef>
                        <a:spcAft>
                          <a:spcPts val="0"/>
                        </a:spcAft>
                      </a:pPr>
                      <a:r>
                        <a:rPr lang="en-US" sz="700" dirty="0">
                          <a:effectLst/>
                        </a:rPr>
                        <a:t>9.6GT/s</a:t>
                      </a:r>
                      <a:endParaRPr lang="en-US" sz="1000" dirty="0">
                        <a:effectLst/>
                        <a:latin typeface="Calibri"/>
                        <a:ea typeface="Times New Roman"/>
                        <a:cs typeface="Times New Roman"/>
                      </a:endParaRPr>
                    </a:p>
                  </a:txBody>
                  <a:tcPr marL="60754" marR="60754" marT="0" marB="0" anchor="ctr"/>
                </a:tc>
              </a:tr>
              <a:tr h="229336">
                <a:tc>
                  <a:txBody>
                    <a:bodyPr/>
                    <a:lstStyle/>
                    <a:p>
                      <a:pPr marL="0" marR="0">
                        <a:spcBef>
                          <a:spcPts val="0"/>
                        </a:spcBef>
                        <a:spcAft>
                          <a:spcPts val="0"/>
                        </a:spcAft>
                      </a:pPr>
                      <a:r>
                        <a:rPr lang="en-US" sz="700" dirty="0">
                          <a:effectLst/>
                        </a:rPr>
                        <a:t>PCIe</a:t>
                      </a:r>
                      <a:endParaRPr lang="en-US" sz="1000" dirty="0">
                        <a:effectLst/>
                        <a:latin typeface="Calibri"/>
                        <a:ea typeface="Times New Roman"/>
                        <a:cs typeface="Times New Roman"/>
                      </a:endParaRPr>
                    </a:p>
                  </a:txBody>
                  <a:tcPr marL="60754" marR="60754" marT="0" marB="0" anchor="ctr"/>
                </a:tc>
                <a:tc>
                  <a:txBody>
                    <a:bodyPr/>
                    <a:lstStyle/>
                    <a:p>
                      <a:pPr marL="0" marR="0">
                        <a:spcBef>
                          <a:spcPts val="0"/>
                        </a:spcBef>
                        <a:spcAft>
                          <a:spcPts val="0"/>
                        </a:spcAft>
                      </a:pPr>
                      <a:r>
                        <a:rPr lang="en-US" sz="700" dirty="0" smtClean="0">
                          <a:effectLst/>
                        </a:rPr>
                        <a:t>(4 </a:t>
                      </a:r>
                      <a:r>
                        <a:rPr lang="en-US" sz="700" dirty="0" err="1" smtClean="0">
                          <a:effectLst/>
                        </a:rPr>
                        <a:t>Nics</a:t>
                      </a:r>
                      <a:r>
                        <a:rPr lang="en-US" sz="700" dirty="0" smtClean="0">
                          <a:effectLst/>
                        </a:rPr>
                        <a:t>) </a:t>
                      </a:r>
                      <a:r>
                        <a:rPr lang="en-US" sz="700" dirty="0">
                          <a:effectLst/>
                        </a:rPr>
                        <a:t>Gen3x8 Socket </a:t>
                      </a:r>
                      <a:r>
                        <a:rPr lang="en-US" sz="700" dirty="0" smtClean="0">
                          <a:effectLst/>
                        </a:rPr>
                        <a:t>1 – 3</a:t>
                      </a:r>
                      <a:r>
                        <a:rPr lang="en-US" sz="700" baseline="0" dirty="0" smtClean="0">
                          <a:effectLst/>
                        </a:rPr>
                        <a:t> </a:t>
                      </a:r>
                      <a:r>
                        <a:rPr lang="en-US" sz="700" baseline="0" dirty="0" err="1" smtClean="0">
                          <a:effectLst/>
                        </a:rPr>
                        <a:t>Nics</a:t>
                      </a:r>
                      <a:r>
                        <a:rPr lang="en-US" sz="700" baseline="0" dirty="0" smtClean="0">
                          <a:effectLst/>
                        </a:rPr>
                        <a:t> socket 0</a:t>
                      </a:r>
                      <a:endParaRPr lang="en-US" sz="1000" dirty="0">
                        <a:effectLst/>
                        <a:latin typeface="Calibri"/>
                        <a:ea typeface="Times New Roman"/>
                        <a:cs typeface="Times New Roman"/>
                      </a:endParaRPr>
                    </a:p>
                  </a:txBody>
                  <a:tcPr marL="60754" marR="60754" marT="0" marB="0" anchor="ctr"/>
                </a:tc>
              </a:tr>
              <a:tr h="262085">
                <a:tc>
                  <a:txBody>
                    <a:bodyPr/>
                    <a:lstStyle/>
                    <a:p>
                      <a:pPr marL="0" marR="0">
                        <a:spcBef>
                          <a:spcPts val="0"/>
                        </a:spcBef>
                        <a:spcAft>
                          <a:spcPts val="0"/>
                        </a:spcAft>
                      </a:pPr>
                      <a:r>
                        <a:rPr lang="en-US" sz="700">
                          <a:effectLst/>
                        </a:rPr>
                        <a:t>MEMORY</a:t>
                      </a:r>
                      <a:endParaRPr lang="en-US" sz="1000">
                        <a:effectLst/>
                        <a:latin typeface="Calibri"/>
                        <a:ea typeface="Times New Roman"/>
                        <a:cs typeface="Times New Roman"/>
                      </a:endParaRPr>
                    </a:p>
                  </a:txBody>
                  <a:tcPr marL="60754" marR="60754" marT="0" marB="0" anchor="ctr"/>
                </a:tc>
                <a:tc>
                  <a:txBody>
                    <a:bodyPr/>
                    <a:lstStyle/>
                    <a:p>
                      <a:pPr marL="0" marR="0">
                        <a:spcBef>
                          <a:spcPts val="0"/>
                        </a:spcBef>
                        <a:spcAft>
                          <a:spcPts val="0"/>
                        </a:spcAft>
                      </a:pPr>
                      <a:r>
                        <a:rPr lang="en-US" sz="700" dirty="0">
                          <a:effectLst/>
                        </a:rPr>
                        <a:t>Micron DDR4 2133 MHz 1R ECC, 1DPC, 8GB/DIMM, 8DIMMs total</a:t>
                      </a:r>
                      <a:endParaRPr lang="en-US" sz="1000" dirty="0">
                        <a:effectLst/>
                        <a:latin typeface="Calibri"/>
                        <a:ea typeface="Times New Roman"/>
                        <a:cs typeface="Times New Roman"/>
                      </a:endParaRPr>
                    </a:p>
                  </a:txBody>
                  <a:tcPr marL="60754" marR="60754" marT="0" marB="0" anchor="ctr"/>
                </a:tc>
              </a:tr>
              <a:tr h="131043">
                <a:tc>
                  <a:txBody>
                    <a:bodyPr/>
                    <a:lstStyle/>
                    <a:p>
                      <a:pPr marL="0" marR="0">
                        <a:spcBef>
                          <a:spcPts val="0"/>
                        </a:spcBef>
                        <a:spcAft>
                          <a:spcPts val="0"/>
                        </a:spcAft>
                      </a:pPr>
                      <a:r>
                        <a:rPr lang="en-US" sz="700" dirty="0">
                          <a:effectLst/>
                        </a:rPr>
                        <a:t>NIC</a:t>
                      </a:r>
                      <a:endParaRPr lang="en-US" sz="1000" dirty="0">
                        <a:effectLst/>
                        <a:latin typeface="Calibri"/>
                        <a:ea typeface="Times New Roman"/>
                        <a:cs typeface="Times New Roman"/>
                      </a:endParaRPr>
                    </a:p>
                  </a:txBody>
                  <a:tcPr marL="60754" marR="60754" marT="0" marB="0" anchor="ctr"/>
                </a:tc>
                <a:tc>
                  <a:txBody>
                    <a:bodyPr/>
                    <a:lstStyle/>
                    <a:p>
                      <a:pPr marL="0" marR="0">
                        <a:spcBef>
                          <a:spcPts val="0"/>
                        </a:spcBef>
                        <a:spcAft>
                          <a:spcPts val="0"/>
                        </a:spcAft>
                      </a:pPr>
                      <a:r>
                        <a:rPr lang="en-US" sz="700" dirty="0">
                          <a:effectLst/>
                        </a:rPr>
                        <a:t>X520-4</a:t>
                      </a:r>
                      <a:endParaRPr lang="en-US" sz="1000" dirty="0">
                        <a:effectLst/>
                        <a:latin typeface="Calibri"/>
                        <a:ea typeface="Times New Roman"/>
                        <a:cs typeface="Times New Roman"/>
                      </a:endParaRPr>
                    </a:p>
                  </a:txBody>
                  <a:tcPr marL="60754" marR="60754" marT="0" marB="0" anchor="ctr"/>
                </a:tc>
              </a:tr>
              <a:tr h="131043">
                <a:tc>
                  <a:txBody>
                    <a:bodyPr/>
                    <a:lstStyle/>
                    <a:p>
                      <a:pPr marL="0" marR="0">
                        <a:spcBef>
                          <a:spcPts val="0"/>
                        </a:spcBef>
                        <a:spcAft>
                          <a:spcPts val="0"/>
                        </a:spcAft>
                      </a:pPr>
                      <a:r>
                        <a:rPr lang="en-US" sz="700" dirty="0">
                          <a:effectLst/>
                        </a:rPr>
                        <a:t>NIC Mbps</a:t>
                      </a:r>
                      <a:endParaRPr lang="en-US" sz="1000" dirty="0">
                        <a:effectLst/>
                        <a:latin typeface="Calibri"/>
                        <a:ea typeface="Times New Roman"/>
                        <a:cs typeface="Times New Roman"/>
                      </a:endParaRPr>
                    </a:p>
                  </a:txBody>
                  <a:tcPr marL="60754" marR="60754" marT="0" marB="0" anchor="ctr"/>
                </a:tc>
                <a:tc>
                  <a:txBody>
                    <a:bodyPr/>
                    <a:lstStyle/>
                    <a:p>
                      <a:pPr marL="0" marR="0">
                        <a:spcBef>
                          <a:spcPts val="0"/>
                        </a:spcBef>
                        <a:spcAft>
                          <a:spcPts val="0"/>
                        </a:spcAft>
                      </a:pPr>
                      <a:r>
                        <a:rPr lang="en-US" sz="700" dirty="0" smtClean="0">
                          <a:effectLst/>
                        </a:rPr>
                        <a:t>10,000</a:t>
                      </a:r>
                      <a:endParaRPr lang="en-US" sz="1000" dirty="0">
                        <a:effectLst/>
                        <a:latin typeface="Calibri"/>
                        <a:ea typeface="Times New Roman"/>
                        <a:cs typeface="Times New Roman"/>
                      </a:endParaRPr>
                    </a:p>
                  </a:txBody>
                  <a:tcPr marL="60754" marR="60754" marT="0" marB="0" anchor="ctr"/>
                </a:tc>
              </a:tr>
              <a:tr h="131043">
                <a:tc>
                  <a:txBody>
                    <a:bodyPr/>
                    <a:lstStyle/>
                    <a:p>
                      <a:pPr marL="0" marR="0">
                        <a:spcBef>
                          <a:spcPts val="0"/>
                        </a:spcBef>
                        <a:spcAft>
                          <a:spcPts val="0"/>
                        </a:spcAft>
                      </a:pPr>
                      <a:r>
                        <a:rPr lang="en-US" sz="700">
                          <a:effectLst/>
                        </a:rPr>
                        <a:t>BIOS</a:t>
                      </a:r>
                      <a:endParaRPr lang="en-US" sz="1000">
                        <a:effectLst/>
                        <a:latin typeface="Calibri"/>
                        <a:ea typeface="Times New Roman"/>
                        <a:cs typeface="Times New Roman"/>
                      </a:endParaRPr>
                    </a:p>
                  </a:txBody>
                  <a:tcPr marL="60754" marR="60754" marT="0" marB="0" anchor="ctr"/>
                </a:tc>
                <a:tc>
                  <a:txBody>
                    <a:bodyPr/>
                    <a:lstStyle/>
                    <a:p>
                      <a:pPr marL="0" marR="0">
                        <a:spcBef>
                          <a:spcPts val="0"/>
                        </a:spcBef>
                        <a:spcAft>
                          <a:spcPts val="0"/>
                        </a:spcAft>
                      </a:pPr>
                      <a:r>
                        <a:rPr lang="en-US" sz="700" dirty="0">
                          <a:effectLst/>
                        </a:rPr>
                        <a:t>SE5C610.86B.01.01.0519.050520140852</a:t>
                      </a:r>
                      <a:endParaRPr lang="en-US" sz="1000" dirty="0">
                        <a:effectLst/>
                        <a:latin typeface="Calibri"/>
                        <a:ea typeface="Times New Roman"/>
                        <a:cs typeface="Times New Roman"/>
                      </a:endParaRPr>
                    </a:p>
                  </a:txBody>
                  <a:tcPr marL="60754" marR="60754" marT="0" marB="0" anchor="ctr"/>
                </a:tc>
              </a:tr>
              <a:tr h="131043">
                <a:tc>
                  <a:txBody>
                    <a:bodyPr/>
                    <a:lstStyle/>
                    <a:p>
                      <a:pPr marL="0" marR="0">
                        <a:spcBef>
                          <a:spcPts val="0"/>
                        </a:spcBef>
                        <a:spcAft>
                          <a:spcPts val="0"/>
                        </a:spcAft>
                      </a:pPr>
                      <a:r>
                        <a:rPr lang="en-US" sz="700">
                          <a:effectLst/>
                        </a:rPr>
                        <a:t> </a:t>
                      </a:r>
                      <a:endParaRPr lang="en-US" sz="1000">
                        <a:effectLst/>
                        <a:latin typeface="Calibri"/>
                        <a:ea typeface="Times New Roman"/>
                        <a:cs typeface="Times New Roman"/>
                      </a:endParaRPr>
                    </a:p>
                  </a:txBody>
                  <a:tcPr marL="60754" marR="60754" marT="0" marB="0" anchor="ctr"/>
                </a:tc>
                <a:tc>
                  <a:txBody>
                    <a:bodyPr/>
                    <a:lstStyle/>
                    <a:p>
                      <a:pPr marL="0" marR="0">
                        <a:spcBef>
                          <a:spcPts val="0"/>
                        </a:spcBef>
                        <a:spcAft>
                          <a:spcPts val="0"/>
                        </a:spcAft>
                      </a:pPr>
                      <a:endParaRPr lang="en-US" sz="1000" dirty="0">
                        <a:effectLst/>
                        <a:latin typeface="Calibri"/>
                        <a:ea typeface="Times New Roman"/>
                        <a:cs typeface="Times New Roman"/>
                      </a:endParaRPr>
                    </a:p>
                  </a:txBody>
                  <a:tcPr marL="60754" marR="60754" marT="0" marB="0" anchor="ctr"/>
                </a:tc>
              </a:tr>
              <a:tr h="147430">
                <a:tc>
                  <a:txBody>
                    <a:bodyPr/>
                    <a:lstStyle/>
                    <a:p>
                      <a:pPr marL="0" marR="0">
                        <a:spcBef>
                          <a:spcPts val="0"/>
                        </a:spcBef>
                        <a:spcAft>
                          <a:spcPts val="0"/>
                        </a:spcAft>
                      </a:pPr>
                      <a:r>
                        <a:rPr lang="en-US" sz="900">
                          <a:effectLst/>
                        </a:rPr>
                        <a:t>Software</a:t>
                      </a:r>
                      <a:endParaRPr lang="en-US" sz="1000">
                        <a:effectLst/>
                        <a:latin typeface="Calibri"/>
                        <a:ea typeface="Times New Roman"/>
                        <a:cs typeface="Times New Roman"/>
                      </a:endParaRPr>
                    </a:p>
                  </a:txBody>
                  <a:tcPr marL="60754" marR="60754" marT="0" marB="0" anchor="ctr"/>
                </a:tc>
                <a:tc>
                  <a:txBody>
                    <a:bodyPr/>
                    <a:lstStyle/>
                    <a:p>
                      <a:pPr marL="0" marR="0">
                        <a:spcBef>
                          <a:spcPts val="0"/>
                        </a:spcBef>
                        <a:spcAft>
                          <a:spcPts val="0"/>
                        </a:spcAft>
                      </a:pPr>
                      <a:endParaRPr lang="en-US" sz="1000" dirty="0">
                        <a:effectLst/>
                        <a:latin typeface="Calibri"/>
                        <a:ea typeface="Times New Roman"/>
                        <a:cs typeface="Times New Roman"/>
                      </a:endParaRPr>
                    </a:p>
                  </a:txBody>
                  <a:tcPr marL="60754" marR="60754" marT="0" marB="0" anchor="ctr"/>
                </a:tc>
              </a:tr>
              <a:tr h="131043">
                <a:tc>
                  <a:txBody>
                    <a:bodyPr/>
                    <a:lstStyle/>
                    <a:p>
                      <a:pPr marL="0" marR="0">
                        <a:spcBef>
                          <a:spcPts val="0"/>
                        </a:spcBef>
                        <a:spcAft>
                          <a:spcPts val="0"/>
                        </a:spcAft>
                      </a:pPr>
                      <a:r>
                        <a:rPr lang="en-US" sz="700">
                          <a:effectLst/>
                        </a:rPr>
                        <a:t>OS</a:t>
                      </a:r>
                      <a:endParaRPr lang="en-US" sz="1000">
                        <a:effectLst/>
                        <a:latin typeface="Calibri"/>
                        <a:ea typeface="Times New Roman"/>
                        <a:cs typeface="Times New Roman"/>
                      </a:endParaRPr>
                    </a:p>
                  </a:txBody>
                  <a:tcPr marL="60754" marR="60754" marT="0" marB="0" anchor="ctr"/>
                </a:tc>
                <a:tc>
                  <a:txBody>
                    <a:bodyPr/>
                    <a:lstStyle/>
                    <a:p>
                      <a:pPr marL="0" marR="0">
                        <a:spcBef>
                          <a:spcPts val="0"/>
                        </a:spcBef>
                        <a:spcAft>
                          <a:spcPts val="0"/>
                        </a:spcAft>
                      </a:pPr>
                      <a:r>
                        <a:rPr lang="en-US" sz="700" dirty="0">
                          <a:effectLst/>
                        </a:rPr>
                        <a:t>Ubuntu 12.04.4 LTS 64 bit</a:t>
                      </a:r>
                      <a:endParaRPr lang="en-US" sz="1000" dirty="0">
                        <a:effectLst/>
                        <a:latin typeface="Calibri"/>
                        <a:ea typeface="Times New Roman"/>
                        <a:cs typeface="Times New Roman"/>
                      </a:endParaRPr>
                    </a:p>
                  </a:txBody>
                  <a:tcPr marL="60754" marR="60754" marT="0" marB="0" anchor="ctr"/>
                </a:tc>
              </a:tr>
              <a:tr h="131043">
                <a:tc>
                  <a:txBody>
                    <a:bodyPr/>
                    <a:lstStyle/>
                    <a:p>
                      <a:pPr marL="0" marR="0">
                        <a:spcBef>
                          <a:spcPts val="0"/>
                        </a:spcBef>
                        <a:spcAft>
                          <a:spcPts val="0"/>
                        </a:spcAft>
                      </a:pPr>
                      <a:r>
                        <a:rPr lang="en-US" sz="700">
                          <a:effectLst/>
                        </a:rPr>
                        <a:t>Kernel version</a:t>
                      </a:r>
                      <a:endParaRPr lang="en-US" sz="1000">
                        <a:effectLst/>
                        <a:latin typeface="Calibri"/>
                        <a:ea typeface="Times New Roman"/>
                        <a:cs typeface="Times New Roman"/>
                      </a:endParaRPr>
                    </a:p>
                  </a:txBody>
                  <a:tcPr marL="60754" marR="60754" marT="0" marB="0" anchor="ctr"/>
                </a:tc>
                <a:tc>
                  <a:txBody>
                    <a:bodyPr/>
                    <a:lstStyle/>
                    <a:p>
                      <a:pPr marL="0" marR="0">
                        <a:spcBef>
                          <a:spcPts val="0"/>
                        </a:spcBef>
                        <a:spcAft>
                          <a:spcPts val="0"/>
                        </a:spcAft>
                      </a:pPr>
                      <a:r>
                        <a:rPr lang="en-US" sz="700" dirty="0">
                          <a:effectLst/>
                        </a:rPr>
                        <a:t>3.2.553.2.0-23-generic</a:t>
                      </a:r>
                      <a:endParaRPr lang="en-US" sz="1000" dirty="0">
                        <a:effectLst/>
                        <a:latin typeface="Calibri"/>
                        <a:ea typeface="Times New Roman"/>
                        <a:cs typeface="Times New Roman"/>
                      </a:endParaRPr>
                    </a:p>
                  </a:txBody>
                  <a:tcPr marL="60754" marR="60754" marT="0" marB="0" anchor="ctr"/>
                </a:tc>
              </a:tr>
              <a:tr h="131049">
                <a:tc>
                  <a:txBody>
                    <a:bodyPr/>
                    <a:lstStyle/>
                    <a:p>
                      <a:pPr marL="0" marR="0">
                        <a:spcBef>
                          <a:spcPts val="0"/>
                        </a:spcBef>
                        <a:spcAft>
                          <a:spcPts val="0"/>
                        </a:spcAft>
                      </a:pPr>
                      <a:r>
                        <a:rPr lang="en-US" sz="700" dirty="0">
                          <a:effectLst/>
                        </a:rPr>
                        <a:t>Other</a:t>
                      </a:r>
                      <a:endParaRPr lang="en-US" sz="1000" dirty="0">
                        <a:effectLst/>
                        <a:latin typeface="Calibri"/>
                        <a:ea typeface="Times New Roman"/>
                        <a:cs typeface="Times New Roman"/>
                      </a:endParaRPr>
                    </a:p>
                  </a:txBody>
                  <a:tcPr marL="60754" marR="60754" marT="0" marB="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a:effectLst/>
                        </a:rPr>
                        <a:t> </a:t>
                      </a:r>
                      <a:r>
                        <a:rPr lang="en-US" sz="800" dirty="0" smtClean="0">
                          <a:effectLst/>
                        </a:rPr>
                        <a:t>DPDK1.7.0</a:t>
                      </a:r>
                      <a:endParaRPr lang="en-US" sz="1100" dirty="0" smtClean="0">
                        <a:effectLst/>
                        <a:latin typeface="Calibri"/>
                        <a:ea typeface="Times New Roman"/>
                        <a:cs typeface="Times New Roman"/>
                      </a:endParaRPr>
                    </a:p>
                  </a:txBody>
                  <a:tcPr marL="60754" marR="60754" marT="0" marB="0" anchor="ctr"/>
                </a:tc>
              </a:tr>
              <a:tr h="131049">
                <a:tc>
                  <a:txBody>
                    <a:bodyPr/>
                    <a:lstStyle/>
                    <a:p>
                      <a:pPr marL="0" marR="0">
                        <a:spcBef>
                          <a:spcPts val="0"/>
                        </a:spcBef>
                        <a:spcAft>
                          <a:spcPts val="0"/>
                        </a:spcAft>
                      </a:pPr>
                      <a:r>
                        <a:rPr lang="en-US" sz="700" dirty="0">
                          <a:effectLst/>
                        </a:rPr>
                        <a:t> </a:t>
                      </a:r>
                      <a:endParaRPr lang="en-US" sz="1000" dirty="0">
                        <a:effectLst/>
                        <a:latin typeface="Calibri"/>
                        <a:ea typeface="Times New Roman"/>
                        <a:cs typeface="Times New Roman"/>
                      </a:endParaRPr>
                    </a:p>
                  </a:txBody>
                  <a:tcPr marL="60754" marR="60754" marT="0" marB="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dirty="0" smtClean="0">
                          <a:effectLst/>
                        </a:rPr>
                        <a:t>All HW </a:t>
                      </a:r>
                      <a:r>
                        <a:rPr lang="en-US" sz="800" dirty="0" err="1" smtClean="0">
                          <a:effectLst/>
                        </a:rPr>
                        <a:t>Prefetchers</a:t>
                      </a:r>
                      <a:r>
                        <a:rPr lang="en-US" sz="800" dirty="0" smtClean="0">
                          <a:effectLst/>
                        </a:rPr>
                        <a:t> are enabled</a:t>
                      </a:r>
                      <a:endParaRPr lang="en-US" sz="1100" dirty="0" smtClean="0">
                        <a:effectLst/>
                        <a:latin typeface="Calibri"/>
                        <a:ea typeface="Times New Roman"/>
                        <a:cs typeface="Times New Roman"/>
                      </a:endParaRPr>
                    </a:p>
                  </a:txBody>
                  <a:tcPr marL="60754" marR="60754" marT="0" marB="0" anchor="ctr"/>
                </a:tc>
              </a:tr>
            </a:tbl>
          </a:graphicData>
        </a:graphic>
      </p:graphicFrame>
      <p:sp>
        <p:nvSpPr>
          <p:cNvPr id="8" name="TextBox 7"/>
          <p:cNvSpPr txBox="1"/>
          <p:nvPr/>
        </p:nvSpPr>
        <p:spPr>
          <a:xfrm>
            <a:off x="1414983" y="816389"/>
            <a:ext cx="3063575" cy="261610"/>
          </a:xfrm>
          <a:prstGeom prst="rect">
            <a:avLst/>
          </a:prstGeom>
          <a:noFill/>
        </p:spPr>
        <p:txBody>
          <a:bodyPr wrap="square" rtlCol="0">
            <a:spAutoFit/>
          </a:bodyPr>
          <a:lstStyle/>
          <a:p>
            <a:pPr algn="ctr"/>
            <a:r>
              <a:rPr lang="en-US" sz="1100" b="1" dirty="0">
                <a:solidFill>
                  <a:schemeClr val="tx1">
                    <a:lumMod val="65000"/>
                    <a:lumOff val="35000"/>
                  </a:schemeClr>
                </a:solidFill>
              </a:rPr>
              <a:t>IPV4 L3 Forwarding </a:t>
            </a:r>
            <a:r>
              <a:rPr lang="en-US" sz="1100" b="1" dirty="0" smtClean="0">
                <a:solidFill>
                  <a:schemeClr val="tx1">
                    <a:lumMod val="65000"/>
                    <a:lumOff val="35000"/>
                  </a:schemeClr>
                </a:solidFill>
              </a:rPr>
              <a:t>Performance for 64B </a:t>
            </a:r>
            <a:endParaRPr lang="en-US" sz="1100" dirty="0" smtClean="0">
              <a:solidFill>
                <a:schemeClr val="tx1">
                  <a:lumMod val="65000"/>
                  <a:lumOff val="35000"/>
                </a:schemeClr>
              </a:solidFill>
              <a:cs typeface="Neo Sans Intel"/>
            </a:endParaRPr>
          </a:p>
        </p:txBody>
      </p:sp>
      <p:graphicFrame>
        <p:nvGraphicFramePr>
          <p:cNvPr id="12" name="Chart 11"/>
          <p:cNvGraphicFramePr>
            <a:graphicFrameLocks/>
          </p:cNvGraphicFramePr>
          <p:nvPr>
            <p:extLst/>
          </p:nvPr>
        </p:nvGraphicFramePr>
        <p:xfrm>
          <a:off x="267997" y="1122560"/>
          <a:ext cx="5438661" cy="3031162"/>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1499493" y="4182017"/>
            <a:ext cx="2894553" cy="153888"/>
            <a:chOff x="1804307" y="4229714"/>
            <a:chExt cx="2894553" cy="153888"/>
          </a:xfrm>
        </p:grpSpPr>
        <p:sp>
          <p:nvSpPr>
            <p:cNvPr id="16" name="Rounded Rectangle 15"/>
            <p:cNvSpPr/>
            <p:nvPr/>
          </p:nvSpPr>
          <p:spPr bwMode="auto">
            <a:xfrm>
              <a:off x="1804307" y="4237264"/>
              <a:ext cx="179614" cy="138793"/>
            </a:xfrm>
            <a:prstGeom prst="roundRect">
              <a:avLst/>
            </a:prstGeom>
            <a:solidFill>
              <a:schemeClr val="accent1"/>
            </a:solidFill>
            <a:ln w="12700" algn="ctr">
              <a:solidFill>
                <a:schemeClr val="bg2"/>
              </a:solidFill>
              <a:round/>
              <a:headEnd type="none" w="sm" len="sm"/>
              <a:tailEnd type="none" w="sm" len="sm"/>
            </a:ln>
            <a:effectLst/>
          </p:spPr>
          <p:txBody>
            <a:bodyPr lIns="0" tIns="0" rIns="0" bIns="0" rtlCol="0" anchor="ctr"/>
            <a:lstStyle/>
            <a:p>
              <a:pPr algn="ct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17" name="Rounded Rectangle 16"/>
            <p:cNvSpPr/>
            <p:nvPr/>
          </p:nvSpPr>
          <p:spPr bwMode="auto">
            <a:xfrm>
              <a:off x="3793671" y="4237263"/>
              <a:ext cx="179614" cy="138793"/>
            </a:xfrm>
            <a:prstGeom prst="roundRect">
              <a:avLst/>
            </a:prstGeom>
            <a:solidFill>
              <a:srgbClr val="FF9900"/>
            </a:solidFill>
            <a:ln w="12700" algn="ctr">
              <a:solidFill>
                <a:schemeClr val="bg2"/>
              </a:solidFill>
              <a:round/>
              <a:headEnd type="none" w="sm" len="sm"/>
              <a:tailEnd type="none" w="sm" len="sm"/>
            </a:ln>
            <a:effectLst/>
          </p:spPr>
          <p:txBody>
            <a:bodyPr lIns="0" tIns="0" rIns="0" bIns="0" rtlCol="0" anchor="ctr"/>
            <a:lstStyle/>
            <a:p>
              <a:pPr algn="ctr"/>
              <a:endParaRPr lang="en-US" sz="1200" dirty="0">
                <a:solidFill>
                  <a:schemeClr val="bg1"/>
                </a:solidFill>
                <a:effectLst>
                  <a:outerShdw blurRad="38100" dist="38100" dir="2700000" algn="tl">
                    <a:srgbClr val="000000">
                      <a:alpha val="43137"/>
                    </a:srgbClr>
                  </a:outerShdw>
                </a:effectLst>
                <a:latin typeface="+mn-lt"/>
                <a:ea typeface="Geneva" charset="0"/>
                <a:cs typeface="Geneva" charset="0"/>
              </a:endParaRPr>
            </a:p>
          </p:txBody>
        </p:sp>
        <p:sp>
          <p:nvSpPr>
            <p:cNvPr id="20" name="TextBox 19"/>
            <p:cNvSpPr txBox="1"/>
            <p:nvPr/>
          </p:nvSpPr>
          <p:spPr>
            <a:xfrm>
              <a:off x="2106803" y="4229714"/>
              <a:ext cx="570669" cy="153888"/>
            </a:xfrm>
            <a:prstGeom prst="rect">
              <a:avLst/>
            </a:prstGeom>
            <a:noFill/>
          </p:spPr>
          <p:txBody>
            <a:bodyPr wrap="none" lIns="0" tIns="0" rIns="0" bIns="0" rtlCol="0" anchor="ctr">
              <a:spAutoFit/>
            </a:bodyPr>
            <a:lstStyle/>
            <a:p>
              <a:pPr algn="ctr" eaLnBrk="1" hangingPunct="1"/>
              <a:r>
                <a:rPr lang="en-US" sz="1000" dirty="0" smtClean="0">
                  <a:latin typeface="+mn-lt"/>
                  <a:ea typeface="Geneva" charset="0"/>
                  <a:cs typeface="Geneva" charset="0"/>
                </a:rPr>
                <a:t>Measured</a:t>
              </a:r>
              <a:endParaRPr lang="en-US" sz="1000" dirty="0">
                <a:latin typeface="+mn-lt"/>
                <a:ea typeface="Geneva" charset="0"/>
                <a:cs typeface="Geneva" charset="0"/>
              </a:endParaRPr>
            </a:p>
          </p:txBody>
        </p:sp>
        <p:sp>
          <p:nvSpPr>
            <p:cNvPr id="22" name="TextBox 21"/>
            <p:cNvSpPr txBox="1"/>
            <p:nvPr/>
          </p:nvSpPr>
          <p:spPr>
            <a:xfrm>
              <a:off x="4118573" y="4229714"/>
              <a:ext cx="580287" cy="153888"/>
            </a:xfrm>
            <a:prstGeom prst="rect">
              <a:avLst/>
            </a:prstGeom>
            <a:noFill/>
          </p:spPr>
          <p:txBody>
            <a:bodyPr wrap="none" lIns="0" tIns="0" rIns="0" bIns="0" rtlCol="0" anchor="ctr">
              <a:spAutoFit/>
            </a:bodyPr>
            <a:lstStyle/>
            <a:p>
              <a:pPr algn="ctr" eaLnBrk="1" hangingPunct="1"/>
              <a:r>
                <a:rPr lang="en-US" sz="1000" dirty="0" smtClean="0">
                  <a:latin typeface="+mn-lt"/>
                  <a:ea typeface="Geneva" charset="0"/>
                  <a:cs typeface="Geneva" charset="0"/>
                </a:rPr>
                <a:t>Estimated</a:t>
              </a:r>
              <a:endParaRPr lang="en-US" sz="1000" dirty="0">
                <a:latin typeface="+mn-lt"/>
                <a:ea typeface="Geneva" charset="0"/>
                <a:cs typeface="Geneva" charset="0"/>
              </a:endParaRPr>
            </a:p>
          </p:txBody>
        </p:sp>
      </p:grpSp>
      <p:sp>
        <p:nvSpPr>
          <p:cNvPr id="2" name="TextBox 1"/>
          <p:cNvSpPr txBox="1"/>
          <p:nvPr/>
        </p:nvSpPr>
        <p:spPr>
          <a:xfrm>
            <a:off x="5957668" y="3945277"/>
            <a:ext cx="2968283" cy="415498"/>
          </a:xfrm>
          <a:prstGeom prst="rect">
            <a:avLst/>
          </a:prstGeom>
          <a:noFill/>
        </p:spPr>
        <p:txBody>
          <a:bodyPr wrap="square" lIns="0" tIns="0" rIns="0" bIns="0" rtlCol="0" anchor="ctr">
            <a:spAutoFit/>
          </a:bodyPr>
          <a:lstStyle/>
          <a:p>
            <a:pPr eaLnBrk="1" hangingPunct="1"/>
            <a:r>
              <a:rPr lang="en-US" sz="900" dirty="0">
                <a:latin typeface="+mj-lt"/>
              </a:rPr>
              <a:t>Socket </a:t>
            </a:r>
            <a:r>
              <a:rPr lang="en-US" sz="900" dirty="0" smtClean="0">
                <a:latin typeface="+mj-lt"/>
              </a:rPr>
              <a:t>0: </a:t>
            </a:r>
            <a:r>
              <a:rPr lang="en-US" sz="900" dirty="0">
                <a:latin typeface="+mj-lt"/>
              </a:rPr>
              <a:t>12x 10GbE using </a:t>
            </a:r>
            <a:r>
              <a:rPr lang="en-US" sz="900" dirty="0" smtClean="0">
                <a:latin typeface="+mj-lt"/>
              </a:rPr>
              <a:t>6C (139.5 Mpps)</a:t>
            </a:r>
          </a:p>
          <a:p>
            <a:pPr eaLnBrk="1" hangingPunct="1"/>
            <a:r>
              <a:rPr lang="en-US" sz="900" dirty="0" smtClean="0">
                <a:latin typeface="+mj-lt"/>
              </a:rPr>
              <a:t>Socket 1: </a:t>
            </a:r>
            <a:r>
              <a:rPr lang="en-US" sz="900" dirty="0">
                <a:latin typeface="+mj-lt"/>
              </a:rPr>
              <a:t>14x 10GbE using </a:t>
            </a:r>
            <a:r>
              <a:rPr lang="en-US" sz="900" dirty="0" smtClean="0">
                <a:latin typeface="+mj-lt"/>
              </a:rPr>
              <a:t>7C (162.6 Mpps)</a:t>
            </a:r>
            <a:endParaRPr lang="en-US" sz="900" dirty="0">
              <a:latin typeface="+mj-lt"/>
            </a:endParaRPr>
          </a:p>
          <a:p>
            <a:pPr eaLnBrk="1" hangingPunct="1"/>
            <a:endParaRPr lang="en-US" sz="900" dirty="0">
              <a:latin typeface="+mj-lt"/>
              <a:ea typeface="Geneva" charset="0"/>
              <a:cs typeface="Geneva" charset="0"/>
            </a:endParaRPr>
          </a:p>
        </p:txBody>
      </p:sp>
    </p:spTree>
    <p:extLst>
      <p:ext uri="{BB962C8B-B14F-4D97-AF65-F5344CB8AC3E}">
        <p14:creationId xmlns:p14="http://schemas.microsoft.com/office/powerpoint/2010/main" val="10085366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7.0&quot;&gt;&lt;object type=&quot;1&quot; unique_id=&quot;10001&quot;&gt;&lt;object type=&quot;8&quot; unique_id=&quot;25526&quot;&gt;&lt;/object&gt;&lt;object type=&quot;2&quot; unique_id=&quot;25527&quot;&gt;&lt;object type=&quot;3&quot; unique_id=&quot;25528&quot;&gt;&lt;property id=&quot;20148&quot; value=&quot;5&quot;/&gt;&lt;property id=&quot;20300&quot; value=&quot;Slide 1 - &amp;quot;Transforming Networking and Storage&amp;quot;&quot;/&gt;&lt;property id=&quot;20307&quot; value=&quot;321&quot;/&gt;&lt;/object&gt;&lt;object type=&quot;3&quot; unique_id=&quot;25529&quot;&gt;&lt;property id=&quot;20148&quot; value=&quot;5&quot;/&gt;&lt;property id=&quot;20300&quot; value=&quot;Slide 2 - &amp;quot;Instructions for Using This Template&amp;quot;&quot;/&gt;&lt;property id=&quot;20307&quot; value=&quot;294&quot;/&gt;&lt;/object&gt;&lt;object type=&quot;3&quot; unique_id=&quot;25530&quot;&gt;&lt;property id=&quot;20148&quot; value=&quot;5&quot;/&gt;&lt;property id=&quot;20300&quot; value=&quot;Slide 3 - &amp;quot;Instructions for Using This Template In Blue&amp;quot;&quot;/&gt;&lt;property id=&quot;20307&quot; value=&quot;327&quot;/&gt;&lt;/object&gt;&lt;object type=&quot;3&quot; unique_id=&quot;25531&quot;&gt;&lt;property id=&quot;20148&quot; value=&quot;5&quot;/&gt;&lt;property id=&quot;20300&quot; value=&quot;Slide 4 - &amp;quot;Instructions for Using This Template&amp;quot;&quot;/&gt;&lt;property id=&quot;20307&quot; value=&quot;322&quot;/&gt;&lt;/object&gt;&lt;object type=&quot;3&quot; unique_id=&quot;25532&quot;&gt;&lt;property id=&quot;20148&quot; value=&quot;5&quot;/&gt;&lt;property id=&quot;20300&quot; value=&quot;Slide 5 - &amp;quot;PowerPoint Practices&amp;quot;&quot;/&gt;&lt;property id=&quot;20307&quot; value=&quot;323&quot;/&gt;&lt;/object&gt;&lt;object type=&quot;3&quot; unique_id=&quot;25533&quot;&gt;&lt;property id=&quot;20148&quot; value=&quot;5&quot;/&gt;&lt;property id=&quot;20300&quot; value=&quot;Slide 6 - &amp;quot;Standard Color Palette and Gradients&amp;quot;&quot;/&gt;&lt;property id=&quot;20307&quot; value=&quot;325&quot;/&gt;&lt;/object&gt;&lt;object type=&quot;3&quot; unique_id=&quot;25534&quot;&gt;&lt;property id=&quot;20148&quot; value=&quot;5&quot;/&gt;&lt;property id=&quot;20300&quot; value=&quot;Slide 7 - &amp;quot;Graphic element examples&amp;quot;&quot;/&gt;&lt;property id=&quot;20307&quot; value=&quot;310&quot;/&gt;&lt;/object&gt;&lt;object type=&quot;3&quot; unique_id=&quot;25535&quot;&gt;&lt;property id=&quot;20148&quot; value=&quot;5&quot;/&gt;&lt;property id=&quot;20300&quot; value=&quot;Slide 8 - &amp;quot;CSIG Sample Table – Option 1&amp;quot;&quot;/&gt;&lt;property id=&quot;20307&quot; value=&quot;316&quot;/&gt;&lt;/object&gt;&lt;object type=&quot;3&quot; unique_id=&quot;25536&quot;&gt;&lt;property id=&quot;20148&quot; value=&quot;5&quot;/&gt;&lt;property id=&quot;20300&quot; value=&quot;Slide 9 - &amp;quot;Sample Chart 1&amp;quot;&quot;/&gt;&lt;property id=&quot;20307&quot; value=&quot;317&quot;/&gt;&lt;/object&gt;&lt;object type=&quot;3&quot; unique_id=&quot;25537&quot;&gt;&lt;property id=&quot;20148&quot; value=&quot;5&quot;/&gt;&lt;property id=&quot;20300&quot; value=&quot;Slide 10 - &amp;quot;Sample Chart 2&amp;quot;&quot;/&gt;&lt;property id=&quot;20307&quot; value=&quot;313&quot;/&gt;&lt;/object&gt;&lt;object type=&quot;3&quot; unique_id=&quot;25538&quot;&gt;&lt;property id=&quot;20148&quot; value=&quot;5&quot;/&gt;&lt;property id=&quot;20300&quot; value=&quot;Slide 11 - &amp;quot;Light headline&amp;quot;&quot;/&gt;&lt;property id=&quot;20307&quot; value=&quot;311&quot;/&gt;&lt;/object&gt;&lt;object type=&quot;3&quot; unique_id=&quot;25539&quot;&gt;&lt;property id=&quot;20148&quot; value=&quot;5&quot;/&gt;&lt;property id=&quot;20300&quot; value=&quot;Slide 12 - &amp;quot;Long Copy and Image &amp;quot;&quot;/&gt;&lt;property id=&quot;20307&quot; value=&quot;297&quot;/&gt;&lt;/object&gt;&lt;object type=&quot;3&quot; unique_id=&quot;25540&quot;&gt;&lt;property id=&quot;20148&quot; value=&quot;5&quot;/&gt;&lt;property id=&quot;20300&quot; value=&quot;Slide 13 - &amp;quot;Upper Copy w/ Bullets &amp;amp; Image&amp;quot;&quot;/&gt;&lt;property id=&quot;20307&quot; value=&quot;298&quot;/&gt;&lt;/object&gt;&lt;object type=&quot;3&quot; unique_id=&quot;25541&quot;&gt;&lt;property id=&quot;20148&quot; value=&quot;5&quot;/&gt;&lt;property id=&quot;20300&quot; value=&quot;Slide 14 - &amp;quot;Section Divider Style or Used as Dark Background&amp;quot;&quot;/&gt;&lt;property id=&quot;20307&quot; value=&quot;328&quot;/&gt;&lt;/object&gt;&lt;object type=&quot;3&quot; unique_id=&quot;25542&quot;&gt;&lt;property id=&quot;20148&quot; value=&quot;5&quot;/&gt;&lt;property id=&quot;20300&quot; value=&quot;Slide 15 - &amp;quot;Legal Disclaimer&amp;quot;&quot;/&gt;&lt;property id=&quot;20307&quot; value=&quot;329&quot;/&gt;&lt;/object&gt;&lt;object type=&quot;3&quot; unique_id=&quot;25543&quot;&gt;&lt;property id=&quot;20148&quot; value=&quot;5&quot;/&gt;&lt;property id=&quot;20300&quot; value=&quot;Slide 16&quot;/&gt;&lt;property id=&quot;20307&quot; value=&quot;330&quot;/&gt;&lt;/object&gt;&lt;/object&gt;&lt;/object&gt;&lt;/database&gt;"/>
  <p:tag name="SECTOMILLISECCONVERTED" val="1"/>
</p:tagLst>
</file>

<file path=ppt/theme/theme1.xml><?xml version="1.0" encoding="utf-8"?>
<a:theme xmlns:a="http://schemas.openxmlformats.org/drawingml/2006/main" name="Office Theme">
  <a:themeElements>
    <a:clrScheme name="Intel New Scheme">
      <a:dk1>
        <a:sysClr val="windowText" lastClr="000000"/>
      </a:dk1>
      <a:lt1>
        <a:sysClr val="window" lastClr="FFFFFF"/>
      </a:lt1>
      <a:dk2>
        <a:srgbClr val="004280"/>
      </a:dk2>
      <a:lt2>
        <a:srgbClr val="B1BABF"/>
      </a:lt2>
      <a:accent1>
        <a:srgbClr val="0071C5"/>
      </a:accent1>
      <a:accent2>
        <a:srgbClr val="00AEEF"/>
      </a:accent2>
      <a:accent3>
        <a:srgbClr val="8DC8E8"/>
      </a:accent3>
      <a:accent4>
        <a:srgbClr val="FFDA00"/>
      </a:accent4>
      <a:accent5>
        <a:srgbClr val="FDB813"/>
      </a:accent5>
      <a:accent6>
        <a:srgbClr val="A6CE39"/>
      </a:accent6>
      <a:hlink>
        <a:srgbClr val="939598"/>
      </a:hlink>
      <a:folHlink>
        <a:srgbClr val="ED1C24"/>
      </a:folHlink>
    </a:clrScheme>
    <a:fontScheme name="Custom 1">
      <a:majorFont>
        <a:latin typeface="Intel Clear Light"/>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algn="ctr">
          <a:solidFill>
            <a:schemeClr val="bg2"/>
          </a:solidFill>
          <a:round/>
          <a:headEnd type="none" w="sm" len="sm"/>
          <a:tailEnd type="none" w="sm" len="sm"/>
        </a:ln>
        <a:effectLst/>
      </a:spPr>
      <a:bodyPr lIns="0" tIns="0" rIns="0" bIns="0" anchor="ctr"/>
      <a:lstStyle>
        <a:defPPr algn="ctr">
          <a:defRPr sz="1200" dirty="0">
            <a:solidFill>
              <a:schemeClr val="bg1"/>
            </a:solidFill>
            <a:effectLst>
              <a:outerShdw blurRad="38100" dist="38100" dir="2700000" algn="tl">
                <a:srgbClr val="000000">
                  <a:alpha val="43137"/>
                </a:srgbClr>
              </a:outerShdw>
            </a:effectLst>
            <a:latin typeface="+mn-lt"/>
            <a:ea typeface="Geneva" charset="0"/>
            <a:cs typeface="Geneva" charset="0"/>
          </a:defRPr>
        </a:defPPr>
      </a:lstStyle>
    </a:spDef>
    <a:lnDef>
      <a:spPr>
        <a:ln w="19050" cap="rnd">
          <a:solidFill>
            <a:schemeClr val="tx1"/>
          </a:solidFill>
          <a:headEnd w="lg" len="lg"/>
          <a:tailEnd w="lg" len="lg"/>
        </a:ln>
      </a:spPr>
      <a:bodyPr/>
      <a:lstStyle/>
      <a:style>
        <a:lnRef idx="1">
          <a:schemeClr val="accent1"/>
        </a:lnRef>
        <a:fillRef idx="0">
          <a:schemeClr val="accent1"/>
        </a:fillRef>
        <a:effectRef idx="0">
          <a:schemeClr val="accent1"/>
        </a:effectRef>
        <a:fontRef idx="minor">
          <a:schemeClr val="tx1"/>
        </a:fontRef>
      </a:style>
    </a:lnDef>
    <a:txDef>
      <a:spPr>
        <a:noFill/>
      </a:spPr>
      <a:bodyPr lIns="0" tIns="0" rIns="0" bIns="0" anchor="ctr">
        <a:spAutoFit/>
      </a:bodyPr>
      <a:lstStyle>
        <a:defPPr algn="ctr" eaLnBrk="1" hangingPunct="1">
          <a:defRPr sz="1200" dirty="0">
            <a:latin typeface="+mn-lt"/>
            <a:ea typeface="Geneva" charset="0"/>
            <a:cs typeface="Geneva"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0FC22F9D482BA4B9E694B5A57F8C590" ma:contentTypeVersion="1" ma:contentTypeDescription="Create a new document." ma:contentTypeScope="" ma:versionID="43aed85869beda9cd78c71df18389a81">
  <xsd:schema xmlns:xsd="http://www.w3.org/2001/XMLSchema" xmlns:xs="http://www.w3.org/2001/XMLSchema" xmlns:p="http://schemas.microsoft.com/office/2006/metadata/properties" targetNamespace="http://schemas.microsoft.com/office/2006/metadata/properties" ma:root="true" ma:fieldsID="30b9a41a15f6c4f42a718dcf44fbe00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77D627-8E11-415D-9217-EA206F9F68EE}">
  <ds:schemaRefs>
    <ds:schemaRef ds:uri="http://purl.org/dc/elements/1.1/"/>
    <ds:schemaRef ds:uri="http://schemas.openxmlformats.org/package/2006/metadata/core-properties"/>
    <ds:schemaRef ds:uri="http://www.w3.org/XML/1998/namespace"/>
    <ds:schemaRef ds:uri="http://schemas.microsoft.com/office/infopath/2007/PartnerControls"/>
    <ds:schemaRef ds:uri="http://schemas.microsoft.com/office/2006/documentManagement/types"/>
    <ds:schemaRef ds:uri="http://schemas.microsoft.com/office/2006/metadata/properties"/>
    <ds:schemaRef ds:uri="http://purl.org/dc/terms/"/>
    <ds:schemaRef ds:uri="http://purl.org/dc/dcmitype/"/>
  </ds:schemaRefs>
</ds:datastoreItem>
</file>

<file path=customXml/itemProps2.xml><?xml version="1.0" encoding="utf-8"?>
<ds:datastoreItem xmlns:ds="http://schemas.openxmlformats.org/officeDocument/2006/customXml" ds:itemID="{7825A5EC-7CAD-4ACF-952D-A6FBA4802EED}">
  <ds:schemaRefs>
    <ds:schemaRef ds:uri="http://schemas.microsoft.com/sharepoint/v3/contenttype/forms"/>
  </ds:schemaRefs>
</ds:datastoreItem>
</file>

<file path=customXml/itemProps3.xml><?xml version="1.0" encoding="utf-8"?>
<ds:datastoreItem xmlns:ds="http://schemas.openxmlformats.org/officeDocument/2006/customXml" ds:itemID="{B663B840-38BB-4890-B2C2-B59031123B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53662</TotalTime>
  <Words>8274</Words>
  <Application>Microsoft Office PowerPoint</Application>
  <PresentationFormat>On-screen Show (16:9)</PresentationFormat>
  <Paragraphs>1610</Paragraphs>
  <Slides>52</Slides>
  <Notes>20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8" baseType="lpstr">
      <vt:lpstr>宋体</vt:lpstr>
      <vt:lpstr>Arial</vt:lpstr>
      <vt:lpstr>Calibri</vt:lpstr>
      <vt:lpstr>Geneva</vt:lpstr>
      <vt:lpstr>Georgia</vt:lpstr>
      <vt:lpstr>Intel Clear</vt:lpstr>
      <vt:lpstr>Intel Clear Light</vt:lpstr>
      <vt:lpstr>Neo Sans Intel</vt:lpstr>
      <vt:lpstr>Neo Sans Intel Light</vt:lpstr>
      <vt:lpstr>Neo Sans Intel Medium</vt:lpstr>
      <vt:lpstr>Times New Roman</vt:lpstr>
      <vt:lpstr>Verdana</vt:lpstr>
      <vt:lpstr>Webdings</vt:lpstr>
      <vt:lpstr>Wingdings</vt:lpstr>
      <vt:lpstr>Office Theme</vt:lpstr>
      <vt:lpstr>Visio</vt:lpstr>
      <vt:lpstr>DPDK Roadmap Features  M Jay, Pravin Kantak, Walt Gilmore</vt:lpstr>
      <vt:lpstr>Legal Disclaimer</vt:lpstr>
      <vt:lpstr>Agenda</vt:lpstr>
      <vt:lpstr>Quick DPDK Overview</vt:lpstr>
      <vt:lpstr>Data Plane Development Kit Architecture</vt:lpstr>
      <vt:lpstr>Intel Packet Processing Concepts</vt:lpstr>
      <vt:lpstr>PCIe* connectivity and core usage Using run-to-completion or pipeline software models</vt:lpstr>
      <vt:lpstr>Performance: Intel® Xeon® Processor E5-2658v3</vt:lpstr>
      <vt:lpstr>DPDK Generational Performance Gains</vt:lpstr>
      <vt:lpstr>Intel® DPDK Virtualization Architecture</vt:lpstr>
      <vt:lpstr>Outstanding VM Performance Improvements</vt:lpstr>
      <vt:lpstr>DPDK - 5 Qtr. Roadmap</vt:lpstr>
      <vt:lpstr> Intel® Ethernet Controller XL710 (Fortville) Overview</vt:lpstr>
      <vt:lpstr>Fortville PMD Intel® XL710/X710 40-Gigabit Ethernet Controller  </vt:lpstr>
      <vt:lpstr>Fortville Enhancements Intel® XL710/X710 40-Gigabit Ethernet Controller  </vt:lpstr>
      <vt:lpstr>Fortville Why? Niantic can provide a higher PPS rate for 64B packets - both hit line rate at 128B packets </vt:lpstr>
      <vt:lpstr>Fortville vs. Niantic (Virtualization)</vt:lpstr>
      <vt:lpstr>Fortville Performance</vt:lpstr>
      <vt:lpstr>DPDK 1.7.1 Fortville Performance Summary  (As of 10/01/2014)</vt:lpstr>
      <vt:lpstr>1.7 Features</vt:lpstr>
      <vt:lpstr>Link Bonding /Teaming Driver</vt:lpstr>
      <vt:lpstr>Packet Distributor Library</vt:lpstr>
      <vt:lpstr>Packet Framework</vt:lpstr>
      <vt:lpstr>Packet Framework: Test Pipeline Sample Application  Packet forwarding Throughput (2x10 Gbe ports)</vt:lpstr>
      <vt:lpstr>1.8 Features</vt:lpstr>
      <vt:lpstr>Test Suites Framework</vt:lpstr>
      <vt:lpstr>Benefits from DPDK Test Suite - Standardize Continue Integration Process  </vt:lpstr>
      <vt:lpstr>Benefits from DPDK Test Suite</vt:lpstr>
      <vt:lpstr>VM Power Management</vt:lpstr>
      <vt:lpstr>vhost-net for 2M pages </vt:lpstr>
      <vt:lpstr>2.0 New Features</vt:lpstr>
      <vt:lpstr>Sageville (Intel® X550) Support</vt:lpstr>
      <vt:lpstr>Broadwell-DE Support Intel® Xeon® processor D Family</vt:lpstr>
      <vt:lpstr>RRC Support</vt:lpstr>
      <vt:lpstr>Bifurcated Driver</vt:lpstr>
      <vt:lpstr>UIO_PCI_Generic kernel module support </vt:lpstr>
      <vt:lpstr>Multiple pThreads per Core (cgroups) Core Oversubscription</vt:lpstr>
      <vt:lpstr>Packet Distributor Enhancements</vt:lpstr>
      <vt:lpstr>Integrated Qemu User space vHost</vt:lpstr>
      <vt:lpstr>PCI Hot Plug Support Live Migration support</vt:lpstr>
      <vt:lpstr>X32 ABI support</vt:lpstr>
      <vt:lpstr>AVX2</vt:lpstr>
      <vt:lpstr>Interrupt Mode Support</vt:lpstr>
      <vt:lpstr>2.1 New Features</vt:lpstr>
      <vt:lpstr>Cuckoo Hash w Thread Safety</vt:lpstr>
      <vt:lpstr>Lthread Library Core Oversubscription</vt:lpstr>
      <vt:lpstr>Cache QoS</vt:lpstr>
      <vt:lpstr>Linux Containers (Investigation)</vt:lpstr>
      <vt:lpstr>2.2 New Features</vt:lpstr>
      <vt:lpstr>HW Offload</vt:lpstr>
      <vt:lpstr>Backup</vt:lpstr>
      <vt:lpstr>VFIO kernel module support </vt:lpstr>
    </vt:vector>
  </TitlesOfParts>
  <Company>Red Peak Group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Transforming Networking and Storage</dc:title>
  <dc:creator>Ruecker, Mary Beth</dc:creator>
  <cp:lastModifiedBy>Kantak, Pravin</cp:lastModifiedBy>
  <cp:revision>807</cp:revision>
  <dcterms:created xsi:type="dcterms:W3CDTF">2013-06-17T18:04:50Z</dcterms:created>
  <dcterms:modified xsi:type="dcterms:W3CDTF">2014-12-02T01:17:15Z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0x01010020FC22F9D482BA4B9E694B5A57F8C590</vt:lpwstr>
  </property>
</Properties>
</file>